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2"/>
  </p:notesMasterIdLst>
  <p:sldIdLst>
    <p:sldId id="256" r:id="rId5"/>
    <p:sldId id="272" r:id="rId6"/>
    <p:sldId id="501" r:id="rId7"/>
    <p:sldId id="274" r:id="rId8"/>
    <p:sldId id="278" r:id="rId9"/>
    <p:sldId id="284" r:id="rId10"/>
    <p:sldId id="285" r:id="rId11"/>
    <p:sldId id="286" r:id="rId12"/>
    <p:sldId id="289" r:id="rId13"/>
    <p:sldId id="280" r:id="rId14"/>
    <p:sldId id="279" r:id="rId15"/>
    <p:sldId id="281" r:id="rId16"/>
    <p:sldId id="287" r:id="rId17"/>
    <p:sldId id="470" r:id="rId18"/>
    <p:sldId id="475" r:id="rId19"/>
    <p:sldId id="276" r:id="rId20"/>
    <p:sldId id="500" r:id="rId21"/>
    <p:sldId id="407" r:id="rId22"/>
    <p:sldId id="405" r:id="rId23"/>
    <p:sldId id="408" r:id="rId24"/>
    <p:sldId id="395" r:id="rId25"/>
    <p:sldId id="397" r:id="rId26"/>
    <p:sldId id="398" r:id="rId27"/>
    <p:sldId id="399" r:id="rId28"/>
    <p:sldId id="400" r:id="rId29"/>
    <p:sldId id="401" r:id="rId30"/>
    <p:sldId id="421" r:id="rId31"/>
    <p:sldId id="357" r:id="rId32"/>
    <p:sldId id="380" r:id="rId33"/>
    <p:sldId id="382" r:id="rId34"/>
    <p:sldId id="402" r:id="rId35"/>
    <p:sldId id="503" r:id="rId36"/>
    <p:sldId id="502" r:id="rId37"/>
    <p:sldId id="351" r:id="rId38"/>
    <p:sldId id="314" r:id="rId39"/>
    <p:sldId id="504" r:id="rId40"/>
    <p:sldId id="354" r:id="rId41"/>
    <p:sldId id="344" r:id="rId42"/>
    <p:sldId id="355" r:id="rId43"/>
    <p:sldId id="261" r:id="rId44"/>
    <p:sldId id="358" r:id="rId45"/>
    <p:sldId id="505" r:id="rId46"/>
    <p:sldId id="506" r:id="rId47"/>
    <p:sldId id="347" r:id="rId48"/>
    <p:sldId id="362" r:id="rId49"/>
    <p:sldId id="365" r:id="rId50"/>
    <p:sldId id="348" r:id="rId51"/>
    <p:sldId id="364" r:id="rId52"/>
    <p:sldId id="507" r:id="rId53"/>
    <p:sldId id="368" r:id="rId54"/>
    <p:sldId id="369" r:id="rId55"/>
    <p:sldId id="370" r:id="rId56"/>
    <p:sldId id="509" r:id="rId57"/>
    <p:sldId id="510" r:id="rId58"/>
    <p:sldId id="511" r:id="rId59"/>
    <p:sldId id="508" r:id="rId60"/>
    <p:sldId id="263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46C6A-6D21-7A4B-A420-0B5D485AF681}" v="34" dt="2023-10-31T22:17:23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95"/>
    <p:restoredTop sz="97698"/>
  </p:normalViewPr>
  <p:slideViewPr>
    <p:cSldViewPr snapToGrid="0" snapToObjects="1">
      <p:cViewPr varScale="1">
        <p:scale>
          <a:sx n="111" d="100"/>
          <a:sy n="111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8312C-2D3B-A549-9EF2-4BAD2F5C18E6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FBC6B-0F99-9C4F-BEF9-5D3B9756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the importance of having this crystal clear.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400AC7-35E4-4C4F-9616-A47B7FA5DC1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60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9CE7BAF2-E96E-1F4B-A945-40533C7FB353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4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12374-FCBA-BD46-946C-52F59EA867B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5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4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447800"/>
            <a:ext cx="523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447800"/>
            <a:ext cx="523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39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4585" y="1524406"/>
            <a:ext cx="464650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97535" y="1610360"/>
            <a:ext cx="460417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00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935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  <p:sldLayoutId id="2147483681" r:id="rId20"/>
    <p:sldLayoutId id="214748368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Randomized Clinical Trials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Pediatrics Resident Research Course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Stephen Wilton, MD</a:t>
            </a:r>
          </a:p>
          <a:p>
            <a:r>
              <a:rPr lang="en-US" sz="2000" dirty="0"/>
              <a:t>Associate Professor, Cardiac Sciences and Community Health Sciences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November 3, 2023</a:t>
            </a:r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Clinical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b="1" i="1" dirty="0"/>
              <a:t>“Between measurements based on RCTs and benefit … in the community there is a gulf which has been much under-estimated”</a:t>
            </a:r>
          </a:p>
          <a:p>
            <a:pPr>
              <a:buNone/>
            </a:pPr>
            <a:r>
              <a:rPr lang="en-US" dirty="0"/>
              <a:t>		A L Cochrane, 1971</a:t>
            </a:r>
          </a:p>
          <a:p>
            <a:pPr>
              <a:buNone/>
            </a:pPr>
            <a:endParaRPr lang="en-US" dirty="0"/>
          </a:p>
          <a:p>
            <a:pPr>
              <a:buClr>
                <a:srgbClr val="FF0000"/>
              </a:buClr>
            </a:pPr>
            <a:r>
              <a:rPr lang="en-US" dirty="0"/>
              <a:t>“</a:t>
            </a:r>
            <a:r>
              <a:rPr lang="en-US" b="1" i="1" dirty="0"/>
              <a:t>At its best a trial shows what can be accomplished with a medicine under careful observation and certain restricted conditions. The same results will not invariably or necessarily be observed when the medicine passes into general use.”</a:t>
            </a:r>
          </a:p>
          <a:p>
            <a:pPr>
              <a:buNone/>
            </a:pPr>
            <a:r>
              <a:rPr lang="en-US" dirty="0"/>
              <a:t>		Austin Bradford Hill, 1984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39596" y="5941497"/>
            <a:ext cx="302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Calibri"/>
              </a:rPr>
              <a:t>Rothwell. Lancet 2005; 365:82</a:t>
            </a:r>
          </a:p>
        </p:txBody>
      </p:sp>
    </p:spTree>
    <p:extLst>
      <p:ext uri="{BB962C8B-B14F-4D97-AF65-F5344CB8AC3E}">
        <p14:creationId xmlns:p14="http://schemas.microsoft.com/office/powerpoint/2010/main" val="59895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RCTs: Potential Limitations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400" dirty="0"/>
              <a:t>Population too highly selected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Too strict admissibility criteria → poor generalizability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Too expensive &amp; time consuming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Large populations → impractical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Long duration → impractical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Comparison of interest may not be possible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Ethical considerations may prevent it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Human behavior (Hawthorne Effect)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Artificial environment modifies the occurrence relation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Compliance over-estimated </a:t>
            </a:r>
          </a:p>
        </p:txBody>
      </p:sp>
    </p:spTree>
    <p:extLst>
      <p:ext uri="{BB962C8B-B14F-4D97-AF65-F5344CB8AC3E}">
        <p14:creationId xmlns:p14="http://schemas.microsoft.com/office/powerpoint/2010/main" val="95399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RCT to clinical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458827" y="3525520"/>
            <a:ext cx="317500" cy="241300"/>
          </a:xfrm>
          <a:custGeom>
            <a:avLst/>
            <a:gdLst>
              <a:gd name="connsiteX0" fmla="*/ 6350 w 317500"/>
              <a:gd name="connsiteY0" fmla="*/ 6350 h 241300"/>
              <a:gd name="connsiteX1" fmla="*/ 311150 w 317500"/>
              <a:gd name="connsiteY1" fmla="*/ 234950 h 241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7500" h="241300">
                <a:moveTo>
                  <a:pt x="6350" y="6350"/>
                </a:moveTo>
                <a:lnTo>
                  <a:pt x="311150" y="234950"/>
                </a:lnTo>
              </a:path>
            </a:pathLst>
          </a:custGeom>
          <a:ln w="12700">
            <a:solidFill>
              <a:srgbClr val="95B25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4458827" y="3754120"/>
            <a:ext cx="317500" cy="232156"/>
          </a:xfrm>
          <a:custGeom>
            <a:avLst/>
            <a:gdLst>
              <a:gd name="connsiteX0" fmla="*/ 6350 w 317500"/>
              <a:gd name="connsiteY0" fmla="*/ 225805 h 232156"/>
              <a:gd name="connsiteX1" fmla="*/ 311150 w 317500"/>
              <a:gd name="connsiteY1" fmla="*/ 6350 h 232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7500" h="232156">
                <a:moveTo>
                  <a:pt x="6350" y="225805"/>
                </a:moveTo>
                <a:lnTo>
                  <a:pt x="311150" y="6350"/>
                </a:lnTo>
              </a:path>
            </a:pathLst>
          </a:custGeom>
          <a:ln w="12700">
            <a:solidFill>
              <a:srgbClr val="95B25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7825851" y="3234945"/>
            <a:ext cx="330200" cy="941323"/>
          </a:xfrm>
          <a:custGeom>
            <a:avLst/>
            <a:gdLst>
              <a:gd name="connsiteX0" fmla="*/ 12700 w 330200"/>
              <a:gd name="connsiteY0" fmla="*/ 12700 h 941323"/>
              <a:gd name="connsiteX1" fmla="*/ 165100 w 330200"/>
              <a:gd name="connsiteY1" fmla="*/ 37846 h 941323"/>
              <a:gd name="connsiteX2" fmla="*/ 165100 w 330200"/>
              <a:gd name="connsiteY2" fmla="*/ 472185 h 941323"/>
              <a:gd name="connsiteX3" fmla="*/ 317500 w 330200"/>
              <a:gd name="connsiteY3" fmla="*/ 497332 h 941323"/>
              <a:gd name="connsiteX4" fmla="*/ 165100 w 330200"/>
              <a:gd name="connsiteY4" fmla="*/ 522478 h 941323"/>
              <a:gd name="connsiteX5" fmla="*/ 165100 w 330200"/>
              <a:gd name="connsiteY5" fmla="*/ 902715 h 941323"/>
              <a:gd name="connsiteX6" fmla="*/ 12700 w 330200"/>
              <a:gd name="connsiteY6" fmla="*/ 928623 h 941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30200" h="941323">
                <a:moveTo>
                  <a:pt x="12700" y="12700"/>
                </a:moveTo>
                <a:cubicBezTo>
                  <a:pt x="96519" y="12700"/>
                  <a:pt x="165100" y="24129"/>
                  <a:pt x="165100" y="37846"/>
                </a:cubicBezTo>
                <a:lnTo>
                  <a:pt x="165100" y="472185"/>
                </a:lnTo>
                <a:cubicBezTo>
                  <a:pt x="165100" y="485902"/>
                  <a:pt x="232917" y="497332"/>
                  <a:pt x="317500" y="497332"/>
                </a:cubicBezTo>
                <a:cubicBezTo>
                  <a:pt x="232917" y="497332"/>
                  <a:pt x="165100" y="508761"/>
                  <a:pt x="165100" y="522478"/>
                </a:cubicBezTo>
                <a:lnTo>
                  <a:pt x="165100" y="902715"/>
                </a:lnTo>
                <a:cubicBezTo>
                  <a:pt x="165100" y="917194"/>
                  <a:pt x="96519" y="928623"/>
                  <a:pt x="12700" y="928623"/>
                </a:cubicBez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7825851" y="3214370"/>
            <a:ext cx="330200" cy="941324"/>
          </a:xfrm>
          <a:custGeom>
            <a:avLst/>
            <a:gdLst>
              <a:gd name="connsiteX0" fmla="*/ 12700 w 330200"/>
              <a:gd name="connsiteY0" fmla="*/ 12700 h 941324"/>
              <a:gd name="connsiteX1" fmla="*/ 165100 w 330200"/>
              <a:gd name="connsiteY1" fmla="*/ 38608 h 941324"/>
              <a:gd name="connsiteX2" fmla="*/ 165100 w 330200"/>
              <a:gd name="connsiteY2" fmla="*/ 472185 h 941324"/>
              <a:gd name="connsiteX3" fmla="*/ 317500 w 330200"/>
              <a:gd name="connsiteY3" fmla="*/ 498094 h 941324"/>
              <a:gd name="connsiteX4" fmla="*/ 165100 w 330200"/>
              <a:gd name="connsiteY4" fmla="*/ 523240 h 941324"/>
              <a:gd name="connsiteX5" fmla="*/ 165100 w 330200"/>
              <a:gd name="connsiteY5" fmla="*/ 903478 h 941324"/>
              <a:gd name="connsiteX6" fmla="*/ 12700 w 330200"/>
              <a:gd name="connsiteY6" fmla="*/ 928623 h 941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30200" h="941324">
                <a:moveTo>
                  <a:pt x="12700" y="12700"/>
                </a:moveTo>
                <a:cubicBezTo>
                  <a:pt x="96519" y="12700"/>
                  <a:pt x="165100" y="24129"/>
                  <a:pt x="165100" y="38608"/>
                </a:cubicBezTo>
                <a:lnTo>
                  <a:pt x="165100" y="472185"/>
                </a:lnTo>
                <a:cubicBezTo>
                  <a:pt x="165100" y="486664"/>
                  <a:pt x="232917" y="498094"/>
                  <a:pt x="317500" y="498094"/>
                </a:cubicBezTo>
                <a:cubicBezTo>
                  <a:pt x="232917" y="498094"/>
                  <a:pt x="165100" y="509523"/>
                  <a:pt x="165100" y="523240"/>
                </a:cubicBezTo>
                <a:lnTo>
                  <a:pt x="165100" y="903478"/>
                </a:lnTo>
                <a:cubicBezTo>
                  <a:pt x="165100" y="917194"/>
                  <a:pt x="96519" y="928623"/>
                  <a:pt x="12700" y="928623"/>
                </a:cubicBezTo>
              </a:path>
            </a:pathLst>
          </a:custGeom>
          <a:ln w="25400">
            <a:solidFill>
              <a:srgbClr val="75A7C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4718923" y="3569208"/>
            <a:ext cx="3122676" cy="381000"/>
          </a:xfrm>
          <a:custGeom>
            <a:avLst/>
            <a:gdLst>
              <a:gd name="connsiteX0" fmla="*/ 63245 w 3122676"/>
              <a:gd name="connsiteY0" fmla="*/ 0 h 381000"/>
              <a:gd name="connsiteX1" fmla="*/ 0 w 3122676"/>
              <a:gd name="connsiteY1" fmla="*/ 64007 h 381000"/>
              <a:gd name="connsiteX2" fmla="*/ 0 w 3122676"/>
              <a:gd name="connsiteY2" fmla="*/ 317753 h 381000"/>
              <a:gd name="connsiteX3" fmla="*/ 63245 w 3122676"/>
              <a:gd name="connsiteY3" fmla="*/ 381000 h 381000"/>
              <a:gd name="connsiteX4" fmla="*/ 3058668 w 3122676"/>
              <a:gd name="connsiteY4" fmla="*/ 381000 h 381000"/>
              <a:gd name="connsiteX5" fmla="*/ 3122676 w 3122676"/>
              <a:gd name="connsiteY5" fmla="*/ 317753 h 381000"/>
              <a:gd name="connsiteX6" fmla="*/ 3122676 w 3122676"/>
              <a:gd name="connsiteY6" fmla="*/ 64007 h 381000"/>
              <a:gd name="connsiteX7" fmla="*/ 3058668 w 3122676"/>
              <a:gd name="connsiteY7" fmla="*/ 0 h 381000"/>
              <a:gd name="connsiteX8" fmla="*/ 63245 w 3122676"/>
              <a:gd name="connsiteY8" fmla="*/ 0 h 38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22676" h="381000">
                <a:moveTo>
                  <a:pt x="63245" y="0"/>
                </a:moveTo>
                <a:cubicBezTo>
                  <a:pt x="28194" y="0"/>
                  <a:pt x="0" y="28955"/>
                  <a:pt x="0" y="64007"/>
                </a:cubicBezTo>
                <a:lnTo>
                  <a:pt x="0" y="317753"/>
                </a:lnTo>
                <a:cubicBezTo>
                  <a:pt x="0" y="352806"/>
                  <a:pt x="28194" y="381000"/>
                  <a:pt x="63245" y="381000"/>
                </a:cubicBezTo>
                <a:lnTo>
                  <a:pt x="3058668" y="381000"/>
                </a:lnTo>
                <a:cubicBezTo>
                  <a:pt x="3093720" y="381000"/>
                  <a:pt x="3122676" y="352806"/>
                  <a:pt x="3122676" y="317753"/>
                </a:cubicBezTo>
                <a:lnTo>
                  <a:pt x="3122676" y="64007"/>
                </a:lnTo>
                <a:cubicBezTo>
                  <a:pt x="3122676" y="28955"/>
                  <a:pt x="3093720" y="0"/>
                  <a:pt x="3058668" y="0"/>
                </a:cubicBezTo>
                <a:lnTo>
                  <a:pt x="63245" y="0"/>
                </a:lnTo>
              </a:path>
            </a:pathLst>
          </a:custGeom>
          <a:solidFill>
            <a:srgbClr val="D2D2D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4718923" y="3546348"/>
            <a:ext cx="3122676" cy="381000"/>
          </a:xfrm>
          <a:custGeom>
            <a:avLst/>
            <a:gdLst>
              <a:gd name="connsiteX0" fmla="*/ 63245 w 3122676"/>
              <a:gd name="connsiteY0" fmla="*/ 0 h 381000"/>
              <a:gd name="connsiteX1" fmla="*/ 0 w 3122676"/>
              <a:gd name="connsiteY1" fmla="*/ 63245 h 381000"/>
              <a:gd name="connsiteX2" fmla="*/ 0 w 3122676"/>
              <a:gd name="connsiteY2" fmla="*/ 317753 h 381000"/>
              <a:gd name="connsiteX3" fmla="*/ 63245 w 3122676"/>
              <a:gd name="connsiteY3" fmla="*/ 381000 h 381000"/>
              <a:gd name="connsiteX4" fmla="*/ 3058668 w 3122676"/>
              <a:gd name="connsiteY4" fmla="*/ 381000 h 381000"/>
              <a:gd name="connsiteX5" fmla="*/ 3122676 w 3122676"/>
              <a:gd name="connsiteY5" fmla="*/ 317753 h 381000"/>
              <a:gd name="connsiteX6" fmla="*/ 3122676 w 3122676"/>
              <a:gd name="connsiteY6" fmla="*/ 63245 h 381000"/>
              <a:gd name="connsiteX7" fmla="*/ 3058668 w 3122676"/>
              <a:gd name="connsiteY7" fmla="*/ 0 h 381000"/>
              <a:gd name="connsiteX8" fmla="*/ 63245 w 3122676"/>
              <a:gd name="connsiteY8" fmla="*/ 0 h 38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22676" h="381000">
                <a:moveTo>
                  <a:pt x="63245" y="0"/>
                </a:moveTo>
                <a:cubicBezTo>
                  <a:pt x="28194" y="0"/>
                  <a:pt x="0" y="28193"/>
                  <a:pt x="0" y="63245"/>
                </a:cubicBezTo>
                <a:lnTo>
                  <a:pt x="0" y="317753"/>
                </a:lnTo>
                <a:cubicBezTo>
                  <a:pt x="0" y="352806"/>
                  <a:pt x="28194" y="381000"/>
                  <a:pt x="63245" y="381000"/>
                </a:cubicBezTo>
                <a:lnTo>
                  <a:pt x="3058668" y="381000"/>
                </a:lnTo>
                <a:cubicBezTo>
                  <a:pt x="3093720" y="381000"/>
                  <a:pt x="3122676" y="352806"/>
                  <a:pt x="3122676" y="317753"/>
                </a:cubicBezTo>
                <a:lnTo>
                  <a:pt x="3122676" y="63245"/>
                </a:lnTo>
                <a:cubicBezTo>
                  <a:pt x="3122676" y="28193"/>
                  <a:pt x="3093720" y="0"/>
                  <a:pt x="3058668" y="0"/>
                </a:cubicBezTo>
                <a:lnTo>
                  <a:pt x="63245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1748646" y="2745486"/>
            <a:ext cx="1104900" cy="381000"/>
          </a:xfrm>
          <a:custGeom>
            <a:avLst/>
            <a:gdLst>
              <a:gd name="connsiteX0" fmla="*/ 63245 w 1104900"/>
              <a:gd name="connsiteY0" fmla="*/ 0 h 381000"/>
              <a:gd name="connsiteX1" fmla="*/ 0 w 1104900"/>
              <a:gd name="connsiteY1" fmla="*/ 63245 h 381000"/>
              <a:gd name="connsiteX2" fmla="*/ 0 w 1104900"/>
              <a:gd name="connsiteY2" fmla="*/ 317754 h 381000"/>
              <a:gd name="connsiteX3" fmla="*/ 63245 w 1104900"/>
              <a:gd name="connsiteY3" fmla="*/ 381000 h 381000"/>
              <a:gd name="connsiteX4" fmla="*/ 1041654 w 1104900"/>
              <a:gd name="connsiteY4" fmla="*/ 381000 h 381000"/>
              <a:gd name="connsiteX5" fmla="*/ 1104900 w 1104900"/>
              <a:gd name="connsiteY5" fmla="*/ 317754 h 381000"/>
              <a:gd name="connsiteX6" fmla="*/ 1104900 w 1104900"/>
              <a:gd name="connsiteY6" fmla="*/ 63245 h 381000"/>
              <a:gd name="connsiteX7" fmla="*/ 1041654 w 1104900"/>
              <a:gd name="connsiteY7" fmla="*/ 0 h 381000"/>
              <a:gd name="connsiteX8" fmla="*/ 63245 w 1104900"/>
              <a:gd name="connsiteY8" fmla="*/ 0 h 38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04900" h="381000">
                <a:moveTo>
                  <a:pt x="63245" y="0"/>
                </a:moveTo>
                <a:cubicBezTo>
                  <a:pt x="28193" y="0"/>
                  <a:pt x="0" y="28194"/>
                  <a:pt x="0" y="63245"/>
                </a:cubicBezTo>
                <a:lnTo>
                  <a:pt x="0" y="317754"/>
                </a:lnTo>
                <a:cubicBezTo>
                  <a:pt x="0" y="352806"/>
                  <a:pt x="28193" y="381000"/>
                  <a:pt x="63245" y="381000"/>
                </a:cubicBezTo>
                <a:lnTo>
                  <a:pt x="1041654" y="381000"/>
                </a:lnTo>
                <a:cubicBezTo>
                  <a:pt x="1076706" y="381000"/>
                  <a:pt x="1104900" y="352806"/>
                  <a:pt x="1104900" y="317754"/>
                </a:cubicBezTo>
                <a:lnTo>
                  <a:pt x="1104900" y="63245"/>
                </a:lnTo>
                <a:cubicBezTo>
                  <a:pt x="1104900" y="28194"/>
                  <a:pt x="1076706" y="0"/>
                  <a:pt x="1041654" y="0"/>
                </a:cubicBezTo>
                <a:lnTo>
                  <a:pt x="63245" y="0"/>
                </a:lnTo>
              </a:path>
            </a:pathLst>
          </a:custGeom>
          <a:solidFill>
            <a:srgbClr val="D2D2D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1748646" y="2722626"/>
            <a:ext cx="1104900" cy="381000"/>
          </a:xfrm>
          <a:custGeom>
            <a:avLst/>
            <a:gdLst>
              <a:gd name="connsiteX0" fmla="*/ 63245 w 1104900"/>
              <a:gd name="connsiteY0" fmla="*/ 0 h 381000"/>
              <a:gd name="connsiteX1" fmla="*/ 0 w 1104900"/>
              <a:gd name="connsiteY1" fmla="*/ 63245 h 381000"/>
              <a:gd name="connsiteX2" fmla="*/ 0 w 1104900"/>
              <a:gd name="connsiteY2" fmla="*/ 317754 h 381000"/>
              <a:gd name="connsiteX3" fmla="*/ 63245 w 1104900"/>
              <a:gd name="connsiteY3" fmla="*/ 381000 h 381000"/>
              <a:gd name="connsiteX4" fmla="*/ 1041654 w 1104900"/>
              <a:gd name="connsiteY4" fmla="*/ 381000 h 381000"/>
              <a:gd name="connsiteX5" fmla="*/ 1104900 w 1104900"/>
              <a:gd name="connsiteY5" fmla="*/ 317754 h 381000"/>
              <a:gd name="connsiteX6" fmla="*/ 1104900 w 1104900"/>
              <a:gd name="connsiteY6" fmla="*/ 63245 h 381000"/>
              <a:gd name="connsiteX7" fmla="*/ 1041654 w 1104900"/>
              <a:gd name="connsiteY7" fmla="*/ 0 h 381000"/>
              <a:gd name="connsiteX8" fmla="*/ 63245 w 1104900"/>
              <a:gd name="connsiteY8" fmla="*/ 0 h 38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04900" h="381000">
                <a:moveTo>
                  <a:pt x="63245" y="0"/>
                </a:moveTo>
                <a:cubicBezTo>
                  <a:pt x="28193" y="0"/>
                  <a:pt x="0" y="28194"/>
                  <a:pt x="0" y="63245"/>
                </a:cubicBezTo>
                <a:lnTo>
                  <a:pt x="0" y="317754"/>
                </a:lnTo>
                <a:cubicBezTo>
                  <a:pt x="0" y="352806"/>
                  <a:pt x="28193" y="381000"/>
                  <a:pt x="63245" y="381000"/>
                </a:cubicBezTo>
                <a:lnTo>
                  <a:pt x="1041654" y="381000"/>
                </a:lnTo>
                <a:cubicBezTo>
                  <a:pt x="1076706" y="381000"/>
                  <a:pt x="1104900" y="352806"/>
                  <a:pt x="1104900" y="317754"/>
                </a:cubicBezTo>
                <a:lnTo>
                  <a:pt x="1104900" y="63245"/>
                </a:lnTo>
                <a:cubicBezTo>
                  <a:pt x="1104900" y="28194"/>
                  <a:pt x="1076706" y="0"/>
                  <a:pt x="1041654" y="0"/>
                </a:cubicBezTo>
                <a:lnTo>
                  <a:pt x="63245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078335" y="4257548"/>
            <a:ext cx="1910588" cy="888746"/>
          </a:xfrm>
          <a:custGeom>
            <a:avLst/>
            <a:gdLst>
              <a:gd name="connsiteX0" fmla="*/ 12700 w 1910588"/>
              <a:gd name="connsiteY0" fmla="*/ 876046 h 888746"/>
              <a:gd name="connsiteX1" fmla="*/ 1732534 w 1910588"/>
              <a:gd name="connsiteY1" fmla="*/ 12700 h 888746"/>
              <a:gd name="connsiteX2" fmla="*/ 1897888 w 1910588"/>
              <a:gd name="connsiteY2" fmla="*/ 12700 h 8887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10588" h="888746">
                <a:moveTo>
                  <a:pt x="12700" y="876046"/>
                </a:moveTo>
                <a:lnTo>
                  <a:pt x="1732534" y="12700"/>
                </a:lnTo>
                <a:lnTo>
                  <a:pt x="1897888" y="12700"/>
                </a:lnTo>
              </a:path>
            </a:pathLst>
          </a:custGeom>
          <a:ln w="25400">
            <a:solidFill>
              <a:srgbClr val="6E834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5963523" y="4128770"/>
            <a:ext cx="50800" cy="711200"/>
          </a:xfrm>
          <a:custGeom>
            <a:avLst/>
            <a:gdLst>
              <a:gd name="connsiteX0" fmla="*/ 12700 w 50800"/>
              <a:gd name="connsiteY0" fmla="*/ 12700 h 711200"/>
              <a:gd name="connsiteX1" fmla="*/ 12700 w 50800"/>
              <a:gd name="connsiteY1" fmla="*/ 698500 h 711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711200">
                <a:moveTo>
                  <a:pt x="12700" y="12700"/>
                </a:moveTo>
                <a:lnTo>
                  <a:pt x="12700" y="698500"/>
                </a:lnTo>
              </a:path>
            </a:pathLst>
          </a:custGeom>
          <a:ln w="25400">
            <a:solidFill>
              <a:srgbClr val="6E834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6947" y="1562100"/>
            <a:ext cx="8318500" cy="52959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181447" y="6680201"/>
            <a:ext cx="57708" cy="174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914400">
              <a:lnSpc>
                <a:spcPts val="1000"/>
              </a:lnSpc>
            </a:pPr>
            <a:r>
              <a:rPr lang="en-US" altLang="zh-CN" sz="900" dirty="0">
                <a:solidFill>
                  <a:srgbClr val="FFFFFF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2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9673448" y="3708401"/>
            <a:ext cx="660309" cy="1637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914400">
              <a:lnSpc>
                <a:spcPts val="800"/>
              </a:lnSpc>
            </a:pP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Utilization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4872847" y="3657601"/>
            <a:ext cx="609600" cy="18293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defTabSz="914400">
              <a:lnSpc>
                <a:spcPts val="1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Evidence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8390747" y="2336801"/>
            <a:ext cx="555858" cy="2630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914400">
              <a:lnSpc>
                <a:spcPts val="700"/>
              </a:lnSpc>
              <a:tabLst>
                <a:tab pos="152400" algn="l"/>
              </a:tabLst>
            </a:pP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	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No</a:t>
            </a:r>
          </a:p>
          <a:p>
            <a:pPr defTabSz="914400">
              <a:lnSpc>
                <a:spcPts val="900"/>
              </a:lnSpc>
              <a:tabLst>
                <a:tab pos="152400" algn="l"/>
              </a:tabLst>
            </a:pP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Evidence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8314547" y="4826001"/>
            <a:ext cx="673100" cy="26314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defTabSz="914400">
              <a:lnSpc>
                <a:spcPts val="700"/>
              </a:lnSpc>
              <a:tabLst>
                <a:tab pos="152400" algn="l"/>
              </a:tabLst>
            </a:pP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	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No</a:t>
            </a:r>
          </a:p>
          <a:p>
            <a:pPr defTabSz="914400">
              <a:lnSpc>
                <a:spcPts val="900"/>
              </a:lnSpc>
              <a:tabLst>
                <a:tab pos="152400" algn="l"/>
              </a:tabLst>
            </a:pP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Evidence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8314547" y="3657601"/>
            <a:ext cx="555858" cy="182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914400">
              <a:lnSpc>
                <a:spcPts val="1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Evidence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744265" y="2870200"/>
            <a:ext cx="2100383" cy="10207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914400">
              <a:lnSpc>
                <a:spcPts val="1300"/>
              </a:lnSpc>
              <a:tabLst>
                <a:tab pos="812800" algn="l"/>
              </a:tabLst>
            </a:pP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Off-label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indications</a:t>
            </a:r>
          </a:p>
          <a:p>
            <a:pPr defTabSz="914400">
              <a:lnSpc>
                <a:spcPts val="1000"/>
              </a:lnSpc>
            </a:pPr>
            <a:endParaRPr lang="en-US" altLang="zh-CN" dirty="0">
              <a:solidFill>
                <a:prstClr val="black"/>
              </a:solidFill>
              <a:latin typeface="Calibri"/>
              <a:ea typeface="宋体"/>
            </a:endParaRPr>
          </a:p>
          <a:p>
            <a:pPr defTabSz="914400">
              <a:lnSpc>
                <a:spcPts val="1000"/>
              </a:lnSpc>
            </a:pPr>
            <a:endParaRPr lang="en-US" altLang="zh-CN" dirty="0">
              <a:solidFill>
                <a:prstClr val="black"/>
              </a:solidFill>
              <a:latin typeface="Calibri"/>
              <a:ea typeface="宋体"/>
            </a:endParaRPr>
          </a:p>
          <a:p>
            <a:pPr defTabSz="914400">
              <a:lnSpc>
                <a:spcPts val="1000"/>
              </a:lnSpc>
            </a:pPr>
            <a:endParaRPr lang="en-US" altLang="zh-CN" dirty="0">
              <a:solidFill>
                <a:prstClr val="black"/>
              </a:solidFill>
              <a:latin typeface="Calibri"/>
              <a:ea typeface="宋体"/>
            </a:endParaRPr>
          </a:p>
          <a:p>
            <a:pPr defTabSz="914400">
              <a:lnSpc>
                <a:spcPts val="1000"/>
              </a:lnSpc>
            </a:pPr>
            <a:endParaRPr lang="en-US" altLang="zh-CN" dirty="0">
              <a:solidFill>
                <a:prstClr val="black"/>
              </a:solidFill>
              <a:latin typeface="Calibri"/>
              <a:ea typeface="宋体"/>
            </a:endParaRPr>
          </a:p>
          <a:p>
            <a:pPr defTabSz="914400">
              <a:lnSpc>
                <a:spcPts val="1000"/>
              </a:lnSpc>
            </a:pPr>
            <a:endParaRPr lang="en-US" altLang="zh-CN" dirty="0">
              <a:solidFill>
                <a:prstClr val="black"/>
              </a:solidFill>
              <a:latin typeface="Calibri"/>
              <a:ea typeface="宋体"/>
            </a:endParaRPr>
          </a:p>
          <a:p>
            <a:pPr defTabSz="914400">
              <a:lnSpc>
                <a:spcPts val="1300"/>
              </a:lnSpc>
              <a:tabLst>
                <a:tab pos="812800" algn="l"/>
              </a:tabLst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Post-Marketing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Studies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6168247" y="4267201"/>
            <a:ext cx="1582934" cy="5719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914400">
              <a:lnSpc>
                <a:spcPts val="1300"/>
              </a:lnSpc>
              <a:tabLst>
                <a:tab pos="50800" algn="l"/>
                <a:tab pos="444500" algn="l"/>
              </a:tabLst>
            </a:pP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	</a:t>
            </a:r>
            <a:r>
              <a:rPr lang="en-US" altLang="zh-CN" sz="1200" dirty="0">
                <a:solidFill>
                  <a:srgbClr val="FFFF00"/>
                </a:solidFill>
                <a:latin typeface="Calibri"/>
                <a:ea typeface="宋体"/>
                <a:cs typeface="Times New Roman" pitchFamily="18" charset="0"/>
              </a:rPr>
              <a:t>Variances in population</a:t>
            </a:r>
          </a:p>
          <a:p>
            <a:pPr defTabSz="914400">
              <a:lnSpc>
                <a:spcPts val="1400"/>
              </a:lnSpc>
              <a:tabLst>
                <a:tab pos="50800" algn="l"/>
                <a:tab pos="444500" algn="l"/>
              </a:tabLst>
            </a:pPr>
            <a:r>
              <a:rPr lang="en-US" altLang="zh-CN" sz="1200" dirty="0">
                <a:solidFill>
                  <a:srgbClr val="FFFF00"/>
                </a:solidFill>
                <a:latin typeface="Calibri"/>
                <a:ea typeface="宋体"/>
                <a:cs typeface="Times New Roman" pitchFamily="18" charset="0"/>
              </a:rPr>
              <a:t>characteristics from what</a:t>
            </a:r>
          </a:p>
          <a:p>
            <a:pPr defTabSz="914400">
              <a:lnSpc>
                <a:spcPts val="1400"/>
              </a:lnSpc>
              <a:tabLst>
                <a:tab pos="50800" algn="l"/>
                <a:tab pos="444500" algn="l"/>
              </a:tabLst>
            </a:pPr>
            <a:r>
              <a:rPr lang="en-US" altLang="zh-CN" sz="1200" dirty="0">
                <a:solidFill>
                  <a:srgbClr val="FFFF00"/>
                </a:solidFill>
                <a:latin typeface="Calibri"/>
                <a:ea typeface="宋体"/>
              </a:rPr>
              <a:t>		</a:t>
            </a:r>
            <a:r>
              <a:rPr lang="en-US" altLang="zh-CN" sz="1200" dirty="0">
                <a:solidFill>
                  <a:srgbClr val="FFFF00"/>
                </a:solidFill>
                <a:latin typeface="Calibri"/>
                <a:ea typeface="宋体"/>
                <a:cs typeface="Times New Roman" pitchFamily="18" charset="0"/>
              </a:rPr>
              <a:t>was studied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799447" y="2821554"/>
            <a:ext cx="1016000" cy="30264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defTabSz="914400">
              <a:lnSpc>
                <a:spcPts val="800"/>
              </a:lnSpc>
              <a:tabLst>
                <a:tab pos="76200" algn="l"/>
              </a:tabLst>
            </a:pP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Beginning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of</a:t>
            </a:r>
          </a:p>
          <a:p>
            <a:pPr defTabSz="914400">
              <a:lnSpc>
                <a:spcPts val="1200"/>
              </a:lnSpc>
              <a:tabLst>
                <a:tab pos="76200" algn="l"/>
              </a:tabLst>
            </a:pP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Human Testing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437748" y="2870200"/>
            <a:ext cx="1538755" cy="10849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914400">
              <a:lnSpc>
                <a:spcPts val="800"/>
              </a:lnSpc>
              <a:tabLst>
                <a:tab pos="660400" algn="l"/>
              </a:tabLst>
            </a:pP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	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FDA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Approval</a:t>
            </a:r>
          </a:p>
          <a:p>
            <a:pPr defTabSz="914400">
              <a:lnSpc>
                <a:spcPts val="1000"/>
              </a:lnSpc>
            </a:pPr>
            <a:endParaRPr lang="en-US" altLang="zh-CN" sz="1200" dirty="0">
              <a:solidFill>
                <a:prstClr val="black"/>
              </a:solidFill>
              <a:latin typeface="Calibri"/>
              <a:ea typeface="宋体"/>
            </a:endParaRPr>
          </a:p>
          <a:p>
            <a:pPr defTabSz="914400">
              <a:lnSpc>
                <a:spcPts val="1000"/>
              </a:lnSpc>
            </a:pPr>
            <a:endParaRPr lang="en-US" altLang="zh-CN" sz="1200" dirty="0">
              <a:solidFill>
                <a:prstClr val="black"/>
              </a:solidFill>
              <a:latin typeface="Calibri"/>
              <a:ea typeface="宋体"/>
            </a:endParaRPr>
          </a:p>
          <a:p>
            <a:pPr defTabSz="914400">
              <a:lnSpc>
                <a:spcPts val="1000"/>
              </a:lnSpc>
            </a:pPr>
            <a:endParaRPr lang="en-US" altLang="zh-CN" sz="1200" dirty="0">
              <a:solidFill>
                <a:prstClr val="black"/>
              </a:solidFill>
              <a:latin typeface="Calibri"/>
              <a:ea typeface="宋体"/>
            </a:endParaRPr>
          </a:p>
          <a:p>
            <a:pPr defTabSz="914400">
              <a:lnSpc>
                <a:spcPts val="1000"/>
              </a:lnSpc>
            </a:pPr>
            <a:endParaRPr lang="en-US" altLang="zh-CN" sz="1200" dirty="0">
              <a:solidFill>
                <a:prstClr val="black"/>
              </a:solidFill>
              <a:latin typeface="Calibri"/>
              <a:ea typeface="宋体"/>
            </a:endParaRPr>
          </a:p>
          <a:p>
            <a:pPr defTabSz="914400">
              <a:lnSpc>
                <a:spcPts val="1000"/>
              </a:lnSpc>
            </a:pPr>
            <a:endParaRPr lang="en-US" altLang="zh-CN" sz="1200" dirty="0">
              <a:solidFill>
                <a:prstClr val="black"/>
              </a:solidFill>
              <a:latin typeface="Calibri"/>
              <a:ea typeface="宋体"/>
            </a:endParaRPr>
          </a:p>
          <a:p>
            <a:pPr defTabSz="914400">
              <a:lnSpc>
                <a:spcPts val="1000"/>
              </a:lnSpc>
            </a:pPr>
            <a:endParaRPr lang="en-US" altLang="zh-CN" sz="1200" dirty="0">
              <a:solidFill>
                <a:prstClr val="black"/>
              </a:solidFill>
              <a:latin typeface="Calibri"/>
              <a:ea typeface="宋体"/>
            </a:endParaRPr>
          </a:p>
          <a:p>
            <a:pPr defTabSz="914400">
              <a:lnSpc>
                <a:spcPts val="1300"/>
              </a:lnSpc>
              <a:tabLst>
                <a:tab pos="660400" algn="l"/>
              </a:tabLst>
            </a:pPr>
            <a:r>
              <a:rPr lang="en-US" altLang="zh-CN" sz="1200" dirty="0">
                <a:solidFill>
                  <a:srgbClr val="FFFFFF"/>
                </a:solidFill>
                <a:latin typeface="Calibri"/>
                <a:ea typeface="宋体"/>
                <a:cs typeface="Times New Roman" pitchFamily="18" charset="0"/>
              </a:rPr>
              <a:t>Clinical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FFFFFF"/>
                </a:solidFill>
                <a:latin typeface="Calibri"/>
                <a:ea typeface="宋体"/>
                <a:cs typeface="Times New Roman" pitchFamily="18" charset="0"/>
              </a:rPr>
              <a:t>Trials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2713847" y="5194300"/>
            <a:ext cx="2537746" cy="10720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914400">
              <a:lnSpc>
                <a:spcPts val="1300"/>
              </a:lnSpc>
              <a:tabLst>
                <a:tab pos="38100" algn="l"/>
                <a:tab pos="254000" algn="l"/>
                <a:tab pos="304800" algn="l"/>
                <a:tab pos="330200" algn="l"/>
              </a:tabLst>
            </a:pP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Differing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age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groups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–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elderly,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pediatrics</a:t>
            </a:r>
          </a:p>
          <a:p>
            <a:pPr defTabSz="914400">
              <a:lnSpc>
                <a:spcPts val="1500"/>
              </a:lnSpc>
              <a:tabLst>
                <a:tab pos="38100" algn="l"/>
                <a:tab pos="254000" algn="l"/>
                <a:tab pos="304800" algn="l"/>
                <a:tab pos="330200" algn="l"/>
              </a:tabLst>
            </a:pP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		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Other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diversities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(race,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ethnicity)</a:t>
            </a:r>
          </a:p>
          <a:p>
            <a:pPr defTabSz="914400">
              <a:lnSpc>
                <a:spcPts val="1700"/>
              </a:lnSpc>
              <a:tabLst>
                <a:tab pos="38100" algn="l"/>
                <a:tab pos="254000" algn="l"/>
                <a:tab pos="304800" algn="l"/>
                <a:tab pos="330200" algn="l"/>
              </a:tabLst>
            </a:pP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			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Unstudied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co-morbid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conditions</a:t>
            </a:r>
          </a:p>
          <a:p>
            <a:pPr defTabSz="914400">
              <a:lnSpc>
                <a:spcPts val="1700"/>
              </a:lnSpc>
              <a:tabLst>
                <a:tab pos="38100" algn="l"/>
                <a:tab pos="254000" algn="l"/>
                <a:tab pos="304800" algn="l"/>
                <a:tab pos="330200" algn="l"/>
              </a:tabLst>
            </a:pP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	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Differing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concomitant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medications</a:t>
            </a:r>
          </a:p>
          <a:p>
            <a:pPr defTabSz="914400">
              <a:lnSpc>
                <a:spcPts val="1800"/>
              </a:lnSpc>
              <a:tabLst>
                <a:tab pos="38100" algn="l"/>
                <a:tab pos="254000" algn="l"/>
                <a:tab pos="304800" algn="l"/>
                <a:tab pos="3302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Varying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levels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of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compliance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–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i.e.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&lt;</a:t>
            </a:r>
            <a:r>
              <a:rPr lang="en-US" altLang="zh-CN" sz="1200" dirty="0">
                <a:solidFill>
                  <a:prstClr val="black"/>
                </a:solidFill>
                <a:latin typeface="Calibri"/>
                <a:ea typeface="宋体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宋体"/>
                <a:cs typeface="Times New Roman" pitchFamily="18" charset="0"/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136911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RCTs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dirty="0"/>
              <a:t>“It has been said that democracy is the worst form of government</a:t>
            </a:r>
            <a:r>
              <a:rPr lang="en-US" strike="sngStrike" dirty="0"/>
              <a:t>,</a:t>
            </a:r>
            <a:r>
              <a:rPr lang="en-US" dirty="0"/>
              <a:t> except all the others that have been tried.”</a:t>
            </a:r>
          </a:p>
          <a:p>
            <a:pPr marL="0" indent="0" algn="r">
              <a:buNone/>
            </a:pPr>
            <a:r>
              <a:rPr lang="en-US" dirty="0"/>
              <a:t>-Sir Winston Churchill</a:t>
            </a:r>
          </a:p>
        </p:txBody>
      </p:sp>
      <p:sp>
        <p:nvSpPr>
          <p:cNvPr id="5" name="TextBox 4"/>
          <p:cNvSpPr txBox="1"/>
          <p:nvPr/>
        </p:nvSpPr>
        <p:spPr>
          <a:xfrm rot="21104738">
            <a:off x="5622259" y="2048200"/>
            <a:ext cx="2835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>
                <a:solidFill>
                  <a:srgbClr val="FF6600"/>
                </a:solidFill>
                <a:latin typeface="Comic Sans MS"/>
                <a:cs typeface="Comic Sans MS"/>
              </a:rPr>
              <a:t>the clinical trial</a:t>
            </a:r>
          </a:p>
        </p:txBody>
      </p:sp>
      <p:sp>
        <p:nvSpPr>
          <p:cNvPr id="6" name="TextBox 5"/>
          <p:cNvSpPr txBox="1"/>
          <p:nvPr/>
        </p:nvSpPr>
        <p:spPr>
          <a:xfrm rot="21104738">
            <a:off x="4076538" y="3085220"/>
            <a:ext cx="1113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>
                <a:solidFill>
                  <a:srgbClr val="FF6600"/>
                </a:solidFill>
                <a:latin typeface="Comic Sans MS"/>
                <a:cs typeface="Comic Sans MS"/>
              </a:rPr>
              <a:t>study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3541989" y="3685641"/>
            <a:ext cx="2292755" cy="2675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12024" y="2708920"/>
            <a:ext cx="1977008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8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D50A7E5D-E254-9B4E-8706-753853E5D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Phases of Clinical Trials</a:t>
            </a:r>
          </a:p>
        </p:txBody>
      </p:sp>
      <p:sp>
        <p:nvSpPr>
          <p:cNvPr id="372739" name="Rectangle 3">
            <a:extLst>
              <a:ext uri="{FF2B5EF4-FFF2-40B4-BE49-F238E27FC236}">
                <a16:creationId xmlns:a16="http://schemas.microsoft.com/office/drawing/2014/main" id="{C652C3A7-EDAD-E143-85A4-E03B1C5D4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416" y="1981200"/>
            <a:ext cx="9865096" cy="4114800"/>
          </a:xfrm>
        </p:spPr>
        <p:txBody>
          <a:bodyPr/>
          <a:lstStyle/>
          <a:p>
            <a:pPr marL="914400" indent="-914400" eaLnBrk="1" hangingPunct="1">
              <a:defRPr/>
            </a:pPr>
            <a:r>
              <a:rPr lang="en-US" sz="2300" b="1" dirty="0">
                <a:cs typeface="+mn-cs"/>
              </a:rPr>
              <a:t>Classification comes from pharmaceutical trials</a:t>
            </a:r>
          </a:p>
          <a:p>
            <a:pPr marL="914400" indent="-914400" eaLnBrk="1" hangingPunct="1">
              <a:defRPr/>
            </a:pPr>
            <a:r>
              <a:rPr lang="en-US" sz="2300" dirty="0">
                <a:cs typeface="+mn-cs"/>
              </a:rPr>
              <a:t>I. Dose-finding / ranging</a:t>
            </a:r>
          </a:p>
          <a:p>
            <a:pPr marL="914400" indent="-914400" eaLnBrk="1" hangingPunct="1">
              <a:defRPr/>
            </a:pPr>
            <a:r>
              <a:rPr lang="en-US" sz="2300" dirty="0">
                <a:cs typeface="+mn-cs"/>
              </a:rPr>
              <a:t>II. Preliminary Safety &amp; Efficacy</a:t>
            </a:r>
          </a:p>
          <a:p>
            <a:pPr marL="1371600" lvl="1" indent="-914400" eaLnBrk="1" hangingPunct="1">
              <a:buFontTx/>
              <a:buAutoNum type="alphaLcPeriod"/>
              <a:defRPr/>
            </a:pPr>
            <a:r>
              <a:rPr lang="en-US" sz="2300" dirty="0"/>
              <a:t>No randomization</a:t>
            </a:r>
          </a:p>
          <a:p>
            <a:pPr marL="1371600" lvl="1" indent="-914400" eaLnBrk="1" hangingPunct="1">
              <a:buFontTx/>
              <a:buAutoNum type="alphaLcPeriod"/>
              <a:defRPr/>
            </a:pPr>
            <a:r>
              <a:rPr lang="en-US" sz="2300" dirty="0"/>
              <a:t>Randomization</a:t>
            </a:r>
          </a:p>
          <a:p>
            <a:pPr marL="914400" indent="-914400" eaLnBrk="1" hangingPunct="1">
              <a:defRPr/>
            </a:pPr>
            <a:r>
              <a:rPr lang="en-US" sz="2300" dirty="0">
                <a:cs typeface="+mn-cs"/>
              </a:rPr>
              <a:t>III. Comparative RCT </a:t>
            </a:r>
          </a:p>
          <a:p>
            <a:pPr marL="1828800" lvl="2" indent="-914400" eaLnBrk="1" hangingPunct="1">
              <a:buFont typeface="Arial" charset="0"/>
              <a:buChar char="–"/>
              <a:defRPr/>
            </a:pPr>
            <a:r>
              <a:rPr lang="en-US" sz="2300" dirty="0"/>
              <a:t>Definitive outcomes</a:t>
            </a:r>
          </a:p>
          <a:p>
            <a:pPr marL="914400" indent="-914400" eaLnBrk="1" hangingPunct="1">
              <a:defRPr/>
            </a:pPr>
            <a:r>
              <a:rPr lang="en-US" sz="2300" dirty="0">
                <a:cs typeface="+mn-cs"/>
              </a:rPr>
              <a:t>IV. Post-marketing surveillance</a:t>
            </a:r>
          </a:p>
          <a:p>
            <a:pPr marL="914400" indent="-914400" eaLnBrk="1" hangingPunct="1">
              <a:defRPr/>
            </a:pPr>
            <a:endParaRPr lang="en-US" sz="2300" dirty="0">
              <a:cs typeface="+mn-cs"/>
            </a:endParaRP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3F626A5C-9702-2949-96B6-DC75CEE14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962" y="3284984"/>
            <a:ext cx="2555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Font typeface="Arial" panose="020B0604020202020204" pitchFamily="34" charset="0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Font typeface="Arial" panose="020B0604020202020204" pitchFamily="34" charset="0"/>
              <a:buChar char="-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Font typeface="Arial" panose="020B0604020202020204" pitchFamily="34" charset="0"/>
              <a:buChar char="-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Font typeface="Arial" panose="020B0604020202020204" pitchFamily="34" charset="0"/>
              <a:buChar char="-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Font typeface="Arial" panose="020B0604020202020204" pitchFamily="34" charset="0"/>
              <a:buChar char="-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panose="020B0604020202020204" pitchFamily="34" charset="0"/>
              <a:buChar char="-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panose="020B0604020202020204" pitchFamily="34" charset="0"/>
              <a:buChar char="-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panose="020B0604020202020204" pitchFamily="34" charset="0"/>
              <a:buChar char="-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panose="020B0604020202020204" pitchFamily="34" charset="0"/>
              <a:buChar char="-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intermediate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outcomes</a:t>
            </a:r>
          </a:p>
        </p:txBody>
      </p:sp>
      <p:sp>
        <p:nvSpPr>
          <p:cNvPr id="8196" name="AutoShape 5">
            <a:extLst>
              <a:ext uri="{FF2B5EF4-FFF2-40B4-BE49-F238E27FC236}">
                <a16:creationId xmlns:a16="http://schemas.microsoft.com/office/drawing/2014/main" id="{41E9965E-3DB1-4845-87BD-D73893B72A8D}"/>
              </a:ext>
            </a:extLst>
          </p:cNvPr>
          <p:cNvSpPr>
            <a:spLocks/>
          </p:cNvSpPr>
          <p:nvPr/>
        </p:nvSpPr>
        <p:spPr bwMode="auto">
          <a:xfrm>
            <a:off x="4727848" y="3361184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6"/>
              </a:buClr>
              <a:buFont typeface="Arial" panose="020B0604020202020204" pitchFamily="34" charset="0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Font typeface="Arial" panose="020B0604020202020204" pitchFamily="34" charset="0"/>
              <a:buChar char="-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Font typeface="Arial" panose="020B0604020202020204" pitchFamily="34" charset="0"/>
              <a:buChar char="-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Font typeface="Arial" panose="020B0604020202020204" pitchFamily="34" charset="0"/>
              <a:buChar char="-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Font typeface="Arial" panose="020B0604020202020204" pitchFamily="34" charset="0"/>
              <a:buChar char="-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panose="020B0604020202020204" pitchFamily="34" charset="0"/>
              <a:buChar char="-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panose="020B0604020202020204" pitchFamily="34" charset="0"/>
              <a:buChar char="-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panose="020B0604020202020204" pitchFamily="34" charset="0"/>
              <a:buChar char="-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panose="020B0604020202020204" pitchFamily="34" charset="0"/>
              <a:buChar char="-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2A08967E-995D-524B-862A-A0BCA85E9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Common RCT Designs</a:t>
            </a:r>
          </a:p>
        </p:txBody>
      </p:sp>
      <p:grpSp>
        <p:nvGrpSpPr>
          <p:cNvPr id="377859" name="Group 3">
            <a:extLst>
              <a:ext uri="{FF2B5EF4-FFF2-40B4-BE49-F238E27FC236}">
                <a16:creationId xmlns:a16="http://schemas.microsoft.com/office/drawing/2014/main" id="{FE7645BE-B67B-2946-BE95-F582ED11A463}"/>
              </a:ext>
            </a:extLst>
          </p:cNvPr>
          <p:cNvGrpSpPr>
            <a:grpSpLocks/>
          </p:cNvGrpSpPr>
          <p:nvPr/>
        </p:nvGrpSpPr>
        <p:grpSpPr bwMode="auto">
          <a:xfrm>
            <a:off x="761207" y="3160990"/>
            <a:ext cx="6705600" cy="1219200"/>
            <a:chOff x="240" y="1920"/>
            <a:chExt cx="4224" cy="768"/>
          </a:xfrm>
        </p:grpSpPr>
        <p:sp>
          <p:nvSpPr>
            <p:cNvPr id="18468" name="Line 4">
              <a:extLst>
                <a:ext uri="{FF2B5EF4-FFF2-40B4-BE49-F238E27FC236}">
                  <a16:creationId xmlns:a16="http://schemas.microsoft.com/office/drawing/2014/main" id="{7B6E392A-9ABC-F44C-A1EF-9DF34BE2F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496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5">
              <a:extLst>
                <a:ext uri="{FF2B5EF4-FFF2-40B4-BE49-F238E27FC236}">
                  <a16:creationId xmlns:a16="http://schemas.microsoft.com/office/drawing/2014/main" id="{048986E7-17C7-764C-A630-F4DD595F3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60" y="2112"/>
              <a:ext cx="28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6">
              <a:extLst>
                <a:ext uri="{FF2B5EF4-FFF2-40B4-BE49-F238E27FC236}">
                  <a16:creationId xmlns:a16="http://schemas.microsoft.com/office/drawing/2014/main" id="{F656F003-615D-7543-A613-66D8318F3B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2112"/>
              <a:ext cx="28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Line 7">
              <a:extLst>
                <a:ext uri="{FF2B5EF4-FFF2-40B4-BE49-F238E27FC236}">
                  <a16:creationId xmlns:a16="http://schemas.microsoft.com/office/drawing/2014/main" id="{029F92F7-2EEA-8346-9C82-7FB5D9545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11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Rectangle 8">
              <a:extLst>
                <a:ext uri="{FF2B5EF4-FFF2-40B4-BE49-F238E27FC236}">
                  <a16:creationId xmlns:a16="http://schemas.microsoft.com/office/drawing/2014/main" id="{14602390-7E03-1744-8D6B-8BBA8A537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920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A</a:t>
              </a:r>
            </a:p>
          </p:txBody>
        </p:sp>
        <p:sp>
          <p:nvSpPr>
            <p:cNvPr id="18473" name="Rectangle 9">
              <a:extLst>
                <a:ext uri="{FF2B5EF4-FFF2-40B4-BE49-F238E27FC236}">
                  <a16:creationId xmlns:a16="http://schemas.microsoft.com/office/drawing/2014/main" id="{C978B04D-715D-D94A-86AC-E1A70B7DF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304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B</a:t>
              </a:r>
            </a:p>
          </p:txBody>
        </p:sp>
        <p:sp>
          <p:nvSpPr>
            <p:cNvPr id="18474" name="Line 10">
              <a:extLst>
                <a:ext uri="{FF2B5EF4-FFF2-40B4-BE49-F238E27FC236}">
                  <a16:creationId xmlns:a16="http://schemas.microsoft.com/office/drawing/2014/main" id="{0805D0AC-EEA4-BD4D-8768-F18125CD2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496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Line 11">
              <a:extLst>
                <a:ext uri="{FF2B5EF4-FFF2-40B4-BE49-F238E27FC236}">
                  <a16:creationId xmlns:a16="http://schemas.microsoft.com/office/drawing/2014/main" id="{C394F184-4BB8-7B42-B70C-AE5C935D8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11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Rectangle 12">
              <a:extLst>
                <a:ext uri="{FF2B5EF4-FFF2-40B4-BE49-F238E27FC236}">
                  <a16:creationId xmlns:a16="http://schemas.microsoft.com/office/drawing/2014/main" id="{1CB189F5-973C-C34D-94FA-5D54FDF45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958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 dirty="0"/>
                <a:t>A</a:t>
              </a:r>
            </a:p>
          </p:txBody>
        </p:sp>
        <p:sp>
          <p:nvSpPr>
            <p:cNvPr id="18477" name="Rectangle 13">
              <a:extLst>
                <a:ext uri="{FF2B5EF4-FFF2-40B4-BE49-F238E27FC236}">
                  <a16:creationId xmlns:a16="http://schemas.microsoft.com/office/drawing/2014/main" id="{3C7B08FF-5565-8844-9F29-500A981DC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342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B</a:t>
              </a:r>
            </a:p>
          </p:txBody>
        </p:sp>
        <p:sp>
          <p:nvSpPr>
            <p:cNvPr id="18478" name="Line 14">
              <a:extLst>
                <a:ext uri="{FF2B5EF4-FFF2-40B4-BE49-F238E27FC236}">
                  <a16:creationId xmlns:a16="http://schemas.microsoft.com/office/drawing/2014/main" id="{AA0751C2-E4E4-534E-A559-5511D87B4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11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15">
              <a:extLst>
                <a:ext uri="{FF2B5EF4-FFF2-40B4-BE49-F238E27FC236}">
                  <a16:creationId xmlns:a16="http://schemas.microsoft.com/office/drawing/2014/main" id="{8D1F0AA7-90A6-1646-B3A6-D149D9543D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4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Rectangle 16">
              <a:extLst>
                <a:ext uri="{FF2B5EF4-FFF2-40B4-BE49-F238E27FC236}">
                  <a16:creationId xmlns:a16="http://schemas.microsoft.com/office/drawing/2014/main" id="{FAB3E416-43DE-474D-B51F-8A80CF967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046"/>
              <a:ext cx="138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200" b="1"/>
                <a:t>Crossover</a:t>
              </a:r>
            </a:p>
          </p:txBody>
        </p:sp>
      </p:grpSp>
      <p:grpSp>
        <p:nvGrpSpPr>
          <p:cNvPr id="377873" name="Group 17">
            <a:extLst>
              <a:ext uri="{FF2B5EF4-FFF2-40B4-BE49-F238E27FC236}">
                <a16:creationId xmlns:a16="http://schemas.microsoft.com/office/drawing/2014/main" id="{BD2E24AC-A9E5-A64C-A37D-31D40C0781CF}"/>
              </a:ext>
            </a:extLst>
          </p:cNvPr>
          <p:cNvGrpSpPr>
            <a:grpSpLocks/>
          </p:cNvGrpSpPr>
          <p:nvPr/>
        </p:nvGrpSpPr>
        <p:grpSpPr bwMode="auto">
          <a:xfrm>
            <a:off x="814388" y="4579870"/>
            <a:ext cx="5989637" cy="1920875"/>
            <a:chOff x="307" y="2918"/>
            <a:chExt cx="3773" cy="1210"/>
          </a:xfrm>
        </p:grpSpPr>
        <p:sp>
          <p:nvSpPr>
            <p:cNvPr id="18452" name="Rectangle 18">
              <a:extLst>
                <a:ext uri="{FF2B5EF4-FFF2-40B4-BE49-F238E27FC236}">
                  <a16:creationId xmlns:a16="http://schemas.microsoft.com/office/drawing/2014/main" id="{6FFD5348-6A4C-4442-9CED-03BD13002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3312"/>
              <a:ext cx="1612" cy="8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453" name="Line 19">
              <a:extLst>
                <a:ext uri="{FF2B5EF4-FFF2-40B4-BE49-F238E27FC236}">
                  <a16:creationId xmlns:a16="http://schemas.microsoft.com/office/drawing/2014/main" id="{7ABFF34D-DD9B-3C42-9F8A-15983F778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696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Rectangle 20">
              <a:extLst>
                <a:ext uri="{FF2B5EF4-FFF2-40B4-BE49-F238E27FC236}">
                  <a16:creationId xmlns:a16="http://schemas.microsoft.com/office/drawing/2014/main" id="{F16740BA-09F1-C342-BF2B-758FEE115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3302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A</a:t>
              </a:r>
            </a:p>
          </p:txBody>
        </p:sp>
        <p:sp>
          <p:nvSpPr>
            <p:cNvPr id="18455" name="Rectangle 21">
              <a:extLst>
                <a:ext uri="{FF2B5EF4-FFF2-40B4-BE49-F238E27FC236}">
                  <a16:creationId xmlns:a16="http://schemas.microsoft.com/office/drawing/2014/main" id="{6051A7C6-8E84-6040-A569-6855021A1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686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B</a:t>
              </a:r>
            </a:p>
          </p:txBody>
        </p:sp>
        <p:sp>
          <p:nvSpPr>
            <p:cNvPr id="18456" name="Line 22">
              <a:extLst>
                <a:ext uri="{FF2B5EF4-FFF2-40B4-BE49-F238E27FC236}">
                  <a16:creationId xmlns:a16="http://schemas.microsoft.com/office/drawing/2014/main" id="{3D7D5C55-C48B-F84C-AD76-DCE7479B6D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856" y="3720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Rectangle 23">
              <a:extLst>
                <a:ext uri="{FF2B5EF4-FFF2-40B4-BE49-F238E27FC236}">
                  <a16:creationId xmlns:a16="http://schemas.microsoft.com/office/drawing/2014/main" id="{9B88E420-8E41-3546-9CED-D1A106993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" y="3302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A</a:t>
              </a:r>
            </a:p>
          </p:txBody>
        </p:sp>
        <p:sp>
          <p:nvSpPr>
            <p:cNvPr id="18458" name="Rectangle 24">
              <a:extLst>
                <a:ext uri="{FF2B5EF4-FFF2-40B4-BE49-F238E27FC236}">
                  <a16:creationId xmlns:a16="http://schemas.microsoft.com/office/drawing/2014/main" id="{18151920-131F-7B46-AD03-FE2C6E14D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" y="3686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B</a:t>
              </a:r>
            </a:p>
          </p:txBody>
        </p:sp>
        <p:sp>
          <p:nvSpPr>
            <p:cNvPr id="18459" name="Rectangle 25">
              <a:extLst>
                <a:ext uri="{FF2B5EF4-FFF2-40B4-BE49-F238E27FC236}">
                  <a16:creationId xmlns:a16="http://schemas.microsoft.com/office/drawing/2014/main" id="{A03696DB-897A-5B48-A28B-B7375CC19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302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A</a:t>
              </a:r>
            </a:p>
          </p:txBody>
        </p:sp>
        <p:sp>
          <p:nvSpPr>
            <p:cNvPr id="18460" name="Rectangle 26">
              <a:extLst>
                <a:ext uri="{FF2B5EF4-FFF2-40B4-BE49-F238E27FC236}">
                  <a16:creationId xmlns:a16="http://schemas.microsoft.com/office/drawing/2014/main" id="{D8AE3401-1721-EF4B-84ED-AA5A0DB01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86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B</a:t>
              </a:r>
            </a:p>
          </p:txBody>
        </p:sp>
        <p:sp>
          <p:nvSpPr>
            <p:cNvPr id="18461" name="Rectangle 27">
              <a:extLst>
                <a:ext uri="{FF2B5EF4-FFF2-40B4-BE49-F238E27FC236}">
                  <a16:creationId xmlns:a16="http://schemas.microsoft.com/office/drawing/2014/main" id="{3B3F9664-A8C1-0746-A543-D0FC83173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918"/>
              <a:ext cx="2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Y</a:t>
              </a:r>
            </a:p>
          </p:txBody>
        </p:sp>
        <p:sp>
          <p:nvSpPr>
            <p:cNvPr id="18462" name="Rectangle 28">
              <a:extLst>
                <a:ext uri="{FF2B5EF4-FFF2-40B4-BE49-F238E27FC236}">
                  <a16:creationId xmlns:a16="http://schemas.microsoft.com/office/drawing/2014/main" id="{C526432F-E58D-EF4D-A59E-6DA7EB6F2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2918"/>
              <a:ext cx="2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X</a:t>
              </a:r>
            </a:p>
          </p:txBody>
        </p:sp>
        <p:sp>
          <p:nvSpPr>
            <p:cNvPr id="18463" name="Rectangle 29">
              <a:extLst>
                <a:ext uri="{FF2B5EF4-FFF2-40B4-BE49-F238E27FC236}">
                  <a16:creationId xmlns:a16="http://schemas.microsoft.com/office/drawing/2014/main" id="{EFCB1DA3-7F68-454F-A455-8816B7B4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3302"/>
              <a:ext cx="2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Y</a:t>
              </a:r>
            </a:p>
          </p:txBody>
        </p:sp>
        <p:sp>
          <p:nvSpPr>
            <p:cNvPr id="18464" name="Rectangle 30">
              <a:extLst>
                <a:ext uri="{FF2B5EF4-FFF2-40B4-BE49-F238E27FC236}">
                  <a16:creationId xmlns:a16="http://schemas.microsoft.com/office/drawing/2014/main" id="{06C42B6C-5D8B-3541-89EC-F2C99A574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3302"/>
              <a:ext cx="2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X</a:t>
              </a:r>
            </a:p>
          </p:txBody>
        </p:sp>
        <p:sp>
          <p:nvSpPr>
            <p:cNvPr id="18465" name="Rectangle 31">
              <a:extLst>
                <a:ext uri="{FF2B5EF4-FFF2-40B4-BE49-F238E27FC236}">
                  <a16:creationId xmlns:a16="http://schemas.microsoft.com/office/drawing/2014/main" id="{13472D82-22F8-AB46-86A2-C7E8E548D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3686"/>
              <a:ext cx="2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Y</a:t>
              </a:r>
            </a:p>
          </p:txBody>
        </p:sp>
        <p:sp>
          <p:nvSpPr>
            <p:cNvPr id="18466" name="Rectangle 32">
              <a:extLst>
                <a:ext uri="{FF2B5EF4-FFF2-40B4-BE49-F238E27FC236}">
                  <a16:creationId xmlns:a16="http://schemas.microsoft.com/office/drawing/2014/main" id="{0714484D-D1AB-1049-85FB-5B2E7BB1D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3686"/>
              <a:ext cx="2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X</a:t>
              </a:r>
            </a:p>
          </p:txBody>
        </p:sp>
        <p:sp>
          <p:nvSpPr>
            <p:cNvPr id="18467" name="Rectangle 33">
              <a:extLst>
                <a:ext uri="{FF2B5EF4-FFF2-40B4-BE49-F238E27FC236}">
                  <a16:creationId xmlns:a16="http://schemas.microsoft.com/office/drawing/2014/main" id="{8224401C-AD3D-5241-A220-5F94392B1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" y="3438"/>
              <a:ext cx="118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200" b="1"/>
                <a:t>Factorial</a:t>
              </a:r>
            </a:p>
          </p:txBody>
        </p:sp>
      </p:grpSp>
      <p:grpSp>
        <p:nvGrpSpPr>
          <p:cNvPr id="18436" name="Group 34">
            <a:extLst>
              <a:ext uri="{FF2B5EF4-FFF2-40B4-BE49-F238E27FC236}">
                <a16:creationId xmlns:a16="http://schemas.microsoft.com/office/drawing/2014/main" id="{16ED50EA-1591-CF4C-953A-3D281334CB13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235076"/>
            <a:ext cx="5716588" cy="1676400"/>
            <a:chOff x="288" y="816"/>
            <a:chExt cx="3601" cy="1056"/>
          </a:xfrm>
        </p:grpSpPr>
        <p:sp>
          <p:nvSpPr>
            <p:cNvPr id="18437" name="Text Box 35">
              <a:extLst>
                <a:ext uri="{FF2B5EF4-FFF2-40B4-BE49-F238E27FC236}">
                  <a16:creationId xmlns:a16="http://schemas.microsoft.com/office/drawing/2014/main" id="{F610D3E7-88C6-EC46-91FA-2EFF0778D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" y="1227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R</a:t>
              </a:r>
            </a:p>
          </p:txBody>
        </p:sp>
        <p:sp>
          <p:nvSpPr>
            <p:cNvPr id="18438" name="Oval 36">
              <a:extLst>
                <a:ext uri="{FF2B5EF4-FFF2-40B4-BE49-F238E27FC236}">
                  <a16:creationId xmlns:a16="http://schemas.microsoft.com/office/drawing/2014/main" id="{55C14E89-5F1C-A942-9056-BB45EEBAA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200"/>
              <a:ext cx="336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/>
            </a:p>
          </p:txBody>
        </p:sp>
        <p:sp>
          <p:nvSpPr>
            <p:cNvPr id="18439" name="Line 37">
              <a:extLst>
                <a:ext uri="{FF2B5EF4-FFF2-40B4-BE49-F238E27FC236}">
                  <a16:creationId xmlns:a16="http://schemas.microsoft.com/office/drawing/2014/main" id="{7B75CCBC-9E15-BE44-A690-934C06C81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248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Line 38">
              <a:extLst>
                <a:ext uri="{FF2B5EF4-FFF2-40B4-BE49-F238E27FC236}">
                  <a16:creationId xmlns:a16="http://schemas.microsoft.com/office/drawing/2014/main" id="{32F3EEBC-2107-1549-A341-164D62058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16" y="1392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Rectangle 39">
              <a:extLst>
                <a:ext uri="{FF2B5EF4-FFF2-40B4-BE49-F238E27FC236}">
                  <a16:creationId xmlns:a16="http://schemas.microsoft.com/office/drawing/2014/main" id="{4E9FBB92-99C2-EB41-B4EA-536BF77E0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094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A</a:t>
              </a:r>
            </a:p>
          </p:txBody>
        </p:sp>
        <p:sp>
          <p:nvSpPr>
            <p:cNvPr id="18442" name="Rectangle 40">
              <a:extLst>
                <a:ext uri="{FF2B5EF4-FFF2-40B4-BE49-F238E27FC236}">
                  <a16:creationId xmlns:a16="http://schemas.microsoft.com/office/drawing/2014/main" id="{6D1688FC-D865-0141-A304-FCC298176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382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B</a:t>
              </a:r>
            </a:p>
          </p:txBody>
        </p:sp>
        <p:sp>
          <p:nvSpPr>
            <p:cNvPr id="18443" name="Rectangle 41">
              <a:extLst>
                <a:ext uri="{FF2B5EF4-FFF2-40B4-BE49-F238E27FC236}">
                  <a16:creationId xmlns:a16="http://schemas.microsoft.com/office/drawing/2014/main" id="{12FBFFFD-6FA3-A346-A11E-15238B3B4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230"/>
              <a:ext cx="102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200" b="1" dirty="0"/>
                <a:t>Parallel</a:t>
              </a:r>
            </a:p>
          </p:txBody>
        </p:sp>
        <p:sp>
          <p:nvSpPr>
            <p:cNvPr id="18444" name="Text Box 42">
              <a:extLst>
                <a:ext uri="{FF2B5EF4-FFF2-40B4-BE49-F238E27FC236}">
                  <a16:creationId xmlns:a16="http://schemas.microsoft.com/office/drawing/2014/main" id="{5564BEF9-275C-FD4C-B7D1-4CB985ED7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" y="1227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R</a:t>
              </a:r>
            </a:p>
          </p:txBody>
        </p:sp>
        <p:sp>
          <p:nvSpPr>
            <p:cNvPr id="18445" name="Oval 43">
              <a:extLst>
                <a:ext uri="{FF2B5EF4-FFF2-40B4-BE49-F238E27FC236}">
                  <a16:creationId xmlns:a16="http://schemas.microsoft.com/office/drawing/2014/main" id="{09999993-824B-D642-8C82-73A4ED7ED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" y="1200"/>
              <a:ext cx="336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/>
            </a:p>
          </p:txBody>
        </p:sp>
        <p:sp>
          <p:nvSpPr>
            <p:cNvPr id="18446" name="Line 44">
              <a:extLst>
                <a:ext uri="{FF2B5EF4-FFF2-40B4-BE49-F238E27FC236}">
                  <a16:creationId xmlns:a16="http://schemas.microsoft.com/office/drawing/2014/main" id="{FBA7CEA1-81DC-054E-B706-38050E269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1" y="1104"/>
              <a:ext cx="241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45">
              <a:extLst>
                <a:ext uri="{FF2B5EF4-FFF2-40B4-BE49-F238E27FC236}">
                  <a16:creationId xmlns:a16="http://schemas.microsoft.com/office/drawing/2014/main" id="{59528C92-4D6F-F840-B83B-9D89832A4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1" y="1392"/>
              <a:ext cx="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Rectangle 46">
              <a:extLst>
                <a:ext uri="{FF2B5EF4-FFF2-40B4-BE49-F238E27FC236}">
                  <a16:creationId xmlns:a16="http://schemas.microsoft.com/office/drawing/2014/main" id="{CAC854BC-E8D8-C04B-A93D-BAAF6A1EF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816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A</a:t>
              </a:r>
            </a:p>
          </p:txBody>
        </p:sp>
        <p:sp>
          <p:nvSpPr>
            <p:cNvPr id="18449" name="Rectangle 47">
              <a:extLst>
                <a:ext uri="{FF2B5EF4-FFF2-40B4-BE49-F238E27FC236}">
                  <a16:creationId xmlns:a16="http://schemas.microsoft.com/office/drawing/2014/main" id="{06C556AE-F77E-F043-9A20-69F97B5E0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211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B</a:t>
              </a:r>
            </a:p>
          </p:txBody>
        </p:sp>
        <p:sp>
          <p:nvSpPr>
            <p:cNvPr id="18450" name="Rectangle 48">
              <a:extLst>
                <a:ext uri="{FF2B5EF4-FFF2-40B4-BE49-F238E27FC236}">
                  <a16:creationId xmlns:a16="http://schemas.microsoft.com/office/drawing/2014/main" id="{03BAC7AB-E039-9B4D-8B10-86FBAA23F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526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Arial" panose="020B0604020202020204" pitchFamily="34" charset="0"/>
                <a:buChar char="-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/>
                <a:t>C</a:t>
              </a:r>
            </a:p>
          </p:txBody>
        </p:sp>
        <p:sp>
          <p:nvSpPr>
            <p:cNvPr id="18451" name="Line 49">
              <a:extLst>
                <a:ext uri="{FF2B5EF4-FFF2-40B4-BE49-F238E27FC236}">
                  <a16:creationId xmlns:a16="http://schemas.microsoft.com/office/drawing/2014/main" id="{C6B97128-83C8-1A4F-B9DF-0587F5D207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335" y="1369"/>
              <a:ext cx="241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A diagram of a graph&#10;&#10;Description automatically generated">
            <a:extLst>
              <a:ext uri="{FF2B5EF4-FFF2-40B4-BE49-F238E27FC236}">
                <a16:creationId xmlns:a16="http://schemas.microsoft.com/office/drawing/2014/main" id="{C4E1003A-983E-EA68-B16B-6B3269A29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432" y="1370254"/>
            <a:ext cx="3933873" cy="22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0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Prototype: Phase 3 RCT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1626140"/>
            <a:ext cx="3808654" cy="4351338"/>
          </a:xfrm>
        </p:spPr>
        <p:txBody>
          <a:bodyPr/>
          <a:lstStyle/>
          <a:p>
            <a:r>
              <a:rPr lang="en-US" dirty="0"/>
              <a:t>Large sample size</a:t>
            </a:r>
            <a:br>
              <a:rPr lang="en-US" dirty="0"/>
            </a:br>
            <a:r>
              <a:rPr lang="en-US" dirty="0"/>
              <a:t>Multiple sites to reach recruitment goal </a:t>
            </a:r>
          </a:p>
          <a:p>
            <a:r>
              <a:rPr lang="en-US" dirty="0"/>
              <a:t>Long periods of recruitment &amp; follow-up </a:t>
            </a:r>
            <a:endParaRPr lang="en-US" dirty="0">
              <a:effectLst/>
            </a:endParaRPr>
          </a:p>
          <a:p>
            <a:r>
              <a:rPr lang="en-US" dirty="0"/>
              <a:t>Follow-up extends well beyond the close of patient recruitment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65490-E945-4334-E402-F298CCE61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175" y="1090593"/>
            <a:ext cx="5486400" cy="157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9A99F1-E5F2-9EAD-37F1-6FE9F0CF7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172" y="2806057"/>
            <a:ext cx="4781952" cy="3401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41B299-46A6-53D8-8522-F9EF2ED257D9}"/>
              </a:ext>
            </a:extLst>
          </p:cNvPr>
          <p:cNvSpPr txBox="1"/>
          <p:nvPr/>
        </p:nvSpPr>
        <p:spPr>
          <a:xfrm>
            <a:off x="4132163" y="6377651"/>
            <a:ext cx="667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Svennberg</a:t>
            </a:r>
            <a:r>
              <a:rPr lang="en-US" sz="1600" dirty="0"/>
              <a:t>, Lancet (2021): https://</a:t>
            </a:r>
            <a:r>
              <a:rPr lang="en-US" sz="1600" dirty="0" err="1"/>
              <a:t>doi.org</a:t>
            </a:r>
            <a:r>
              <a:rPr lang="en-US" sz="1600" dirty="0"/>
              <a:t>/10.1016/S0140-6736(21)01637-8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58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BD31-8D6A-BFBF-7CAA-CDEF16E4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Question and Population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B8CC-EB65-2D64-DE83-EF9F5C132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28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62200" y="2461280"/>
            <a:ext cx="2235200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>
                <a:latin typeface="Arial"/>
                <a:cs typeface="Arial"/>
              </a:rPr>
              <a:t>Experience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207000" y="2461280"/>
            <a:ext cx="1752600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>
                <a:latin typeface="Arial"/>
                <a:cs typeface="Arial"/>
              </a:rPr>
              <a:t>Theory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45400" y="2461280"/>
            <a:ext cx="1752600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>
                <a:latin typeface="Arial"/>
                <a:cs typeface="Arial"/>
              </a:rPr>
              <a:t>Literature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683000" y="4353580"/>
            <a:ext cx="4876800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>
                <a:latin typeface="Arial"/>
                <a:cs typeface="Arial"/>
              </a:rPr>
              <a:t>State the Research Problem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045200" y="2981980"/>
            <a:ext cx="1588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6197600" y="2981980"/>
            <a:ext cx="2286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3683000" y="2981980"/>
            <a:ext cx="2209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Primacy of the Research Question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3E705C-078D-CFEA-D8B7-5BF3B5C2C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questions come from?</a:t>
            </a:r>
          </a:p>
        </p:txBody>
      </p:sp>
    </p:spTree>
    <p:extLst>
      <p:ext uri="{BB962C8B-B14F-4D97-AF65-F5344CB8AC3E}">
        <p14:creationId xmlns:p14="http://schemas.microsoft.com/office/powerpoint/2010/main" val="3102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8305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>
                <a:cs typeface="+mj-cs"/>
              </a:rPr>
              <a:t>Define/Refine a Research Question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3733800" y="2667000"/>
            <a:ext cx="4572000" cy="2895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038600" y="1219200"/>
            <a:ext cx="4102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 sz="3200" b="1" dirty="0">
                <a:latin typeface="Arial"/>
                <a:cs typeface="Arial"/>
              </a:rPr>
              <a:t>Research Problem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981200" y="6096000"/>
            <a:ext cx="8229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 dirty="0">
                <a:latin typeface="Arial"/>
                <a:cs typeface="Arial"/>
              </a:rPr>
              <a:t>Literature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5872163" y="5557838"/>
            <a:ext cx="76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5986463" y="2667000"/>
            <a:ext cx="76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8305801" y="3933825"/>
            <a:ext cx="4763" cy="266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3733801" y="4105276"/>
            <a:ext cx="4763" cy="195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8064500" y="4724400"/>
            <a:ext cx="2298700" cy="1308100"/>
            <a:chOff x="4120" y="2976"/>
            <a:chExt cx="1448" cy="824"/>
          </a:xfrm>
        </p:grpSpPr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4224" y="3470"/>
              <a:ext cx="134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CA" dirty="0">
                  <a:latin typeface="Arial"/>
                  <a:cs typeface="Arial"/>
                </a:rPr>
                <a:t>Colleagues</a:t>
              </a:r>
            </a:p>
          </p:txBody>
        </p:sp>
        <p:sp>
          <p:nvSpPr>
            <p:cNvPr id="7183" name="Arc 15"/>
            <p:cNvSpPr>
              <a:spLocks/>
            </p:cNvSpPr>
            <p:nvPr/>
          </p:nvSpPr>
          <p:spPr bwMode="auto">
            <a:xfrm>
              <a:off x="4120" y="2976"/>
              <a:ext cx="808" cy="4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676400" y="4906967"/>
            <a:ext cx="2413000" cy="722313"/>
            <a:chOff x="96" y="3091"/>
            <a:chExt cx="1520" cy="455"/>
          </a:xfrm>
        </p:grpSpPr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96" y="3216"/>
              <a:ext cx="11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CA" dirty="0">
                  <a:latin typeface="Arial"/>
                  <a:cs typeface="Arial"/>
                </a:rPr>
                <a:t>Feasibility</a:t>
              </a:r>
            </a:p>
          </p:txBody>
        </p:sp>
        <p:sp>
          <p:nvSpPr>
            <p:cNvPr id="7185" name="Arc 17"/>
            <p:cNvSpPr>
              <a:spLocks/>
            </p:cNvSpPr>
            <p:nvPr/>
          </p:nvSpPr>
          <p:spPr bwMode="auto">
            <a:xfrm rot="20006036" flipV="1">
              <a:off x="1248" y="3091"/>
              <a:ext cx="368" cy="2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192" name="Group 24"/>
          <p:cNvGrpSpPr>
            <a:grpSpLocks/>
          </p:cNvGrpSpPr>
          <p:nvPr/>
        </p:nvGrpSpPr>
        <p:grpSpPr bwMode="auto">
          <a:xfrm>
            <a:off x="1828800" y="2895601"/>
            <a:ext cx="2209800" cy="523875"/>
            <a:chOff x="192" y="1824"/>
            <a:chExt cx="1392" cy="330"/>
          </a:xfrm>
        </p:grpSpPr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192" y="1824"/>
              <a:ext cx="8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CA" dirty="0">
                  <a:latin typeface="Arial"/>
                  <a:cs typeface="Arial"/>
                </a:rPr>
                <a:t>Sexy</a:t>
              </a:r>
            </a:p>
          </p:txBody>
        </p:sp>
        <p:sp>
          <p:nvSpPr>
            <p:cNvPr id="7191" name="Arc 23"/>
            <p:cNvSpPr>
              <a:spLocks/>
            </p:cNvSpPr>
            <p:nvPr/>
          </p:nvSpPr>
          <p:spPr bwMode="auto">
            <a:xfrm flipV="1">
              <a:off x="928" y="2032"/>
              <a:ext cx="656" cy="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7772400" y="2667001"/>
            <a:ext cx="2590800" cy="523875"/>
            <a:chOff x="3992" y="1672"/>
            <a:chExt cx="1632" cy="330"/>
          </a:xfrm>
        </p:grpSpPr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4224" y="1672"/>
              <a:ext cx="140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CA" dirty="0">
                  <a:latin typeface="Arial"/>
                  <a:cs typeface="Arial"/>
                </a:rPr>
                <a:t>Timing</a:t>
              </a:r>
            </a:p>
          </p:txBody>
        </p:sp>
        <p:sp>
          <p:nvSpPr>
            <p:cNvPr id="7194" name="Arc 26"/>
            <p:cNvSpPr>
              <a:spLocks/>
            </p:cNvSpPr>
            <p:nvPr/>
          </p:nvSpPr>
          <p:spPr bwMode="auto">
            <a:xfrm flipH="1">
              <a:off x="3992" y="1832"/>
              <a:ext cx="280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4432300" y="3893544"/>
            <a:ext cx="304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 sz="2400" b="1" dirty="0">
                <a:latin typeface="Arial"/>
                <a:cs typeface="Arial"/>
              </a:rPr>
              <a:t>Research Question</a:t>
            </a:r>
          </a:p>
        </p:txBody>
      </p:sp>
      <p:sp>
        <p:nvSpPr>
          <p:cNvPr id="7200" name="Arc 32"/>
          <p:cNvSpPr>
            <a:spLocks/>
          </p:cNvSpPr>
          <p:nvPr/>
        </p:nvSpPr>
        <p:spPr bwMode="auto">
          <a:xfrm>
            <a:off x="4711700" y="2908300"/>
            <a:ext cx="1244600" cy="584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7201" name="Arc 33"/>
          <p:cNvSpPr>
            <a:spLocks/>
          </p:cNvSpPr>
          <p:nvPr/>
        </p:nvSpPr>
        <p:spPr bwMode="auto">
          <a:xfrm flipH="1" flipV="1">
            <a:off x="6019800" y="4775200"/>
            <a:ext cx="9525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5791200" y="1981200"/>
            <a:ext cx="381000" cy="533400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E5F-821C-4544-B050-7C424B92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ADB5-40EB-8341-B26F-64AA7C347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Why randomized clinical trials (RCT) are so important</a:t>
            </a:r>
          </a:p>
          <a:p>
            <a:pPr lvl="1"/>
            <a:r>
              <a:rPr lang="en-US" sz="2800" dirty="0"/>
              <a:t>Strengths and Weaknesses</a:t>
            </a:r>
          </a:p>
          <a:p>
            <a:r>
              <a:rPr lang="en-US" sz="2800" dirty="0"/>
              <a:t>Principles of RCT design</a:t>
            </a:r>
          </a:p>
          <a:p>
            <a:pPr lvl="1"/>
            <a:r>
              <a:rPr lang="en-US" sz="2800" dirty="0"/>
              <a:t>Asking the right study question</a:t>
            </a:r>
          </a:p>
          <a:p>
            <a:pPr lvl="1"/>
            <a:r>
              <a:rPr lang="en-US" sz="2800" dirty="0"/>
              <a:t>Choosing a study population</a:t>
            </a:r>
          </a:p>
          <a:p>
            <a:pPr lvl="1"/>
            <a:r>
              <a:rPr lang="en-US" sz="2800" dirty="0"/>
              <a:t>Reducing bias</a:t>
            </a:r>
          </a:p>
          <a:p>
            <a:pPr lvl="1"/>
            <a:r>
              <a:rPr lang="en-US" sz="2800" dirty="0"/>
              <a:t>Analysis methods</a:t>
            </a:r>
          </a:p>
          <a:p>
            <a:r>
              <a:rPr lang="en-US" sz="2800" dirty="0"/>
              <a:t>Exercise – Design an RCT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2235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</a:t>
            </a:r>
            <a:r>
              <a:rPr lang="en-US" dirty="0"/>
              <a:t>opulation</a:t>
            </a:r>
          </a:p>
          <a:p>
            <a:endParaRPr lang="en-US" dirty="0"/>
          </a:p>
          <a:p>
            <a:r>
              <a:rPr lang="en-US" b="1" dirty="0"/>
              <a:t>I</a:t>
            </a:r>
            <a:r>
              <a:rPr lang="en-US" dirty="0"/>
              <a:t>ntervention</a:t>
            </a:r>
          </a:p>
          <a:p>
            <a:endParaRPr lang="en-US" dirty="0"/>
          </a:p>
          <a:p>
            <a:r>
              <a:rPr lang="en-US" b="1" dirty="0"/>
              <a:t>C</a:t>
            </a:r>
            <a:r>
              <a:rPr lang="en-US" dirty="0"/>
              <a:t>ontrol</a:t>
            </a:r>
          </a:p>
          <a:p>
            <a:endParaRPr lang="en-US" dirty="0"/>
          </a:p>
          <a:p>
            <a:r>
              <a:rPr lang="en-US" b="1" dirty="0"/>
              <a:t>O</a:t>
            </a:r>
            <a:r>
              <a:rPr lang="en-US" dirty="0"/>
              <a:t>utcome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b="1" dirty="0"/>
              <a:t>T</a:t>
            </a:r>
            <a:r>
              <a:rPr lang="en-US" dirty="0"/>
              <a:t>imeframe)</a:t>
            </a:r>
          </a:p>
        </p:txBody>
      </p:sp>
    </p:spTree>
    <p:extLst>
      <p:ext uri="{BB962C8B-B14F-4D97-AF65-F5344CB8AC3E}">
        <p14:creationId xmlns:p14="http://schemas.microsoft.com/office/powerpoint/2010/main" val="1228974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From Question to Study Population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Arial" charset="0"/>
              </a:rPr>
              <a:t>Who to study exactly?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Arial" charset="0"/>
              </a:rPr>
              <a:t>How many of these patients are there?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Arial" charset="0"/>
              </a:rPr>
              <a:t>Can they be recruited?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Arial" charset="0"/>
              </a:rPr>
              <a:t>Is there equipoise?</a:t>
            </a:r>
          </a:p>
          <a:p>
            <a:pPr marL="457200" lvl="1" indent="0" eaLnBrk="1" hangingPunct="1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46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Statistics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218992"/>
              </p:ext>
            </p:extLst>
          </p:nvPr>
        </p:nvGraphicFramePr>
        <p:xfrm>
          <a:off x="2545544" y="1860550"/>
          <a:ext cx="6515102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393700" progId="Equation.3">
                  <p:embed/>
                </p:oleObj>
              </mc:Choice>
              <mc:Fallback>
                <p:oleObj name="Equation" r:id="rId2" imgW="1930400" imgH="393700" progId="Equation.3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5544" y="1860550"/>
                        <a:ext cx="6515102" cy="132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2393950" y="3861122"/>
            <a:ext cx="7696200" cy="3276600"/>
          </a:xfrm>
        </p:spPr>
        <p:txBody>
          <a:bodyPr/>
          <a:lstStyle/>
          <a:p>
            <a:r>
              <a:rPr lang="en-US" dirty="0"/>
              <a:t>Confidence ≈ confidence interval</a:t>
            </a:r>
          </a:p>
          <a:p>
            <a:r>
              <a:rPr lang="en-US" dirty="0"/>
              <a:t>Signal: observable treatment effect</a:t>
            </a:r>
          </a:p>
          <a:p>
            <a:r>
              <a:rPr lang="en-US" dirty="0"/>
              <a:t>Noise: random variation in outcome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6705600" y="6096000"/>
            <a:ext cx="309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Arial" charset="0"/>
                <a:cs typeface="Arial" charset="0"/>
              </a:rPr>
              <a:t>Sackett</a:t>
            </a:r>
            <a:r>
              <a:rPr lang="en-US" sz="1800" dirty="0">
                <a:latin typeface="Arial" charset="0"/>
                <a:cs typeface="Arial" charset="0"/>
              </a:rPr>
              <a:t>, Clinical </a:t>
            </a:r>
            <a:r>
              <a:rPr lang="en-US" sz="1800" dirty="0" err="1">
                <a:latin typeface="Arial" charset="0"/>
                <a:cs typeface="Arial" charset="0"/>
              </a:rPr>
              <a:t>Epi</a:t>
            </a:r>
            <a:r>
              <a:rPr lang="en-US" sz="1800" dirty="0">
                <a:latin typeface="Arial" charset="0"/>
                <a:cs typeface="Arial" charset="0"/>
              </a:rPr>
              <a:t>., 3</a:t>
            </a:r>
            <a:r>
              <a:rPr lang="en-US" sz="1800" baseline="30000" dirty="0">
                <a:latin typeface="Arial" charset="0"/>
                <a:cs typeface="Arial" charset="0"/>
              </a:rPr>
              <a:t>rd</a:t>
            </a:r>
            <a:r>
              <a:rPr lang="en-US" sz="1800" dirty="0">
                <a:latin typeface="Arial" charset="0"/>
                <a:cs typeface="Arial" charset="0"/>
              </a:rPr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62567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Signal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 risk (absolute event rate in controls)</a:t>
            </a:r>
          </a:p>
          <a:p>
            <a:r>
              <a:rPr lang="en-US" dirty="0"/>
              <a:t>Potency of treatment / intervention</a:t>
            </a:r>
          </a:p>
          <a:p>
            <a:r>
              <a:rPr lang="en-US" dirty="0"/>
              <a:t>Responsiveness of selected group</a:t>
            </a:r>
          </a:p>
          <a:p>
            <a:r>
              <a:rPr lang="en-US" dirty="0"/>
              <a:t>Completeness of outcome ascertainment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Number of outcomes, not number of patients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50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Risk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1524000"/>
          <a:ext cx="8915396" cy="4343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3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61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RCT 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RCT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RCT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All Patients</a:t>
                      </a:r>
                    </a:p>
                    <a:p>
                      <a:r>
                        <a:rPr lang="en-US" dirty="0"/>
                        <a:t>N</a:t>
                      </a:r>
                      <a:r>
                        <a:rPr lang="en-US" baseline="0" dirty="0"/>
                        <a:t> = 240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Only High Risk</a:t>
                      </a:r>
                    </a:p>
                    <a:p>
                      <a:r>
                        <a:rPr lang="en-US" dirty="0"/>
                        <a:t>N = 120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Only Low Risk</a:t>
                      </a:r>
                    </a:p>
                    <a:p>
                      <a:r>
                        <a:rPr lang="en-US" dirty="0"/>
                        <a:t>N = 120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Exper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Exper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Exper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Events (y/n)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/ 60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 / 75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  <a:r>
                        <a:rPr lang="en-US" baseline="0" dirty="0"/>
                        <a:t> / 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  <a:r>
                        <a:rPr lang="en-US" baseline="0" dirty="0"/>
                        <a:t> / 24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/ 48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/ 51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00">
                <a:tc>
                  <a:txBody>
                    <a:bodyPr/>
                    <a:lstStyle/>
                    <a:p>
                      <a:r>
                        <a:rPr lang="en-US" dirty="0"/>
                        <a:t>CER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00">
                <a:tc>
                  <a:txBody>
                    <a:bodyPr/>
                    <a:lstStyle/>
                    <a:p>
                      <a:r>
                        <a:rPr lang="en-US" dirty="0"/>
                        <a:t>EER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37.5%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400">
                <a:tc>
                  <a:txBody>
                    <a:bodyPr/>
                    <a:lstStyle/>
                    <a:p>
                      <a:r>
                        <a:rPr lang="en-US" dirty="0"/>
                        <a:t>RRR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100">
                <a:tc>
                  <a:txBody>
                    <a:bodyPr/>
                    <a:lstStyle/>
                    <a:p>
                      <a:r>
                        <a:rPr lang="en-US" dirty="0"/>
                        <a:t>ARR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12.5%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100">
                <a:tc>
                  <a:txBody>
                    <a:bodyPr/>
                    <a:lstStyle/>
                    <a:p>
                      <a:r>
                        <a:rPr lang="en-US" dirty="0"/>
                        <a:t>95%CI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(0, 25%), p=0.07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(4,36%),p=0.03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-8.5, 18.5%), p=0.63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705600" y="6096000"/>
            <a:ext cx="309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Arial" charset="0"/>
                <a:cs typeface="Arial" charset="0"/>
              </a:rPr>
              <a:t>Sackett</a:t>
            </a:r>
            <a:r>
              <a:rPr lang="en-US" sz="1800" dirty="0">
                <a:latin typeface="Arial" charset="0"/>
                <a:cs typeface="Arial" charset="0"/>
              </a:rPr>
              <a:t>, Clinical </a:t>
            </a:r>
            <a:r>
              <a:rPr lang="en-US" sz="1800" dirty="0" err="1">
                <a:latin typeface="Arial" charset="0"/>
                <a:cs typeface="Arial" charset="0"/>
              </a:rPr>
              <a:t>Epi</a:t>
            </a:r>
            <a:r>
              <a:rPr lang="en-US" sz="1800" dirty="0">
                <a:latin typeface="Arial" charset="0"/>
                <a:cs typeface="Arial" charset="0"/>
              </a:rPr>
              <a:t>., 3</a:t>
            </a:r>
            <a:r>
              <a:rPr lang="en-US" sz="1800" baseline="30000" dirty="0">
                <a:latin typeface="Arial" charset="0"/>
                <a:cs typeface="Arial" charset="0"/>
              </a:rPr>
              <a:t>rd</a:t>
            </a:r>
            <a:r>
              <a:rPr lang="en-US" sz="1800" dirty="0">
                <a:latin typeface="Arial" charset="0"/>
                <a:cs typeface="Arial" charset="0"/>
              </a:rPr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3200514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Noise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1447800"/>
          <a:ext cx="8001000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Strategy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Tactic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Validate 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Do all patients have the target</a:t>
                      </a:r>
                      <a:r>
                        <a:rPr lang="en-US" sz="2200" baseline="0" dirty="0"/>
                        <a:t> disease?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Crossover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Perfect control of confounding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Homogenize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Restrict</a:t>
                      </a:r>
                      <a:r>
                        <a:rPr lang="en-US" sz="2200" baseline="0" dirty="0"/>
                        <a:t> to single risk-response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Minimization, Stratification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Ensuring balance in prognostic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Maintain 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Similar and high rates in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Specificity of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Avoid</a:t>
                      </a:r>
                      <a:r>
                        <a:rPr lang="en-US" sz="2200" baseline="0" dirty="0"/>
                        <a:t> competing causes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Ascertain all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Complete follow-up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705600" y="6096000"/>
            <a:ext cx="309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Arial" charset="0"/>
                <a:cs typeface="Arial" charset="0"/>
              </a:rPr>
              <a:t>Sackett</a:t>
            </a:r>
            <a:r>
              <a:rPr lang="en-US" sz="1800" dirty="0">
                <a:latin typeface="Arial" charset="0"/>
                <a:cs typeface="Arial" charset="0"/>
              </a:rPr>
              <a:t>, Clinical </a:t>
            </a:r>
            <a:r>
              <a:rPr lang="en-US" sz="1800" dirty="0" err="1">
                <a:latin typeface="Arial" charset="0"/>
                <a:cs typeface="Arial" charset="0"/>
              </a:rPr>
              <a:t>Epi</a:t>
            </a:r>
            <a:r>
              <a:rPr lang="en-US" sz="1800" dirty="0">
                <a:latin typeface="Arial" charset="0"/>
                <a:cs typeface="Arial" charset="0"/>
              </a:rPr>
              <a:t>., 3</a:t>
            </a:r>
            <a:r>
              <a:rPr lang="en-US" sz="1800" baseline="30000" dirty="0">
                <a:latin typeface="Arial" charset="0"/>
                <a:cs typeface="Arial" charset="0"/>
              </a:rPr>
              <a:t>rd</a:t>
            </a:r>
            <a:r>
              <a:rPr lang="en-US" sz="1800" dirty="0">
                <a:latin typeface="Arial" charset="0"/>
                <a:cs typeface="Arial" charset="0"/>
              </a:rPr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932255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Sample Size?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Increasing it is last resort </a:t>
            </a:r>
          </a:p>
          <a:p>
            <a:r>
              <a:rPr lang="en-US" dirty="0"/>
              <a:t>Least powerful effect (exponential)</a:t>
            </a:r>
          </a:p>
          <a:p>
            <a:r>
              <a:rPr lang="en-US" dirty="0"/>
              <a:t>Increased risk of including low risk, low responsiveness patients</a:t>
            </a:r>
          </a:p>
        </p:txBody>
      </p:sp>
      <p:graphicFrame>
        <p:nvGraphicFramePr>
          <p:cNvPr id="4" name="Content Placeholder 4"/>
          <p:cNvGraphicFramePr>
            <a:graphicFrameLocks noChangeAspect="1"/>
          </p:cNvGraphicFramePr>
          <p:nvPr/>
        </p:nvGraphicFramePr>
        <p:xfrm>
          <a:off x="3886200" y="1600200"/>
          <a:ext cx="448351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393700" progId="Equation.3">
                  <p:embed/>
                </p:oleObj>
              </mc:Choice>
              <mc:Fallback>
                <p:oleObj name="Equation" r:id="rId2" imgW="1930400" imgH="393700" progId="Equation.3">
                  <p:embed/>
                  <p:pic>
                    <p:nvPicPr>
                      <p:cNvPr id="4" name="Content Placeholder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6200" y="1600200"/>
                        <a:ext cx="448351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272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/>
                <a:cs typeface="Arial"/>
              </a:rPr>
              <a:t>Signal to Noise Ratio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0" y="1905002"/>
          <a:ext cx="8229600" cy="413384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405">
                <a:tc rowSpan="4">
                  <a:txBody>
                    <a:bodyPr/>
                    <a:lstStyle/>
                    <a:p>
                      <a:r>
                        <a:rPr lang="en-US" sz="2200" b="1" dirty="0"/>
                        <a:t>          Likelihood of Outcome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/>
                        <a:t>Likelihood of</a:t>
                      </a:r>
                      <a:r>
                        <a:rPr lang="en-US" sz="2200" baseline="0" dirty="0"/>
                        <a:t> Treatment Response</a:t>
                      </a:r>
                      <a:endParaRPr 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9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2229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Ideal!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Too sick to benefit?</a:t>
                      </a:r>
                    </a:p>
                    <a:p>
                      <a:r>
                        <a:rPr lang="en-US" sz="2200" u="sng" dirty="0"/>
                        <a:t>Caution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22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Too well for treatment?</a:t>
                      </a:r>
                    </a:p>
                    <a:p>
                      <a:r>
                        <a:rPr lang="en-US" sz="2200" u="sng" dirty="0"/>
                        <a:t>Caution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Avoid!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64" name="TextBox 6"/>
          <p:cNvSpPr txBox="1">
            <a:spLocks noChangeArrowheads="1"/>
          </p:cNvSpPr>
          <p:nvPr/>
        </p:nvSpPr>
        <p:spPr bwMode="auto">
          <a:xfrm>
            <a:off x="6705600" y="6096000"/>
            <a:ext cx="309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Arial" charset="0"/>
                <a:cs typeface="Arial" charset="0"/>
              </a:rPr>
              <a:t>Sackett</a:t>
            </a:r>
            <a:r>
              <a:rPr lang="en-US" sz="1800" dirty="0">
                <a:latin typeface="Arial" charset="0"/>
                <a:cs typeface="Arial" charset="0"/>
              </a:rPr>
              <a:t>, Clinical </a:t>
            </a:r>
            <a:r>
              <a:rPr lang="en-US" sz="1800" dirty="0" err="1">
                <a:latin typeface="Arial" charset="0"/>
                <a:cs typeface="Arial" charset="0"/>
              </a:rPr>
              <a:t>Epi</a:t>
            </a:r>
            <a:r>
              <a:rPr lang="en-US" sz="1800" dirty="0">
                <a:latin typeface="Arial" charset="0"/>
                <a:cs typeface="Arial" charset="0"/>
              </a:rPr>
              <a:t>., 3</a:t>
            </a:r>
            <a:r>
              <a:rPr lang="en-US" sz="1800" baseline="30000" dirty="0">
                <a:latin typeface="Arial" charset="0"/>
                <a:cs typeface="Arial" charset="0"/>
              </a:rPr>
              <a:t>rd</a:t>
            </a:r>
            <a:r>
              <a:rPr lang="en-US" sz="1800" dirty="0">
                <a:latin typeface="Arial" charset="0"/>
                <a:cs typeface="Arial" charset="0"/>
              </a:rPr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1703665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Efficacy versus Effectiveness Trial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840374"/>
            <a:ext cx="8382000" cy="4484225"/>
          </a:xfrm>
        </p:spPr>
        <p:txBody>
          <a:bodyPr/>
          <a:lstStyle/>
          <a:p>
            <a:pPr marL="0" indent="0" eaLnBrk="1" hangingPunct="1"/>
            <a:r>
              <a:rPr lang="en-CA" b="1" dirty="0">
                <a:latin typeface="Helvetica" charset="0"/>
                <a:ea typeface="ＭＳ Ｐゴシック" charset="0"/>
                <a:cs typeface="ＭＳ Ｐゴシック" charset="0"/>
              </a:rPr>
              <a:t>E</a:t>
            </a:r>
            <a:r>
              <a:rPr lang="en-US" b="1" dirty="0" err="1">
                <a:latin typeface="Helvetica" charset="0"/>
                <a:ea typeface="ＭＳ Ｐゴシック" charset="0"/>
                <a:cs typeface="ＭＳ Ｐゴシック" charset="0"/>
              </a:rPr>
              <a:t>fficacy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 eaLnBrk="1" hangingPunct="1"/>
            <a:r>
              <a:rPr lang="en-US" b="1" dirty="0">
                <a:latin typeface="Helvetica" charset="0"/>
                <a:ea typeface="ＭＳ Ｐゴシック" charset="0"/>
              </a:rPr>
              <a:t>can</a:t>
            </a:r>
            <a:r>
              <a:rPr lang="en-US" dirty="0">
                <a:latin typeface="Helvetica" charset="0"/>
                <a:ea typeface="ＭＳ Ｐゴシック" charset="0"/>
              </a:rPr>
              <a:t> the intervention work (in the </a:t>
            </a:r>
            <a:r>
              <a:rPr lang="en-US" b="1" dirty="0">
                <a:latin typeface="Helvetica" charset="0"/>
                <a:ea typeface="ＭＳ Ｐゴシック" charset="0"/>
              </a:rPr>
              <a:t>ideal</a:t>
            </a:r>
            <a:r>
              <a:rPr lang="en-US" dirty="0">
                <a:latin typeface="Helvetica" charset="0"/>
                <a:ea typeface="ＭＳ Ｐゴシック" charset="0"/>
              </a:rPr>
              <a:t> world)? </a:t>
            </a:r>
          </a:p>
          <a:p>
            <a:pPr marL="0" indent="0" eaLnBrk="1" hangingPunct="1"/>
            <a:r>
              <a:rPr lang="en-CA" b="1" dirty="0">
                <a:latin typeface="Helvetica" charset="0"/>
                <a:ea typeface="ＭＳ Ｐゴシック" charset="0"/>
                <a:cs typeface="ＭＳ Ｐゴシック" charset="0"/>
              </a:rPr>
              <a:t>E</a:t>
            </a:r>
            <a:r>
              <a:rPr lang="en-US" b="1" dirty="0" err="1">
                <a:latin typeface="Helvetica" charset="0"/>
                <a:ea typeface="ＭＳ Ｐゴシック" charset="0"/>
                <a:cs typeface="ＭＳ Ｐゴシック" charset="0"/>
              </a:rPr>
              <a:t>ffectiveness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 eaLnBrk="1" hangingPunct="1"/>
            <a:r>
              <a:rPr lang="en-US" b="1" dirty="0">
                <a:latin typeface="Helvetica" charset="0"/>
                <a:ea typeface="ＭＳ Ｐゴシック" charset="0"/>
              </a:rPr>
              <a:t>does</a:t>
            </a:r>
            <a:r>
              <a:rPr lang="en-US" dirty="0">
                <a:latin typeface="Helvetica" charset="0"/>
                <a:ea typeface="ＭＳ Ｐゴシック" charset="0"/>
              </a:rPr>
              <a:t> the intervention work (in the </a:t>
            </a:r>
            <a:r>
              <a:rPr lang="en-US" b="1" dirty="0">
                <a:latin typeface="Helvetica" charset="0"/>
                <a:ea typeface="ＭＳ Ｐゴシック" charset="0"/>
              </a:rPr>
              <a:t>real</a:t>
            </a:r>
            <a:r>
              <a:rPr lang="en-US" dirty="0">
                <a:latin typeface="Helvetica" charset="0"/>
                <a:ea typeface="ＭＳ Ｐゴシック" charset="0"/>
              </a:rPr>
              <a:t> world)?</a:t>
            </a:r>
          </a:p>
          <a:p>
            <a:pPr marL="0" indent="0" eaLnBrk="1" hangingPunct="1"/>
            <a:endParaRPr lang="en-CA" sz="1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/>
            <a:r>
              <a:rPr lang="en-CA" dirty="0">
                <a:latin typeface="Helvetica" charset="0"/>
                <a:ea typeface="ＭＳ Ｐゴシック" charset="0"/>
                <a:cs typeface="ＭＳ Ｐゴシック" charset="0"/>
              </a:rPr>
              <a:t>M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ost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study designs lie somewhere between the two extremes</a:t>
            </a:r>
          </a:p>
        </p:txBody>
      </p:sp>
    </p:spTree>
    <p:extLst>
      <p:ext uri="{BB962C8B-B14F-4D97-AF65-F5344CB8AC3E}">
        <p14:creationId xmlns:p14="http://schemas.microsoft.com/office/powerpoint/2010/main" val="2825686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Pragmatic vs. Explanatory Clinical Trials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Explanatory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Does it work?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How does it work?</a:t>
            </a:r>
          </a:p>
          <a:p>
            <a:pPr marL="0" indent="0">
              <a:buNone/>
            </a:pP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Pragmatic (or Management)</a:t>
            </a:r>
          </a:p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Does it work in real life?</a:t>
            </a:r>
          </a:p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8F0BC1-EBD8-6E58-9901-56E37E3BBED8}"/>
              </a:ext>
            </a:extLst>
          </p:cNvPr>
          <p:cNvSpPr/>
          <p:nvPr/>
        </p:nvSpPr>
        <p:spPr>
          <a:xfrm>
            <a:off x="7040301" y="2025570"/>
            <a:ext cx="3082724" cy="79865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EFFICACY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C69969-2D91-447F-C878-27665E45831C}"/>
              </a:ext>
            </a:extLst>
          </p:cNvPr>
          <p:cNvSpPr/>
          <p:nvPr/>
        </p:nvSpPr>
        <p:spPr>
          <a:xfrm>
            <a:off x="7040301" y="3429000"/>
            <a:ext cx="3082724" cy="79865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EFFECTIVENESS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38BE3B68-F09F-03ED-CEF8-939896F637CA}"/>
              </a:ext>
            </a:extLst>
          </p:cNvPr>
          <p:cNvSpPr/>
          <p:nvPr/>
        </p:nvSpPr>
        <p:spPr>
          <a:xfrm>
            <a:off x="5112635" y="2233913"/>
            <a:ext cx="1481559" cy="38196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2B4B7514-666D-A35E-DA93-6A3CE4584A04}"/>
              </a:ext>
            </a:extLst>
          </p:cNvPr>
          <p:cNvSpPr/>
          <p:nvPr/>
        </p:nvSpPr>
        <p:spPr>
          <a:xfrm>
            <a:off x="5112636" y="3610826"/>
            <a:ext cx="1481559" cy="38196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3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D232D1-EC85-ADB8-5BED-35F8B521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Randomized Trials?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7EABD-0F2B-4E53-1CEE-F0397804E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11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652445"/>
              </p:ext>
            </p:extLst>
          </p:nvPr>
        </p:nvGraphicFramePr>
        <p:xfrm>
          <a:off x="1905000" y="457200"/>
          <a:ext cx="8229600" cy="618187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17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Pragmatic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Explanatory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79">
                <a:tc>
                  <a:txBody>
                    <a:bodyPr/>
                    <a:lstStyle/>
                    <a:p>
                      <a:r>
                        <a:rPr lang="en-US" sz="1800" dirty="0"/>
                        <a:t>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Narrow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179">
                <a:tc>
                  <a:txBody>
                    <a:bodyPr/>
                    <a:lstStyle/>
                    <a:p>
                      <a:r>
                        <a:rPr lang="en-US" sz="1800" dirty="0"/>
                        <a:t>Intervention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Flexible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Rigid</a:t>
                      </a:r>
                      <a:r>
                        <a:rPr lang="en-US" sz="1800" baseline="0" dirty="0"/>
                        <a:t> protocol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179">
                <a:tc>
                  <a:txBody>
                    <a:bodyPr/>
                    <a:lstStyle/>
                    <a:p>
                      <a:r>
                        <a:rPr lang="en-US" sz="1800" dirty="0"/>
                        <a:t>Interveners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All clinical</a:t>
                      </a:r>
                      <a:r>
                        <a:rPr lang="en-US" sz="1800" baseline="0" dirty="0"/>
                        <a:t> settings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‘Experts’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179">
                <a:tc>
                  <a:txBody>
                    <a:bodyPr/>
                    <a:lstStyle/>
                    <a:p>
                      <a:r>
                        <a:rPr lang="en-US" sz="1800" dirty="0"/>
                        <a:t>Control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Usual practice, open 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Placebo, blinding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179">
                <a:tc>
                  <a:txBody>
                    <a:bodyPr/>
                    <a:lstStyle/>
                    <a:p>
                      <a:r>
                        <a:rPr lang="en-US" sz="1800" dirty="0"/>
                        <a:t>Follow-up 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Standard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Frequent,</a:t>
                      </a:r>
                      <a:r>
                        <a:rPr lang="en-US" sz="1800" baseline="0" dirty="0"/>
                        <a:t> ++ 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179">
                <a:tc>
                  <a:txBody>
                    <a:bodyPr/>
                    <a:lstStyle/>
                    <a:p>
                      <a:r>
                        <a:rPr lang="en-US" sz="1800" dirty="0"/>
                        <a:t>Primary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Objective, clinically 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Surrogates, a</a:t>
                      </a:r>
                      <a:r>
                        <a:rPr lang="en-US" sz="1800" baseline="0" dirty="0"/>
                        <a:t>djudication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179">
                <a:tc>
                  <a:txBody>
                    <a:bodyPr/>
                    <a:lstStyle/>
                    <a:p>
                      <a:r>
                        <a:rPr lang="en-US" sz="1800" dirty="0"/>
                        <a:t>Patient</a:t>
                      </a:r>
                      <a:r>
                        <a:rPr lang="en-US" sz="1800" baseline="0" dirty="0"/>
                        <a:t> c</a:t>
                      </a:r>
                      <a:r>
                        <a:rPr lang="en-US" sz="1800" dirty="0"/>
                        <a:t>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 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Critical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77">
                <a:tc>
                  <a:txBody>
                    <a:bodyPr/>
                    <a:lstStyle/>
                    <a:p>
                      <a:r>
                        <a:rPr lang="en-US" sz="1800" dirty="0"/>
                        <a:t>Practitioner 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 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Critical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4179">
                <a:tc>
                  <a:txBody>
                    <a:bodyPr/>
                    <a:lstStyle/>
                    <a:p>
                      <a:r>
                        <a:rPr lang="en-US" sz="1800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As</a:t>
                      </a:r>
                      <a:r>
                        <a:rPr lang="en-US" sz="1800" baseline="0" dirty="0"/>
                        <a:t> randomized, ITT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ITT plus per-protocol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4179"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Signal:Noise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519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Population - Practicalities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Feasibility is almost always overestimated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Finding candidates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Clinician engagement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Fitting criteria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Getting consent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Availability of staff to enroll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Cost: N we need &gt;&gt; N we can afford?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75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92D-FB49-E63F-9D8D-BCBB0D67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Bias in RCTs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BDAB4-90C5-2E8D-ADEE-85DD7EE26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19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7ABE-C433-5AF8-A7DF-001BF219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Bias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AB412-7D28-149A-CAB0-0D2BCE47D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Design</a:t>
            </a:r>
          </a:p>
          <a:p>
            <a:r>
              <a:rPr lang="en-US" dirty="0"/>
              <a:t>Randomized treatment allocation</a:t>
            </a:r>
          </a:p>
          <a:p>
            <a:r>
              <a:rPr lang="en-US" dirty="0"/>
              <a:t>Allocation concealment</a:t>
            </a:r>
          </a:p>
          <a:p>
            <a:r>
              <a:rPr lang="en-US" dirty="0"/>
              <a:t>Blinding/Masking</a:t>
            </a:r>
          </a:p>
          <a:p>
            <a:r>
              <a:rPr lang="en-US" dirty="0"/>
              <a:t>Completeness of data collection</a:t>
            </a:r>
          </a:p>
          <a:p>
            <a:r>
              <a:rPr lang="en-US" dirty="0"/>
              <a:t>Completeness of follow-up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Analysis</a:t>
            </a:r>
          </a:p>
          <a:p>
            <a:r>
              <a:rPr lang="en-US" dirty="0"/>
              <a:t>Intention to treat versus per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64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46" y="576827"/>
            <a:ext cx="10276269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>
                <a:solidFill>
                  <a:srgbClr val="FF0000"/>
                </a:solidFill>
              </a:rPr>
              <a:t>Randomization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1450F-8AF7-06E9-49DE-47DB9ADD0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224154" indent="-342900">
              <a:lnSpc>
                <a:spcPct val="1500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300" b="1" spc="-5" dirty="0">
                <a:latin typeface="Arial"/>
                <a:cs typeface="Arial"/>
              </a:rPr>
              <a:t>Good randomization = balanced participant characteristics </a:t>
            </a:r>
          </a:p>
          <a:p>
            <a:pPr marL="812800" marR="224154" lvl="1" indent="-342900">
              <a:lnSpc>
                <a:spcPct val="1500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200" spc="-5" dirty="0">
                <a:latin typeface="Arial"/>
                <a:cs typeface="Arial"/>
              </a:rPr>
              <a:t>Accounts for measured and unmeasured confounding</a:t>
            </a:r>
          </a:p>
          <a:p>
            <a:pPr marL="812800" marR="224154" lvl="1" indent="-342900">
              <a:lnSpc>
                <a:spcPct val="1500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200" b="1" spc="-5" dirty="0">
                <a:latin typeface="Arial"/>
                <a:cs typeface="Arial"/>
              </a:rPr>
              <a:t>Unpredictable - </a:t>
            </a:r>
            <a:r>
              <a:rPr lang="en-US" sz="2200" spc="-5" dirty="0">
                <a:latin typeface="Arial"/>
                <a:cs typeface="Arial"/>
              </a:rPr>
              <a:t>E.g. coin toss, concealed envelopes using randomization matrix</a:t>
            </a:r>
          </a:p>
          <a:p>
            <a:pPr marL="812800" marR="224154" lvl="1" indent="-342900">
              <a:lnSpc>
                <a:spcPct val="1500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200" b="1" spc="-5" dirty="0">
                <a:latin typeface="Arial"/>
                <a:cs typeface="Arial"/>
              </a:rPr>
              <a:t>Reproducible - </a:t>
            </a:r>
            <a:r>
              <a:rPr lang="en-US" sz="2200" spc="-5" dirty="0">
                <a:latin typeface="Arial"/>
                <a:cs typeface="Arial"/>
              </a:rPr>
              <a:t>State methods clearly</a:t>
            </a:r>
          </a:p>
          <a:p>
            <a:pPr marL="812800" marR="224154" lvl="1" indent="-342900">
              <a:lnSpc>
                <a:spcPct val="1500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200" b="1" spc="-5" dirty="0">
                <a:latin typeface="Arial"/>
                <a:cs typeface="Arial"/>
              </a:rPr>
              <a:t>Free from manipulation</a:t>
            </a:r>
            <a:endParaRPr lang="en-US" sz="2200" spc="-5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92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120127" y="381904"/>
            <a:ext cx="8379854" cy="796370"/>
          </a:xfrm>
          <a:prstGeom prst="rect">
            <a:avLst/>
          </a:prstGeom>
        </p:spPr>
        <p:txBody>
          <a:bodyPr vert="horz" wrap="square" lIns="0" tIns="349756" rIns="0" bIns="0" rtlCol="0">
            <a:spAutoFit/>
          </a:bodyPr>
          <a:lstStyle/>
          <a:p>
            <a:pPr marL="1932305">
              <a:spcBef>
                <a:spcPts val="95"/>
              </a:spcBef>
            </a:pPr>
            <a:r>
              <a:rPr sz="3200" b="0" spc="-25" dirty="0">
                <a:latin typeface="Arial Black"/>
                <a:cs typeface="Arial Black"/>
              </a:rPr>
              <a:t>Sampling Designs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17855" indent="-342900"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b="1" spc="-15" dirty="0"/>
              <a:t>Probabilistic </a:t>
            </a:r>
            <a:r>
              <a:rPr lang="en-US" b="1" spc="-15" dirty="0"/>
              <a:t>(random) </a:t>
            </a:r>
            <a:r>
              <a:rPr b="1" spc="-15" dirty="0"/>
              <a:t>designs</a:t>
            </a:r>
          </a:p>
          <a:p>
            <a:pPr marL="756285" marR="617855" lvl="1" indent="-287020"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pc="-5" dirty="0">
                <a:latin typeface="Calibri"/>
                <a:cs typeface="Calibri"/>
              </a:rPr>
              <a:t>Simple </a:t>
            </a:r>
            <a:r>
              <a:rPr lang="en-US" spc="-5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andom  </a:t>
            </a:r>
            <a:r>
              <a:rPr lang="en-US" spc="-5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ampling</a:t>
            </a:r>
          </a:p>
          <a:p>
            <a:pPr marL="756285" marR="617855" lvl="1" indent="-287020"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pc="-5" dirty="0">
                <a:latin typeface="Calibri"/>
                <a:cs typeface="Calibri"/>
              </a:rPr>
              <a:t>Systematic </a:t>
            </a:r>
            <a:r>
              <a:rPr lang="en-US" spc="-5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ampling</a:t>
            </a:r>
          </a:p>
          <a:p>
            <a:pPr marL="756285" marR="617855" lvl="1" indent="-287020"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pc="-5" dirty="0">
                <a:latin typeface="Calibri"/>
                <a:cs typeface="Calibri"/>
              </a:rPr>
              <a:t>Cluster </a:t>
            </a:r>
            <a:r>
              <a:rPr lang="en-US" spc="-5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ampling</a:t>
            </a:r>
          </a:p>
          <a:p>
            <a:pPr marL="756285" marR="617855" lvl="1" indent="-287020"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pc="-5" dirty="0">
                <a:latin typeface="Calibri"/>
                <a:cs typeface="Calibri"/>
              </a:rPr>
              <a:t>Stratified </a:t>
            </a:r>
            <a:r>
              <a:rPr lang="en-US" spc="-5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ampling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48600" y="1905000"/>
            <a:ext cx="268654" cy="635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53400" y="1905000"/>
            <a:ext cx="268654" cy="635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686800" y="1905000"/>
            <a:ext cx="268654" cy="635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96400" y="1905000"/>
            <a:ext cx="268654" cy="635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01200" y="1905000"/>
            <a:ext cx="268654" cy="635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29400" y="1905000"/>
            <a:ext cx="268654" cy="635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62600" y="1905000"/>
            <a:ext cx="268654" cy="635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1" y="1905001"/>
            <a:ext cx="265723" cy="6280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1" y="1905001"/>
            <a:ext cx="265723" cy="62807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1" y="1905001"/>
            <a:ext cx="265723" cy="62807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1" y="1905001"/>
            <a:ext cx="265723" cy="6280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1" y="1905001"/>
            <a:ext cx="265723" cy="62807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1905001"/>
            <a:ext cx="265723" cy="6280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1" y="1905001"/>
            <a:ext cx="265723" cy="62807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257800" y="1219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All children with a rare genetic disorder in Alberta</a:t>
            </a:r>
          </a:p>
        </p:txBody>
      </p:sp>
      <p:sp>
        <p:nvSpPr>
          <p:cNvPr id="58" name="Oval 57"/>
          <p:cNvSpPr/>
          <p:nvPr/>
        </p:nvSpPr>
        <p:spPr>
          <a:xfrm>
            <a:off x="6553200" y="1828800"/>
            <a:ext cx="381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467600" y="1828800"/>
            <a:ext cx="381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220200" y="1828800"/>
            <a:ext cx="381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915400" y="1828800"/>
            <a:ext cx="381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89546" y="3124200"/>
            <a:ext cx="268654" cy="635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94346" y="3124200"/>
            <a:ext cx="268654" cy="6350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27746" y="3124200"/>
            <a:ext cx="268654" cy="6350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37346" y="3124200"/>
            <a:ext cx="268654" cy="6350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42146" y="3124200"/>
            <a:ext cx="268654" cy="635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70346" y="3124200"/>
            <a:ext cx="268654" cy="6350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03546" y="3124200"/>
            <a:ext cx="268654" cy="6350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147" y="3124201"/>
            <a:ext cx="265723" cy="62807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747" y="3124201"/>
            <a:ext cx="265723" cy="6280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947" y="3124201"/>
            <a:ext cx="265723" cy="62807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947" y="3124201"/>
            <a:ext cx="265723" cy="6280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547" y="3124201"/>
            <a:ext cx="265723" cy="62807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347" y="3124201"/>
            <a:ext cx="265723" cy="62807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347" y="3124201"/>
            <a:ext cx="265723" cy="628073"/>
          </a:xfrm>
          <a:prstGeom prst="rect">
            <a:avLst/>
          </a:prstGeom>
        </p:spPr>
      </p:pic>
      <p:sp>
        <p:nvSpPr>
          <p:cNvPr id="96" name="Oval 95"/>
          <p:cNvSpPr/>
          <p:nvPr/>
        </p:nvSpPr>
        <p:spPr>
          <a:xfrm>
            <a:off x="7503746" y="3048000"/>
            <a:ext cx="381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589346" y="3048000"/>
            <a:ext cx="381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9256346" y="3048000"/>
            <a:ext cx="381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8418146" y="3048000"/>
            <a:ext cx="381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867400" y="1828800"/>
            <a:ext cx="381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123385" y="2219037"/>
            <a:ext cx="1183055" cy="147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3656624" y="2590800"/>
            <a:ext cx="2020765" cy="698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5" name="Picture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53200" y="4419600"/>
            <a:ext cx="268654" cy="635000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1" y="4419601"/>
            <a:ext cx="265723" cy="628073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4419601"/>
            <a:ext cx="265723" cy="628073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34200" y="5257800"/>
            <a:ext cx="268654" cy="63500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67600" y="5257800"/>
            <a:ext cx="268654" cy="635000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1" y="5257801"/>
            <a:ext cx="265723" cy="628073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53400" y="4495800"/>
            <a:ext cx="268654" cy="6350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58200" y="4495800"/>
            <a:ext cx="268654" cy="6350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1" y="4495801"/>
            <a:ext cx="265723" cy="628073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67800" y="4800600"/>
            <a:ext cx="268654" cy="6350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1" y="4800601"/>
            <a:ext cx="265723" cy="62807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1" y="4800601"/>
            <a:ext cx="265723" cy="628073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63000" y="5562600"/>
            <a:ext cx="268654" cy="63500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67800" y="5562600"/>
            <a:ext cx="268654" cy="635000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1" y="5562601"/>
            <a:ext cx="265723" cy="628073"/>
          </a:xfrm>
          <a:prstGeom prst="rect">
            <a:avLst/>
          </a:prstGeom>
        </p:spPr>
      </p:pic>
      <p:sp>
        <p:nvSpPr>
          <p:cNvPr id="150" name="Oval 149"/>
          <p:cNvSpPr/>
          <p:nvPr/>
        </p:nvSpPr>
        <p:spPr>
          <a:xfrm>
            <a:off x="5715000" y="4267200"/>
            <a:ext cx="12192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8305800" y="5410200"/>
            <a:ext cx="12192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Arrow Connector 151"/>
          <p:cNvCxnSpPr>
            <a:cxnSpLocks/>
          </p:cNvCxnSpPr>
          <p:nvPr/>
        </p:nvCxnSpPr>
        <p:spPr>
          <a:xfrm>
            <a:off x="3180862" y="2989253"/>
            <a:ext cx="2305538" cy="13541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2442258" y="3666326"/>
            <a:ext cx="1215342" cy="12866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4" name="Picture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71800" y="6019800"/>
            <a:ext cx="268654" cy="635000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76600" y="6019800"/>
            <a:ext cx="268654" cy="63500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81400" y="6019800"/>
            <a:ext cx="268654" cy="63500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86200" y="6019800"/>
            <a:ext cx="268654" cy="635000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91000" y="6019800"/>
            <a:ext cx="268654" cy="635000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67000" y="6019800"/>
            <a:ext cx="268654" cy="635000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1" y="5105401"/>
            <a:ext cx="265723" cy="628073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5105401"/>
            <a:ext cx="265723" cy="628073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1" y="5105401"/>
            <a:ext cx="265723" cy="628073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1" y="5105401"/>
            <a:ext cx="265723" cy="628073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1" y="5105401"/>
            <a:ext cx="265723" cy="628073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1" y="5105401"/>
            <a:ext cx="265723" cy="628073"/>
          </a:xfrm>
          <a:prstGeom prst="rect">
            <a:avLst/>
          </a:prstGeom>
        </p:spPr>
      </p:pic>
      <p:sp>
        <p:nvSpPr>
          <p:cNvPr id="166" name="Oval 165"/>
          <p:cNvSpPr/>
          <p:nvPr/>
        </p:nvSpPr>
        <p:spPr>
          <a:xfrm>
            <a:off x="3276600" y="5029200"/>
            <a:ext cx="381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4191000" y="5029200"/>
            <a:ext cx="381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3810000" y="5943600"/>
            <a:ext cx="381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2895600" y="5943600"/>
            <a:ext cx="381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6705600" y="2667000"/>
            <a:ext cx="2362200" cy="1524000"/>
          </a:xfrm>
          <a:prstGeom prst="mathMultiply">
            <a:avLst>
              <a:gd name="adj1" fmla="val 73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B566-A201-BBEC-4273-8A7EFD5C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Concealment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46EBA-0D3E-146C-7D7D-7D88B49FD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Avoid selection bias introduced when investigators can guess the next treatment allocation</a:t>
            </a:r>
          </a:p>
          <a:p>
            <a:pPr lvl="1"/>
            <a:r>
              <a:rPr lang="en-US" sz="2800" dirty="0"/>
              <a:t>Investigator-blinded design</a:t>
            </a:r>
          </a:p>
          <a:p>
            <a:pPr lvl="1"/>
            <a:r>
              <a:rPr lang="en-US" sz="2800" dirty="0"/>
              <a:t>Permuted block randomization</a:t>
            </a:r>
          </a:p>
        </p:txBody>
      </p:sp>
    </p:spTree>
    <p:extLst>
      <p:ext uri="{BB962C8B-B14F-4D97-AF65-F5344CB8AC3E}">
        <p14:creationId xmlns:p14="http://schemas.microsoft.com/office/powerpoint/2010/main" val="773166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553200" y="5486400"/>
            <a:ext cx="29718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Spontaneous improvement /  worsening condition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53200" y="4572000"/>
            <a:ext cx="2971800" cy="762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Hawthorne effect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53200" y="3657600"/>
            <a:ext cx="2971800" cy="76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Placebo effect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46" y="576827"/>
            <a:ext cx="10276269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Rationale for blinding / masking</a:t>
            </a:r>
            <a:endParaRPr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CF6392-A4B1-7F5B-A72B-ADBCCEEF9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907541" y="1171448"/>
            <a:ext cx="8114665" cy="1576927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224154" indent="-342900">
              <a:lnSpc>
                <a:spcPct val="150000"/>
              </a:lnSpc>
              <a:spcBef>
                <a:spcPts val="660"/>
              </a:spcBef>
              <a:buFont typeface="Wingdings" charset="2"/>
              <a:buChar char="§"/>
              <a:tabLst>
                <a:tab pos="354965" algn="l"/>
                <a:tab pos="355600" algn="l"/>
              </a:tabLst>
            </a:pPr>
            <a:r>
              <a:rPr lang="en-US" sz="2400" b="1" spc="-5" dirty="0">
                <a:latin typeface="Arial"/>
                <a:cs typeface="Arial"/>
              </a:rPr>
              <a:t>Placebo / standard treatment / no treatment</a:t>
            </a:r>
          </a:p>
          <a:p>
            <a:pPr marL="812800" marR="224154" lvl="1" indent="-342900">
              <a:lnSpc>
                <a:spcPct val="150000"/>
              </a:lnSpc>
              <a:spcBef>
                <a:spcPts val="660"/>
              </a:spcBef>
              <a:buFont typeface="Wingdings" charset="2"/>
              <a:buChar char="§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srgbClr val="000000"/>
                </a:solidFill>
                <a:latin typeface="Arial"/>
                <a:cs typeface="Arial"/>
              </a:rPr>
              <a:t>Allows for quantification of actual treatment effect size</a:t>
            </a:r>
          </a:p>
          <a:p>
            <a:pPr marL="12700" marR="224154">
              <a:lnSpc>
                <a:spcPts val="2300"/>
              </a:lnSpc>
              <a:spcBef>
                <a:spcPts val="660"/>
              </a:spcBef>
              <a:tabLst>
                <a:tab pos="354965" algn="l"/>
                <a:tab pos="355600" algn="l"/>
              </a:tabLst>
            </a:pPr>
            <a:endParaRPr lang="en-US" sz="2400" spc="-5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5486400"/>
            <a:ext cx="29718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Spontaneous improvement /  worsening condition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4572000"/>
            <a:ext cx="2971800" cy="762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Hawthorne effect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3657600"/>
            <a:ext cx="2971800" cy="76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Placebo effect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2590800"/>
            <a:ext cx="0" cy="426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09800" y="58674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553200" y="2819400"/>
            <a:ext cx="29718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Treatment effect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209800" y="5410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09800" y="49530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09800" y="44958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09800" y="4038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09800" y="3581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09800" y="3124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9800" y="26670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09800" y="6248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09800" y="6629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526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52600" y="4800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526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2600" y="3810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526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52600" y="2895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526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52600" y="601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52600" y="64509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52600" y="563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10000" y="632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group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62800" y="632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Treatment group</a:t>
            </a:r>
          </a:p>
        </p:txBody>
      </p:sp>
    </p:spTree>
    <p:extLst>
      <p:ext uri="{BB962C8B-B14F-4D97-AF65-F5344CB8AC3E}">
        <p14:creationId xmlns:p14="http://schemas.microsoft.com/office/powerpoint/2010/main" val="23795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4" grpId="0" animBg="1"/>
      <p:bldP spid="5" grpId="0" animBg="1"/>
      <p:bldP spid="6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46" y="576827"/>
            <a:ext cx="10276269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>
                <a:solidFill>
                  <a:srgbClr val="FF0000"/>
                </a:solidFill>
              </a:rPr>
              <a:t>Blinding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44BAAE-91EF-649D-3D60-30AC7DB4C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224154" indent="-342900">
              <a:lnSpc>
                <a:spcPts val="23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5" dirty="0">
                <a:latin typeface="Arial"/>
                <a:cs typeface="Arial"/>
              </a:rPr>
              <a:t>No blinding = “open-label”</a:t>
            </a:r>
          </a:p>
          <a:p>
            <a:pPr marL="812800" marR="224154" lvl="1" indent="-342900">
              <a:lnSpc>
                <a:spcPct val="1500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Arial"/>
                <a:cs typeface="Arial"/>
              </a:rPr>
              <a:t>E.g. surgical intervention</a:t>
            </a:r>
          </a:p>
          <a:p>
            <a:pPr marL="812800" marR="224154" lvl="1" indent="-342900">
              <a:lnSpc>
                <a:spcPct val="1500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Arial"/>
                <a:cs typeface="Arial"/>
              </a:rPr>
              <a:t>E.g. standard treatment w/ different schedule</a:t>
            </a:r>
          </a:p>
          <a:p>
            <a:pPr marL="355600" marR="224154" indent="-342900">
              <a:lnSpc>
                <a:spcPts val="23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sz="2400" b="1" spc="-5" dirty="0">
              <a:latin typeface="Arial"/>
              <a:cs typeface="Arial"/>
            </a:endParaRPr>
          </a:p>
          <a:p>
            <a:pPr marL="355600" marR="224154" indent="-342900">
              <a:lnSpc>
                <a:spcPts val="23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5" dirty="0">
                <a:latin typeface="Arial"/>
                <a:cs typeface="Arial"/>
              </a:rPr>
              <a:t>IDEALLY blinding of:</a:t>
            </a:r>
          </a:p>
          <a:p>
            <a:pPr marL="812800" marR="224154" lvl="1" indent="-342900">
              <a:lnSpc>
                <a:spcPct val="1500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Arial"/>
                <a:cs typeface="Arial"/>
              </a:rPr>
              <a:t>Participants</a:t>
            </a:r>
          </a:p>
          <a:p>
            <a:pPr marL="812800" marR="224154" lvl="1" indent="-342900">
              <a:lnSpc>
                <a:spcPct val="1500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Arial"/>
                <a:cs typeface="Arial"/>
              </a:rPr>
              <a:t>Caregivers / attending clinician</a:t>
            </a:r>
          </a:p>
          <a:p>
            <a:pPr marL="812800" marR="224154" lvl="1" indent="-342900">
              <a:lnSpc>
                <a:spcPct val="1500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Arial"/>
                <a:cs typeface="Arial"/>
              </a:rPr>
              <a:t>Data (outcome, other) collection personnel</a:t>
            </a:r>
          </a:p>
          <a:p>
            <a:pPr marL="812800" marR="224154" lvl="1" indent="-342900">
              <a:lnSpc>
                <a:spcPct val="1500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Arial"/>
                <a:cs typeface="Arial"/>
              </a:rPr>
              <a:t>Outcome adjudicators, data analysts</a:t>
            </a:r>
          </a:p>
          <a:p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831340" y="1626140"/>
            <a:ext cx="7236460" cy="764312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812800" marR="224154" lvl="1" indent="-342900">
              <a:lnSpc>
                <a:spcPts val="23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sz="2400" b="1" spc="-5" dirty="0">
              <a:latin typeface="Arial"/>
              <a:cs typeface="Arial"/>
            </a:endParaRPr>
          </a:p>
          <a:p>
            <a:pPr marL="12700" marR="224154">
              <a:lnSpc>
                <a:spcPts val="2300"/>
              </a:lnSpc>
              <a:spcBef>
                <a:spcPts val="660"/>
              </a:spcBef>
              <a:tabLst>
                <a:tab pos="354965" algn="l"/>
                <a:tab pos="355600" algn="l"/>
              </a:tabLst>
            </a:pPr>
            <a:endParaRPr lang="en-US" sz="2400" spc="-5" dirty="0">
              <a:latin typeface="Arial"/>
              <a:cs typeface="Arial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790385" y="4088860"/>
            <a:ext cx="838200" cy="1143000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8229600" y="5462289"/>
            <a:ext cx="838200" cy="1143000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96200" y="439739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Prevent performance bias!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67800" y="565415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Prevent detection bias!</a:t>
            </a:r>
          </a:p>
        </p:txBody>
      </p:sp>
    </p:spTree>
    <p:extLst>
      <p:ext uri="{BB962C8B-B14F-4D97-AF65-F5344CB8AC3E}">
        <p14:creationId xmlns:p14="http://schemas.microsoft.com/office/powerpoint/2010/main" val="198799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46" y="607606"/>
            <a:ext cx="1027626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spc="-5" dirty="0">
                <a:solidFill>
                  <a:srgbClr val="FF0000"/>
                </a:solidFill>
              </a:rPr>
              <a:t>Follow-up and loss-to-follow-up (LTFU)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7744B-02E1-784A-4852-7CAA13216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224154" indent="-342900">
              <a:lnSpc>
                <a:spcPts val="23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5" dirty="0">
                <a:latin typeface="Arial"/>
                <a:cs typeface="Arial"/>
              </a:rPr>
              <a:t>Length of follow-up </a:t>
            </a:r>
            <a:r>
              <a:rPr lang="en-US" sz="2400" b="1" spc="-5" dirty="0">
                <a:latin typeface="Arial"/>
                <a:cs typeface="Arial"/>
                <a:sym typeface="Wingdings"/>
              </a:rPr>
              <a:t> appropriate for outcome </a:t>
            </a:r>
            <a:endParaRPr lang="en-US" sz="2400" b="1" spc="-5" dirty="0">
              <a:latin typeface="Arial"/>
              <a:cs typeface="Arial"/>
            </a:endParaRPr>
          </a:p>
          <a:p>
            <a:pPr marL="355600" marR="224154" indent="-342900">
              <a:lnSpc>
                <a:spcPts val="23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b="1" spc="-5" dirty="0">
              <a:latin typeface="Arial"/>
              <a:cs typeface="Arial"/>
            </a:endParaRPr>
          </a:p>
          <a:p>
            <a:pPr marL="355600" marR="224154" indent="-342900">
              <a:lnSpc>
                <a:spcPts val="23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5" dirty="0">
                <a:latin typeface="Arial"/>
                <a:cs typeface="Arial"/>
              </a:rPr>
              <a:t>Loss-to-follow-up (LTFU) </a:t>
            </a:r>
          </a:p>
          <a:p>
            <a:pPr marL="812800" marR="224154" lvl="1" indent="-342900">
              <a:lnSpc>
                <a:spcPts val="23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How might LTFU participants differ from those who remain?</a:t>
            </a:r>
          </a:p>
          <a:p>
            <a:pPr marL="812800" marR="224154" lvl="1" indent="-342900">
              <a:lnSpc>
                <a:spcPts val="23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Not missing at random</a:t>
            </a:r>
          </a:p>
          <a:p>
            <a:pPr marL="12700" marR="224154">
              <a:lnSpc>
                <a:spcPts val="2300"/>
              </a:lnSpc>
              <a:spcBef>
                <a:spcPts val="660"/>
              </a:spcBef>
              <a:tabLst>
                <a:tab pos="354965" algn="l"/>
                <a:tab pos="355600" algn="l"/>
              </a:tabLst>
            </a:pPr>
            <a:endParaRPr lang="en-US" b="1" spc="-5" dirty="0">
              <a:latin typeface="Arial"/>
              <a:cs typeface="Arial"/>
            </a:endParaRPr>
          </a:p>
          <a:p>
            <a:pPr marL="355600" marR="224154" indent="-342900">
              <a:lnSpc>
                <a:spcPts val="23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5" dirty="0">
                <a:latin typeface="Arial"/>
                <a:cs typeface="Arial"/>
              </a:rPr>
              <a:t>Poor compliance to treatment</a:t>
            </a:r>
          </a:p>
          <a:p>
            <a:pPr marL="812800" marR="224154" lvl="1" indent="-342900">
              <a:lnSpc>
                <a:spcPts val="23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Including cross-over (known or unknown to study personnel)</a:t>
            </a:r>
          </a:p>
          <a:p>
            <a:pPr marL="812800" marR="224154" lvl="1" indent="-342900">
              <a:lnSpc>
                <a:spcPts val="23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How might these participants differ from others?</a:t>
            </a:r>
            <a:endParaRPr lang="en-US" spc="-5" dirty="0">
              <a:latin typeface="Arial"/>
              <a:cs typeface="Arial"/>
            </a:endParaRPr>
          </a:p>
          <a:p>
            <a:pPr marL="469900" marR="224154" lvl="1">
              <a:lnSpc>
                <a:spcPts val="2300"/>
              </a:lnSpc>
              <a:spcBef>
                <a:spcPts val="660"/>
              </a:spcBef>
              <a:tabLst>
                <a:tab pos="354965" algn="l"/>
                <a:tab pos="355600" algn="l"/>
              </a:tabLst>
            </a:pPr>
            <a:endParaRPr lang="en-US" sz="2400" spc="-5" dirty="0">
              <a:latin typeface="Arial"/>
              <a:cs typeface="Arial"/>
            </a:endParaRPr>
          </a:p>
          <a:p>
            <a:pPr marL="355600" marR="224154" indent="-342900">
              <a:lnSpc>
                <a:spcPts val="2300"/>
              </a:lnSpc>
              <a:spcBef>
                <a:spcPts val="6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5" dirty="0">
                <a:latin typeface="Arial"/>
                <a:cs typeface="Arial"/>
              </a:rPr>
              <a:t>Sensitivity analyses </a:t>
            </a:r>
            <a:r>
              <a:rPr lang="en-US" sz="2000" spc="-5" dirty="0">
                <a:latin typeface="Arial"/>
                <a:cs typeface="Arial"/>
              </a:rPr>
              <a:t>(e.g. best </a:t>
            </a:r>
            <a:r>
              <a:rPr lang="en-US" sz="2000" i="1" spc="-5" dirty="0">
                <a:latin typeface="Arial"/>
                <a:cs typeface="Arial"/>
              </a:rPr>
              <a:t>vs</a:t>
            </a:r>
            <a:r>
              <a:rPr lang="en-US" sz="2000" spc="-5" dirty="0">
                <a:latin typeface="Arial"/>
                <a:cs typeface="Arial"/>
              </a:rPr>
              <a:t> worst case scenario)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7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Trial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Human Study</a:t>
            </a:r>
          </a:p>
          <a:p>
            <a:endParaRPr lang="en-US" dirty="0"/>
          </a:p>
          <a:p>
            <a:r>
              <a:rPr lang="en-US" dirty="0"/>
              <a:t>Textbook Definition:</a:t>
            </a:r>
          </a:p>
          <a:p>
            <a:r>
              <a:rPr lang="en-US" dirty="0">
                <a:effectLst/>
              </a:rPr>
              <a:t>‘A </a:t>
            </a:r>
            <a:r>
              <a:rPr lang="en-US" dirty="0"/>
              <a:t>prospective study comparing the effects and value of intervention (s) against a control in human beings.’</a:t>
            </a: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10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RCTs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27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46" y="607606"/>
            <a:ext cx="1027626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/>
              <a:t>Statistical Analysis of RCTs</a:t>
            </a:r>
            <a:endParaRPr sz="3200" spc="-5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0AF39-3620-0A80-841B-3F9ED514C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403225"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z="2800" b="1" spc="-10" dirty="0">
                <a:latin typeface="Calibri"/>
                <a:cs typeface="Calibri"/>
              </a:rPr>
              <a:t>Write a statistical analysis plan before hand!</a:t>
            </a:r>
          </a:p>
          <a:p>
            <a:pPr marL="12700" marR="403225" indent="0">
              <a:spcBef>
                <a:spcPts val="95"/>
              </a:spcBef>
              <a:buNone/>
              <a:tabLst>
                <a:tab pos="354965" algn="l"/>
                <a:tab pos="355600" algn="l"/>
              </a:tabLst>
            </a:pPr>
            <a:r>
              <a:rPr lang="en-US" sz="2600" i="1" spc="-10" dirty="0">
                <a:latin typeface="Calibri"/>
                <a:cs typeface="Calibri"/>
              </a:rPr>
              <a:t>Specify: </a:t>
            </a:r>
          </a:p>
          <a:p>
            <a:pPr marL="469900" marR="403225" indent="-457200"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z="2800" spc="-10" dirty="0">
                <a:latin typeface="Calibri"/>
                <a:cs typeface="Calibri"/>
              </a:rPr>
              <a:t>Hypothesis </a:t>
            </a:r>
          </a:p>
          <a:p>
            <a:pPr marL="812800" marR="403225" lvl="1" indent="-342900">
              <a:spcBef>
                <a:spcPts val="95"/>
              </a:spcBef>
              <a:buSzPct val="50000"/>
              <a:tabLst>
                <a:tab pos="354965" algn="l"/>
                <a:tab pos="355600" algn="l"/>
              </a:tabLst>
            </a:pPr>
            <a:r>
              <a:rPr lang="en-US" spc="-10" dirty="0">
                <a:latin typeface="Calibri"/>
                <a:cs typeface="Calibri"/>
              </a:rPr>
              <a:t>Superiority, non-</a:t>
            </a:r>
            <a:r>
              <a:rPr lang="en-US" spc="-10" dirty="0" err="1">
                <a:latin typeface="Calibri"/>
                <a:cs typeface="Calibri"/>
              </a:rPr>
              <a:t>inferiorty</a:t>
            </a:r>
            <a:r>
              <a:rPr lang="en-US" spc="-10" dirty="0">
                <a:latin typeface="Calibri"/>
                <a:cs typeface="Calibri"/>
              </a:rPr>
              <a:t>, or equivalence</a:t>
            </a:r>
          </a:p>
          <a:p>
            <a:pPr marL="469900" marR="403225" indent="-457200"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z="2800" spc="-10" dirty="0">
                <a:latin typeface="Calibri"/>
                <a:cs typeface="Calibri"/>
              </a:rPr>
              <a:t>Sample size calculation (based on hypothesis)</a:t>
            </a:r>
          </a:p>
          <a:p>
            <a:pPr marL="469900" marR="403225" indent="-457200"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z="2800" spc="-10" dirty="0">
                <a:latin typeface="Calibri"/>
                <a:cs typeface="Calibri"/>
              </a:rPr>
              <a:t>Outcome definitions</a:t>
            </a:r>
          </a:p>
          <a:p>
            <a:pPr marL="812800" marR="403225" lvl="1" indent="-342900">
              <a:spcBef>
                <a:spcPts val="95"/>
              </a:spcBef>
              <a:buSzPct val="50000"/>
              <a:tabLst>
                <a:tab pos="354965" algn="l"/>
                <a:tab pos="355600" algn="l"/>
              </a:tabLst>
            </a:pPr>
            <a:r>
              <a:rPr lang="en-US" spc="-10" dirty="0">
                <a:latin typeface="Calibri"/>
                <a:cs typeface="Calibri"/>
              </a:rPr>
              <a:t>Adverse events monitoring</a:t>
            </a:r>
          </a:p>
          <a:p>
            <a:pPr marL="812800" marR="403225" lvl="1" indent="-342900">
              <a:spcBef>
                <a:spcPts val="95"/>
              </a:spcBef>
              <a:buSzPct val="50000"/>
              <a:tabLst>
                <a:tab pos="354965" algn="l"/>
                <a:tab pos="355600" algn="l"/>
              </a:tabLst>
            </a:pPr>
            <a:r>
              <a:rPr lang="en-US" spc="-10" dirty="0">
                <a:latin typeface="Calibri"/>
                <a:cs typeface="Calibri"/>
              </a:rPr>
              <a:t>Stopping rules</a:t>
            </a:r>
          </a:p>
          <a:p>
            <a:pPr marL="469900" marR="403225" indent="-457200"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z="2800" spc="-10" dirty="0">
                <a:latin typeface="Calibri"/>
                <a:cs typeface="Calibri"/>
              </a:rPr>
              <a:t>Model choice and variables to include</a:t>
            </a:r>
          </a:p>
          <a:p>
            <a:pPr marL="812800" marR="403225" lvl="1" indent="-342900">
              <a:spcBef>
                <a:spcPts val="95"/>
              </a:spcBef>
              <a:buSzPct val="50000"/>
              <a:tabLst>
                <a:tab pos="354965" algn="l"/>
                <a:tab pos="355600" algn="l"/>
              </a:tabLst>
            </a:pPr>
            <a:r>
              <a:rPr lang="en-US" spc="-10" dirty="0">
                <a:latin typeface="Calibri"/>
                <a:cs typeface="Calibri"/>
              </a:rPr>
              <a:t>Intention to treat (ITT) versus per-protocol analysis (PPA)</a:t>
            </a:r>
          </a:p>
          <a:p>
            <a:pPr marL="469900" marR="403225" indent="-457200"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z="2800" spc="-10" dirty="0">
                <a:latin typeface="Calibri"/>
                <a:cs typeface="Calibri"/>
              </a:rPr>
              <a:t>Subgroup analyses</a:t>
            </a:r>
          </a:p>
          <a:p>
            <a:pPr marL="469900" marR="403225" indent="-457200"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z="2800" spc="-10" dirty="0">
                <a:latin typeface="Calibri"/>
                <a:cs typeface="Calibri"/>
              </a:rPr>
              <a:t>Sensitivity analyses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26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535546" y="607606"/>
            <a:ext cx="1027626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/>
              <a:t>Understanding Superiority vs Non-inferiority </a:t>
            </a:r>
            <a:endParaRPr sz="3200" spc="-5" dirty="0"/>
          </a:p>
        </p:txBody>
      </p:sp>
      <p:pic>
        <p:nvPicPr>
          <p:cNvPr id="7" name="Content Placeholder 6" descr="A graph showing the difference between a vaccine and a vaccine&#10;&#10;Description automatically generated">
            <a:extLst>
              <a:ext uri="{FF2B5EF4-FFF2-40B4-BE49-F238E27FC236}">
                <a16:creationId xmlns:a16="http://schemas.microsoft.com/office/drawing/2014/main" id="{4A82D3E6-8F48-02B5-3B7C-A966E149C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3671" y="1485238"/>
            <a:ext cx="5926238" cy="43768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C5B255-8F5A-484D-BDAB-8C11047FF594}"/>
              </a:ext>
            </a:extLst>
          </p:cNvPr>
          <p:cNvSpPr txBox="1"/>
          <p:nvPr/>
        </p:nvSpPr>
        <p:spPr>
          <a:xfrm>
            <a:off x="2045826" y="6235140"/>
            <a:ext cx="4266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err="1">
                <a:effectLst/>
                <a:latin typeface="AdvTTe45e47d2"/>
              </a:rPr>
              <a:t>Fowkes</a:t>
            </a:r>
            <a:r>
              <a:rPr lang="en-CA" sz="1800" dirty="0">
                <a:effectLst/>
                <a:latin typeface="AdvTTe45e47d2"/>
              </a:rPr>
              <a:t> </a:t>
            </a:r>
            <a:r>
              <a:rPr lang="en-CA" sz="1800" dirty="0">
                <a:effectLst/>
                <a:latin typeface="AdvTT7329fd89.I"/>
              </a:rPr>
              <a:t>et al. BMC Medicine </a:t>
            </a:r>
            <a:r>
              <a:rPr lang="en-CA" sz="1800" dirty="0">
                <a:effectLst/>
                <a:latin typeface="Helvetica" pitchFamily="2" charset="0"/>
              </a:rPr>
              <a:t>2013, 11:232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288334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535546" y="607606"/>
            <a:ext cx="1027626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/>
              <a:t>RCT Statistical Analysis - Outcomes</a:t>
            </a:r>
            <a:endParaRPr sz="3200" spc="-5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59DADB-9EE0-FB22-433C-B9129CBA4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403225" indent="-342900">
              <a:lnSpc>
                <a:spcPct val="120000"/>
              </a:lnSpc>
              <a:spcBef>
                <a:spcPts val="0"/>
              </a:spcBef>
              <a:tabLst>
                <a:tab pos="354965" algn="l"/>
                <a:tab pos="355600" algn="l"/>
              </a:tabLst>
            </a:pPr>
            <a:r>
              <a:rPr lang="en-US" sz="2400" b="1" spc="-10" dirty="0">
                <a:latin typeface="Calibri"/>
                <a:cs typeface="Calibri"/>
              </a:rPr>
              <a:t>Outcome definitions</a:t>
            </a:r>
          </a:p>
          <a:p>
            <a:pPr marL="812800" marR="403225" lvl="1" indent="-342900">
              <a:lnSpc>
                <a:spcPct val="120000"/>
              </a:lnSpc>
              <a:spcBef>
                <a:spcPts val="0"/>
              </a:spcBef>
              <a:tabLst>
                <a:tab pos="354965" algn="l"/>
                <a:tab pos="355600" algn="l"/>
              </a:tabLst>
            </a:pPr>
            <a:r>
              <a:rPr lang="en-US" sz="2200" i="1" spc="-10" dirty="0">
                <a:latin typeface="Calibri"/>
                <a:cs typeface="Calibri"/>
              </a:rPr>
              <a:t>Quantitative change in condition: </a:t>
            </a:r>
            <a:r>
              <a:rPr lang="en-US" sz="2200" spc="-10" dirty="0">
                <a:latin typeface="Calibri"/>
                <a:cs typeface="Calibri"/>
              </a:rPr>
              <a:t>e.g. % virus cleared, increase in ALT, change in quality of life</a:t>
            </a:r>
          </a:p>
          <a:p>
            <a:pPr marL="812800" marR="403225" lvl="1" indent="-342900">
              <a:lnSpc>
                <a:spcPct val="120000"/>
              </a:lnSpc>
              <a:spcBef>
                <a:spcPts val="0"/>
              </a:spcBef>
              <a:tabLst>
                <a:tab pos="354965" algn="l"/>
                <a:tab pos="355600" algn="l"/>
              </a:tabLst>
            </a:pPr>
            <a:r>
              <a:rPr lang="en-US" sz="2200" i="1" spc="-10" dirty="0">
                <a:latin typeface="Calibri"/>
                <a:cs typeface="Calibri"/>
              </a:rPr>
              <a:t>Events-based</a:t>
            </a:r>
            <a:r>
              <a:rPr lang="en-US" sz="2200" spc="-10" dirty="0">
                <a:latin typeface="Calibri"/>
                <a:cs typeface="Calibri"/>
              </a:rPr>
              <a:t>: negative (.e.g. death, disease progression), positive (e.g. remission, ‘undetectable virus’)</a:t>
            </a:r>
          </a:p>
          <a:p>
            <a:pPr marL="812800" marR="403225" lvl="1" indent="-342900">
              <a:lnSpc>
                <a:spcPct val="120000"/>
              </a:lnSpc>
              <a:spcBef>
                <a:spcPts val="0"/>
              </a:spcBef>
              <a:tabLst>
                <a:tab pos="354965" algn="l"/>
                <a:tab pos="355600" algn="l"/>
              </a:tabLst>
            </a:pPr>
            <a:r>
              <a:rPr lang="en-US" sz="2200" spc="-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Poorly defined outcomes = threat to study validity</a:t>
            </a:r>
            <a:endParaRPr lang="en-US" spc="-1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marR="403225" indent="-342900">
              <a:spcBef>
                <a:spcPts val="0"/>
              </a:spcBef>
              <a:tabLst>
                <a:tab pos="354965" algn="l"/>
                <a:tab pos="355600" algn="l"/>
              </a:tabLst>
            </a:pPr>
            <a:r>
              <a:rPr lang="en-US" sz="2200" b="1" spc="-10" dirty="0">
                <a:latin typeface="Calibri"/>
                <a:cs typeface="Calibri"/>
              </a:rPr>
              <a:t>Adverse event monitoring</a:t>
            </a:r>
          </a:p>
          <a:p>
            <a:pPr marL="812800" marR="403225" lvl="1" indent="-342900">
              <a:lnSpc>
                <a:spcPct val="120000"/>
              </a:lnSpc>
              <a:spcBef>
                <a:spcPts val="0"/>
              </a:spcBef>
              <a:tabLst>
                <a:tab pos="354965" algn="l"/>
                <a:tab pos="355600" algn="l"/>
              </a:tabLst>
            </a:pPr>
            <a:r>
              <a:rPr lang="en-US" sz="2200" spc="-10" dirty="0">
                <a:latin typeface="Calibri"/>
                <a:cs typeface="Calibri"/>
              </a:rPr>
              <a:t>Related or not-related to study treatment </a:t>
            </a:r>
          </a:p>
          <a:p>
            <a:pPr marL="812800" marR="403225" lvl="1" indent="-342900">
              <a:lnSpc>
                <a:spcPct val="120000"/>
              </a:lnSpc>
              <a:spcBef>
                <a:spcPts val="0"/>
              </a:spcBef>
              <a:tabLst>
                <a:tab pos="354965" algn="l"/>
                <a:tab pos="355600" algn="l"/>
              </a:tabLst>
            </a:pPr>
            <a:r>
              <a:rPr lang="en-US" sz="2200" spc="-10" dirty="0">
                <a:latin typeface="Calibri"/>
                <a:cs typeface="Calibri"/>
              </a:rPr>
              <a:t>Severe (SAE) vs non-severe (AE) adverse event</a:t>
            </a:r>
            <a:endParaRPr lang="en-US" spc="-10" dirty="0">
              <a:latin typeface="Calibri"/>
              <a:cs typeface="Calibri"/>
            </a:endParaRPr>
          </a:p>
          <a:p>
            <a:pPr marL="355600" marR="403225" indent="-342900">
              <a:spcBef>
                <a:spcPts val="0"/>
              </a:spcBef>
              <a:tabLst>
                <a:tab pos="354965" algn="l"/>
                <a:tab pos="355600" algn="l"/>
              </a:tabLst>
            </a:pPr>
            <a:r>
              <a:rPr lang="en-US" sz="2200" b="1" spc="-10" dirty="0">
                <a:latin typeface="Calibri"/>
                <a:cs typeface="Calibri"/>
              </a:rPr>
              <a:t>Stopping rules: </a:t>
            </a:r>
            <a:r>
              <a:rPr lang="en-US" sz="2200" spc="-10" dirty="0">
                <a:latin typeface="Calibri"/>
                <a:cs typeface="Calibri"/>
              </a:rPr>
              <a:t>based on interim analysis (clear superiority or inferiority) or adverse reactions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99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535546" y="607606"/>
            <a:ext cx="1027626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/>
              <a:t>RCT Statistical Analysis </a:t>
            </a:r>
            <a:r>
              <a:rPr lang="mr-IN" sz="3200" dirty="0"/>
              <a:t>–</a:t>
            </a:r>
            <a:r>
              <a:rPr lang="en-US" sz="3200" dirty="0"/>
              <a:t> Intention to Treat or Per Protocol</a:t>
            </a:r>
            <a:endParaRPr sz="3200" spc="-5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78DF6-06D5-A8B5-886F-1F16916F9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403225">
              <a:lnSpc>
                <a:spcPct val="15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z="2400" b="1" spc="-10" dirty="0">
                <a:latin typeface="Calibri"/>
                <a:cs typeface="Calibri"/>
              </a:rPr>
              <a:t>Intention to Treat (ITT)</a:t>
            </a:r>
          </a:p>
          <a:p>
            <a:pPr marL="812800" marR="403225" lvl="1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200" spc="-10" dirty="0">
                <a:latin typeface="Calibri"/>
                <a:cs typeface="Calibri"/>
              </a:rPr>
              <a:t>Participants are analyzed within the group (treatment vs control) that they were randomly allocated to</a:t>
            </a:r>
          </a:p>
          <a:p>
            <a:pPr marL="1270000" marR="403225" lvl="2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000" spc="-10" dirty="0">
                <a:latin typeface="Calibri"/>
                <a:cs typeface="Calibri"/>
              </a:rPr>
              <a:t>Regardless of protocol violations</a:t>
            </a:r>
          </a:p>
          <a:p>
            <a:pPr marL="1727200" marR="403225" lvl="3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pc="-10" dirty="0">
                <a:latin typeface="Calibri"/>
                <a:cs typeface="Calibri"/>
              </a:rPr>
              <a:t>Protocol violations = took no treatment (ineligible, early drop-out), cross-over or contamination, loss-to-follow-up</a:t>
            </a:r>
          </a:p>
          <a:p>
            <a:pPr marL="1270000" marR="403225" lvl="2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000" spc="-10" dirty="0">
                <a:latin typeface="Calibri"/>
                <a:cs typeface="Calibri"/>
              </a:rPr>
              <a:t>How to consider missing outcomes? </a:t>
            </a:r>
          </a:p>
          <a:p>
            <a:pPr marL="1727200" marR="403225" lvl="3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000" spc="-10" dirty="0">
                <a:latin typeface="Calibri"/>
                <a:cs typeface="Calibri"/>
              </a:rPr>
              <a:t>Imputation (fancy methods, treatment failure), </a:t>
            </a:r>
            <a:r>
              <a:rPr lang="en-US" sz="2000" spc="-10" dirty="0">
                <a:solidFill>
                  <a:srgbClr val="0070C0"/>
                </a:solidFill>
                <a:latin typeface="Calibri"/>
                <a:cs typeface="Calibri"/>
              </a:rPr>
              <a:t>as missing</a:t>
            </a:r>
          </a:p>
          <a:p>
            <a:pPr marL="812800" marR="403225" lvl="1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200" b="1" spc="-10" dirty="0">
                <a:solidFill>
                  <a:srgbClr val="E46C0A"/>
                </a:solidFill>
                <a:latin typeface="Calibri"/>
                <a:cs typeface="Calibri"/>
              </a:rPr>
              <a:t>Conservative, gold standard (maybe not in non-inferiority trials)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82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535546" y="607606"/>
            <a:ext cx="1027626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/>
              <a:t>RCT Statistical Analysis </a:t>
            </a:r>
            <a:r>
              <a:rPr lang="mr-IN" sz="3200" dirty="0"/>
              <a:t>–</a:t>
            </a:r>
            <a:r>
              <a:rPr lang="en-US" sz="3200" dirty="0"/>
              <a:t> ITT </a:t>
            </a:r>
            <a:r>
              <a:rPr lang="en-US" sz="3200" dirty="0" err="1"/>
              <a:t>vs</a:t>
            </a:r>
            <a:r>
              <a:rPr lang="en-US" sz="3200" dirty="0"/>
              <a:t> PPA</a:t>
            </a:r>
            <a:endParaRPr sz="3200" spc="-5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4A736-6134-9D87-3FF3-BD7E21FEA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0" marR="403225" indent="-342900"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z="2800" b="1" spc="-10" dirty="0">
                <a:cs typeface="Calibri"/>
              </a:rPr>
              <a:t>Per protocol analysis (PPA)</a:t>
            </a:r>
          </a:p>
          <a:p>
            <a:pPr marL="812800" marR="403225" lvl="1" indent="-342900">
              <a:lnSpc>
                <a:spcPct val="15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z="2400" spc="-10" dirty="0">
                <a:latin typeface="Calibri"/>
                <a:cs typeface="Calibri"/>
              </a:rPr>
              <a:t>Compliant participants are analyzed</a:t>
            </a:r>
          </a:p>
          <a:p>
            <a:pPr marL="1270000" marR="403225" lvl="2" indent="-342900">
              <a:lnSpc>
                <a:spcPct val="15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z="2400" spc="-10" dirty="0">
                <a:latin typeface="Calibri"/>
                <a:cs typeface="Calibri"/>
              </a:rPr>
              <a:t>Protocol violations are excluded </a:t>
            </a:r>
          </a:p>
          <a:p>
            <a:pPr marL="1727200" marR="403225" lvl="3" indent="-342900">
              <a:lnSpc>
                <a:spcPct val="150000"/>
              </a:lnSpc>
              <a:spcBef>
                <a:spcPts val="95"/>
              </a:spcBef>
              <a:buSzPct val="50000"/>
              <a:tabLst>
                <a:tab pos="354965" algn="l"/>
                <a:tab pos="355600" algn="l"/>
              </a:tabLst>
            </a:pPr>
            <a:r>
              <a:rPr lang="en-US" sz="2400" spc="-10" dirty="0">
                <a:latin typeface="Calibri"/>
                <a:cs typeface="Calibri"/>
              </a:rPr>
              <a:t>Regardless of initial randomization = As Treated (AT)</a:t>
            </a:r>
          </a:p>
          <a:p>
            <a:pPr marL="1270000" marR="403225" lvl="2" indent="-342900">
              <a:lnSpc>
                <a:spcPct val="15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z="2400" spc="-10" dirty="0">
                <a:latin typeface="Calibri"/>
                <a:cs typeface="Calibri"/>
              </a:rPr>
              <a:t>How to consider missing outcomes? </a:t>
            </a:r>
          </a:p>
          <a:p>
            <a:pPr marL="1727200" marR="403225" lvl="3" indent="-342900">
              <a:lnSpc>
                <a:spcPct val="150000"/>
              </a:lnSpc>
              <a:spcBef>
                <a:spcPts val="95"/>
              </a:spcBef>
              <a:buSzPct val="50000"/>
              <a:tabLst>
                <a:tab pos="354965" algn="l"/>
                <a:tab pos="355600" algn="l"/>
              </a:tabLst>
            </a:pPr>
            <a:r>
              <a:rPr lang="en-US" sz="2400" spc="-10" dirty="0">
                <a:latin typeface="Calibri"/>
                <a:cs typeface="Calibri"/>
              </a:rPr>
              <a:t>Complete case analysis</a:t>
            </a:r>
          </a:p>
          <a:p>
            <a:pPr marL="812800" marR="403225" lvl="1" indent="-342900">
              <a:lnSpc>
                <a:spcPct val="15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z="2400" b="1" spc="-10" dirty="0">
                <a:solidFill>
                  <a:srgbClr val="E46C0A"/>
                </a:solidFill>
                <a:latin typeface="Calibri"/>
                <a:cs typeface="Calibri"/>
              </a:rPr>
              <a:t>Biased, especially if high % protocol deviations, BUT often used </a:t>
            </a:r>
            <a:r>
              <a:rPr lang="en-US" sz="2400" b="1" spc="-10" dirty="0">
                <a:solidFill>
                  <a:srgbClr val="E46C0A"/>
                </a:solidFill>
                <a:latin typeface="Calibri"/>
                <a:cs typeface="Calibri"/>
                <a:sym typeface="Wingdings"/>
              </a:rPr>
              <a:t> can be appropriate as a sensitivity analysis</a:t>
            </a:r>
            <a:endParaRPr lang="en-US" sz="2400" b="1" spc="-10" dirty="0">
              <a:solidFill>
                <a:srgbClr val="E46C0A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30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535546" y="607606"/>
            <a:ext cx="1027626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/>
              <a:t>ITT </a:t>
            </a:r>
            <a:r>
              <a:rPr lang="en-US" sz="3200" dirty="0" err="1"/>
              <a:t>vs</a:t>
            </a:r>
            <a:r>
              <a:rPr lang="en-US" sz="3200" dirty="0"/>
              <a:t> PPA: Example</a:t>
            </a:r>
            <a:endParaRPr sz="3200" spc="-5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7ED521-FC13-7021-0D52-27D4D903B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20-10-27 at 19.19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56" y="2362200"/>
            <a:ext cx="9086544" cy="3299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1" y="1524001"/>
            <a:ext cx="826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 of surgical treatment with medical (standard of care, no surgery) among 768 men with stable angina pectoris. Only 767 received treatment.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5715000"/>
            <a:ext cx="519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AT= as treated analysis, ARR = absolute risk reduction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42843F1-529D-1E5A-0A55-81FE85F3C0CE}"/>
              </a:ext>
            </a:extLst>
          </p:cNvPr>
          <p:cNvSpPr/>
          <p:nvPr/>
        </p:nvSpPr>
        <p:spPr>
          <a:xfrm>
            <a:off x="8702130" y="3102015"/>
            <a:ext cx="1853981" cy="2559571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4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535546" y="607606"/>
            <a:ext cx="1027626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/>
              <a:t>RCT Statistical Analysis </a:t>
            </a:r>
            <a:r>
              <a:rPr lang="mr-IN" sz="3200" dirty="0"/>
              <a:t>–</a:t>
            </a:r>
            <a:r>
              <a:rPr lang="en-US" sz="3200" dirty="0"/>
              <a:t> Measures of Effect</a:t>
            </a:r>
            <a:endParaRPr sz="3200" spc="-5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4F353C-5E85-10CC-4B87-788445004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403225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10" dirty="0">
                <a:latin typeface="Calibri"/>
                <a:cs typeface="Calibri"/>
              </a:rPr>
              <a:t>Benefit of RCTs </a:t>
            </a:r>
            <a:r>
              <a:rPr lang="mr-IN" sz="2400" spc="-10" dirty="0">
                <a:latin typeface="Calibri"/>
                <a:cs typeface="Calibri"/>
              </a:rPr>
              <a:t>–</a:t>
            </a:r>
            <a:r>
              <a:rPr lang="en-US" sz="2400" spc="-10" dirty="0">
                <a:latin typeface="Calibri"/>
                <a:cs typeface="Calibri"/>
              </a:rPr>
              <a:t> simple and robust analysis</a:t>
            </a:r>
          </a:p>
          <a:p>
            <a:pPr marL="812800" marR="403225" lvl="1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10" dirty="0">
                <a:latin typeface="Calibri"/>
                <a:cs typeface="Calibri"/>
              </a:rPr>
              <a:t>Risk ratio (RR) –Relative effect</a:t>
            </a:r>
          </a:p>
          <a:p>
            <a:pPr marL="927100" marR="403225" lvl="2" algn="ctr">
              <a:lnSpc>
                <a:spcPct val="15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pc="-10" dirty="0">
                <a:latin typeface="Arial Hebrew"/>
                <a:cs typeface="Arial Hebrew"/>
              </a:rPr>
              <a:t>Risk of outcome in treatment group</a:t>
            </a:r>
          </a:p>
          <a:p>
            <a:pPr marL="927100" marR="403225" lvl="2" algn="ctr">
              <a:lnSpc>
                <a:spcPct val="15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pc="-10" dirty="0">
                <a:latin typeface="Arial Hebrew"/>
                <a:cs typeface="Arial Hebrew"/>
              </a:rPr>
              <a:t>Risk of outcome in control group</a:t>
            </a:r>
          </a:p>
          <a:p>
            <a:pPr marL="812800" marR="403225" lvl="1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10" dirty="0">
                <a:latin typeface="Calibri"/>
                <a:cs typeface="Calibri"/>
              </a:rPr>
              <a:t>Risk difference (RD) – Absolute effect</a:t>
            </a:r>
          </a:p>
          <a:p>
            <a:pPr marL="927100" marR="403225" lvl="2">
              <a:lnSpc>
                <a:spcPct val="15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pc="-10" dirty="0">
                <a:latin typeface="Arial Hebrew"/>
                <a:cs typeface="Arial Hebrew"/>
              </a:rPr>
              <a:t>Risk of outcome in treatment group - Risk of outcome in control group</a:t>
            </a:r>
          </a:p>
          <a:p>
            <a:pPr marL="812800" marR="403225" lvl="1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10" dirty="0">
                <a:latin typeface="Calibri"/>
                <a:cs typeface="Calibri"/>
              </a:rPr>
              <a:t>Hypothesis testing</a:t>
            </a:r>
          </a:p>
          <a:p>
            <a:pPr marL="1270000" marR="403225" lvl="2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pc="-10" dirty="0">
                <a:latin typeface="Arial Hebrew"/>
                <a:cs typeface="Arial Hebrew"/>
              </a:rPr>
              <a:t>Comparison of two independent samples proportions (dichotomous outcome) : Chi-square or Fisher’s exact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771900" y="3236089"/>
            <a:ext cx="4648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3644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/>
              <a:t>RCT Statistical Analysis </a:t>
            </a:r>
            <a:r>
              <a:rPr lang="mr-IN" sz="3200" dirty="0"/>
              <a:t>–</a:t>
            </a:r>
            <a:r>
              <a:rPr lang="en-US" sz="3200" dirty="0"/>
              <a:t> Other</a:t>
            </a:r>
            <a:endParaRPr sz="3200" spc="-5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069A9E-2892-211B-1447-D6DD2AAA4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403225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10" dirty="0">
                <a:latin typeface="Calibri"/>
                <a:cs typeface="Calibri"/>
              </a:rPr>
              <a:t>Subgroup analyses</a:t>
            </a:r>
          </a:p>
          <a:p>
            <a:pPr marL="812800" marR="403225" lvl="1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200" dirty="0"/>
              <a:t>Is there a difference in effect by gender? sex? age? --&gt; </a:t>
            </a:r>
            <a:r>
              <a:rPr lang="en-US" sz="2200" dirty="0">
                <a:solidFill>
                  <a:srgbClr val="0070C0"/>
                </a:solidFill>
              </a:rPr>
              <a:t>Stratify!</a:t>
            </a:r>
          </a:p>
          <a:p>
            <a:pPr marL="812800" marR="403225" lvl="1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200" dirty="0"/>
              <a:t>Pre-specify in statistical analysis plan </a:t>
            </a:r>
          </a:p>
          <a:p>
            <a:pPr marL="469900" marR="403225" lvl="1">
              <a:lnSpc>
                <a:spcPct val="15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endParaRPr lang="en-US" sz="2400" dirty="0"/>
          </a:p>
          <a:p>
            <a:pPr marL="355600" marR="403225" lvl="1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10" dirty="0">
                <a:latin typeface="Calibri"/>
                <a:cs typeface="Calibri"/>
              </a:rPr>
              <a:t>Sensitivity analyses</a:t>
            </a:r>
          </a:p>
          <a:p>
            <a:pPr marL="812800" marR="403225" lvl="1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200" dirty="0"/>
              <a:t>Intention-to-treat versus modified intention-to-treat versus per-protocol</a:t>
            </a:r>
          </a:p>
          <a:p>
            <a:pPr marL="812800" marR="403225" lvl="1" indent="-3429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200" dirty="0"/>
              <a:t>Various types of imputation for missing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36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C88F4F-42DC-D0E5-942B-7356B1F0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3213B-612E-644F-7622-574728D29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a Randomized Clinical Trial in 15 minutes</a:t>
            </a:r>
          </a:p>
        </p:txBody>
      </p:sp>
    </p:spTree>
    <p:extLst>
      <p:ext uri="{BB962C8B-B14F-4D97-AF65-F5344CB8AC3E}">
        <p14:creationId xmlns:p14="http://schemas.microsoft.com/office/powerpoint/2010/main" val="151548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Essential Components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/>
              <a:t>Statement of purpose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Specified interventions (test &amp; control) 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Treatment plan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Pre-specified recruitment goals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Bias-free procedure for Treatment assignment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Procedures for bias control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Plan for data collection &amp; follow-up 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err="1"/>
              <a:t>Prespecified</a:t>
            </a:r>
            <a:r>
              <a:rPr lang="en-US" dirty="0"/>
              <a:t>, measurable outcome(s) </a:t>
            </a:r>
            <a:endParaRPr lang="en-US" dirty="0">
              <a:effectLst/>
            </a:endParaRPr>
          </a:p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7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/>
              <a:t>Exercise </a:t>
            </a:r>
            <a:r>
              <a:rPr lang="mr-IN" spc="-5" dirty="0"/>
              <a:t>–</a:t>
            </a:r>
            <a:r>
              <a:rPr lang="en-US" spc="-5" dirty="0"/>
              <a:t> Option 1</a:t>
            </a:r>
            <a:endParaRPr spc="-5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3D0EA8-132C-B81D-5ADD-0901B8987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504709"/>
            <a:ext cx="10256813" cy="483158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Warfarin substantially reduces the risk of stroke in selected patients with non-valvular atrial fibrillation. However, warfarin has a narrow therapeutic window, requires intermittent dose monitoring and adjustment, and is associated with a significant increased risk of hemorrhage.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Recently, newer anticoagulant medications have become available that allow for stable dosing. In early trials (Phase 1 and 2) one such medication called ‘Stroke-be-gone’, a once daily oral medication,  has been found to be well-tolerated and may be associated with a reduced risk of bleeding compared with warfarin.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Design a phase 3 trial to determine the efficacy of</a:t>
            </a:r>
            <a:r>
              <a:rPr lang="en-US" sz="2400" i="1" dirty="0"/>
              <a:t> Stroke-be-gone </a:t>
            </a:r>
            <a:r>
              <a:rPr lang="en-US" sz="2400" dirty="0"/>
              <a:t>in preventing stroke.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908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/>
              <a:t>Exercise </a:t>
            </a:r>
            <a:r>
              <a:rPr lang="mr-IN" spc="-5" dirty="0"/>
              <a:t>–</a:t>
            </a:r>
            <a:r>
              <a:rPr lang="en-US" spc="-5" dirty="0"/>
              <a:t> Option 2</a:t>
            </a:r>
            <a:endParaRPr spc="-5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B7560F-B45F-F6E6-54E8-988C09B48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46" y="1711437"/>
            <a:ext cx="1025681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success of the COVID-19 vaccine depends on mass participation. However, approximately 10% of population X is hesitant to receive the COVID-19 vaccine. Current public health messaging about vaccines and vaccine safety may not be effective.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Design a trial to determine the effectiveness of varying public health messaging strategies (e.g. types of information, ways of giving information) to reduce COVID-19 vaccine hesitancy in participants.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311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535546" y="576827"/>
            <a:ext cx="10276269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/>
              <a:t>Exercise </a:t>
            </a:r>
            <a:r>
              <a:rPr lang="mr-IN" spc="-5" dirty="0"/>
              <a:t>–</a:t>
            </a:r>
            <a:r>
              <a:rPr lang="en-US" spc="-5" dirty="0"/>
              <a:t> What to Include</a:t>
            </a:r>
            <a:endParaRPr spc="-5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6C6EA5-550E-8CA0-C460-465E55D8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510394"/>
            <a:ext cx="10256813" cy="4351338"/>
          </a:xfrm>
        </p:spPr>
        <p:txBody>
          <a:bodyPr/>
          <a:lstStyle/>
          <a:p>
            <a:r>
              <a:rPr lang="en-US" sz="2200" b="1" dirty="0"/>
              <a:t>Specific Research Question (PICO-T)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Setting (sample population)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Inclusion and exclusion criteria</a:t>
            </a:r>
            <a:endParaRPr lang="en-US" sz="2200" dirty="0"/>
          </a:p>
          <a:p>
            <a:pPr marL="342900" indent="-342900">
              <a:buFontTx/>
              <a:buChar char="-"/>
            </a:pPr>
            <a:r>
              <a:rPr lang="en-US" sz="2200" dirty="0"/>
              <a:t>Intervention and Control conditions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Randomization strategy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Blinding </a:t>
            </a:r>
            <a:r>
              <a:rPr lang="mr-IN" sz="2200" dirty="0"/>
              <a:t>–</a:t>
            </a:r>
            <a:r>
              <a:rPr lang="en-US" sz="2200" dirty="0"/>
              <a:t> to what extent?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Length of follow-up, primary outcome definitions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Analysis (optional) - </a:t>
            </a:r>
            <a:r>
              <a:rPr lang="en-US" sz="2000" dirty="0"/>
              <a:t>what type of hypothesis? What effect measure would be most interesting / best for communicating your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5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17F7AD-59C5-0B19-42C2-311FE7446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A2F31-D5DB-5271-D0D7-7A9B7EEE5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98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E5F-821C-4544-B050-7C424B92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ADB5-40EB-8341-B26F-64AA7C347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Why randomized clinical trials (RCT) are so important</a:t>
            </a:r>
          </a:p>
          <a:p>
            <a:pPr lvl="1"/>
            <a:r>
              <a:rPr lang="en-US" sz="2800" dirty="0"/>
              <a:t>Strengths and Weaknesses</a:t>
            </a:r>
          </a:p>
          <a:p>
            <a:r>
              <a:rPr lang="en-US" sz="2800" dirty="0"/>
              <a:t>Principles of RCT design</a:t>
            </a:r>
          </a:p>
          <a:p>
            <a:pPr lvl="1"/>
            <a:r>
              <a:rPr lang="en-US" sz="2800" dirty="0"/>
              <a:t>Asking the right study question</a:t>
            </a:r>
          </a:p>
          <a:p>
            <a:pPr lvl="1"/>
            <a:r>
              <a:rPr lang="en-US" sz="2800" dirty="0"/>
              <a:t>Choosing a study population</a:t>
            </a:r>
          </a:p>
          <a:p>
            <a:pPr lvl="1"/>
            <a:r>
              <a:rPr lang="en-US" sz="2800" dirty="0"/>
              <a:t>Reducing bias</a:t>
            </a:r>
          </a:p>
          <a:p>
            <a:pPr lvl="1"/>
            <a:r>
              <a:rPr lang="en-US" sz="2800" dirty="0"/>
              <a:t>Analysis methods</a:t>
            </a:r>
          </a:p>
          <a:p>
            <a:r>
              <a:rPr lang="en-US" sz="2800" dirty="0"/>
              <a:t>Exercise – Design an RCT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65560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C813-B206-7DD7-CC8B-D55D682E8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covered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409A3-54D6-AFD0-2413-A8326200F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Ethics and Good Clinical Practice</a:t>
            </a:r>
          </a:p>
          <a:p>
            <a:r>
              <a:rPr lang="en-US" dirty="0"/>
              <a:t>Assessing feasibility – pilot studies</a:t>
            </a:r>
          </a:p>
          <a:p>
            <a:r>
              <a:rPr lang="en-US" dirty="0"/>
              <a:t>Novel RCT Designs</a:t>
            </a:r>
          </a:p>
          <a:p>
            <a:r>
              <a:rPr lang="en-US" dirty="0"/>
              <a:t>Details of Analysis methods, early stopping rules</a:t>
            </a:r>
          </a:p>
          <a:p>
            <a:r>
              <a:rPr lang="en-US" dirty="0"/>
              <a:t>Clinical trial management</a:t>
            </a:r>
          </a:p>
          <a:p>
            <a:r>
              <a:rPr lang="en-US" dirty="0"/>
              <a:t>Grant-writing for success</a:t>
            </a:r>
          </a:p>
          <a:p>
            <a:r>
              <a:rPr lang="en-US" dirty="0"/>
              <a:t>Critical appraisal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735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5E1B5D-FA75-78A9-0840-C89F09EC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to Learn and be Involved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9CF399-B40C-C178-8B27-AA9FB9216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training – MDCH 641: Introduction to Clinical Trials</a:t>
            </a:r>
          </a:p>
          <a:p>
            <a:r>
              <a:rPr lang="en-US" dirty="0"/>
              <a:t>SPOR Pragmatic Clinical Trials Program</a:t>
            </a:r>
          </a:p>
          <a:p>
            <a:r>
              <a:rPr lang="en-US" dirty="0"/>
              <a:t>Contribute as a learner to ongoing studies</a:t>
            </a:r>
          </a:p>
          <a:p>
            <a:r>
              <a:rPr lang="en-US" dirty="0" err="1"/>
              <a:t>Observership</a:t>
            </a:r>
            <a:r>
              <a:rPr lang="en-US" dirty="0"/>
              <a:t> on grant review panels</a:t>
            </a:r>
          </a:p>
          <a:p>
            <a:r>
              <a:rPr lang="en-US" dirty="0"/>
              <a:t>Journal Clubs, Twitter,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092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DF7F7-C142-F940-9DCD-2392F53C9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D47D5-E5ED-E776-779E-31298FA1B36A}"/>
              </a:ext>
            </a:extLst>
          </p:cNvPr>
          <p:cNvSpPr txBox="1"/>
          <p:nvPr/>
        </p:nvSpPr>
        <p:spPr>
          <a:xfrm>
            <a:off x="3715473" y="4988689"/>
            <a:ext cx="486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sbwilton@ucalgary.ca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Observational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US" sz="3600" dirty="0"/>
              <a:t>Selection bias</a:t>
            </a:r>
          </a:p>
          <a:p>
            <a:pPr lvl="1"/>
            <a:r>
              <a:rPr lang="en-US" dirty="0"/>
              <a:t>Comorbidities, socioeconomic factors</a:t>
            </a:r>
          </a:p>
          <a:p>
            <a:pPr>
              <a:buClr>
                <a:srgbClr val="FF0000"/>
              </a:buClr>
            </a:pPr>
            <a:r>
              <a:rPr lang="en-US" sz="3600" dirty="0"/>
              <a:t>Measurement or Reporting Bias</a:t>
            </a:r>
          </a:p>
          <a:p>
            <a:pPr lvl="1"/>
            <a:r>
              <a:rPr lang="en-US" dirty="0"/>
              <a:t>Claims data may not be accurate</a:t>
            </a:r>
          </a:p>
          <a:p>
            <a:pPr lvl="1"/>
            <a:r>
              <a:rPr lang="en-US" dirty="0"/>
              <a:t>Outcomes not strictly defined</a:t>
            </a:r>
          </a:p>
          <a:p>
            <a:pPr lvl="1"/>
            <a:r>
              <a:rPr lang="en-US" dirty="0"/>
              <a:t>Dosing often not reported</a:t>
            </a:r>
          </a:p>
          <a:p>
            <a:pPr lvl="1"/>
            <a:r>
              <a:rPr lang="en-US" dirty="0"/>
              <a:t>New drugs are more likely to have AE’s reported (Weber effect)</a:t>
            </a:r>
          </a:p>
          <a:p>
            <a:pPr lvl="1"/>
            <a:r>
              <a:rPr lang="en-US" dirty="0"/>
              <a:t>Missing information on comparator </a:t>
            </a:r>
          </a:p>
          <a:p>
            <a:pPr lvl="1"/>
            <a:r>
              <a:rPr lang="en-US" dirty="0"/>
              <a:t>Bandwagon (secular) effect</a:t>
            </a:r>
          </a:p>
          <a:p>
            <a:pPr>
              <a:buClr>
                <a:srgbClr val="FF0000"/>
              </a:buClr>
            </a:pPr>
            <a:r>
              <a:rPr lang="en-US" sz="3600" dirty="0"/>
              <a:t>Confounding</a:t>
            </a:r>
          </a:p>
          <a:p>
            <a:pPr lvl="1"/>
            <a:r>
              <a:rPr lang="en-US" dirty="0"/>
              <a:t>Limited information on co-morbidities that impact on outcomes</a:t>
            </a:r>
          </a:p>
          <a:p>
            <a:pPr lvl="1"/>
            <a:r>
              <a:rPr lang="en-US" dirty="0"/>
              <a:t>Co-interventions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75494" y="6254728"/>
            <a:ext cx="7572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eaLnBrk="0" hangingPunct="0">
              <a:defRPr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Southworth et al. </a:t>
            </a:r>
            <a:r>
              <a:rPr lang="en-GB" i="1" dirty="0">
                <a:solidFill>
                  <a:srgbClr val="000000"/>
                </a:solidFill>
                <a:latin typeface="Calibri"/>
              </a:rPr>
              <a:t>NEJM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 2013. 368: 1272;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Larsen et al.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JACC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2013; 61: 2264.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89055" l="9562" r="86454">
                        <a14:foregroundMark x1="95618" y1="44279" x2="95618" y2="442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40483">
            <a:off x="7861318" y="1810539"/>
            <a:ext cx="2242494" cy="17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2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Observational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rcRect l="-33178" r="-33178"/>
          <a:stretch>
            <a:fillRect/>
          </a:stretch>
        </p:blipFill>
        <p:spPr>
          <a:xfrm>
            <a:off x="2133600" y="1752601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7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Observational Data for Treatment Decisions: What could go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Antiarrhythmics</a:t>
            </a:r>
            <a:r>
              <a:rPr lang="en-US" dirty="0"/>
              <a:t> to prevent SCD: CAST</a:t>
            </a:r>
          </a:p>
          <a:p>
            <a:r>
              <a:rPr lang="en-US" dirty="0"/>
              <a:t>Hormone replacement therapy: WHI, HERS</a:t>
            </a:r>
          </a:p>
          <a:p>
            <a:r>
              <a:rPr lang="en-US" dirty="0"/>
              <a:t>Intensive control of BP, glucose and lipids in DM2: ACCORD trials</a:t>
            </a:r>
          </a:p>
          <a:p>
            <a:r>
              <a:rPr lang="en-US" dirty="0"/>
              <a:t>Hydroxychloroquine for COVID-19</a:t>
            </a:r>
          </a:p>
          <a:p>
            <a:r>
              <a:rPr lang="en-US" dirty="0"/>
              <a:t>.  . 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0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9230-4FFA-F1DA-A4DD-413C71C0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Magic of Randomization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F82-F5D4-6A5F-94E6-F3412B257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>
                <a:effectLst/>
                <a:latin typeface="Calibri" panose="020F0502020204030204" pitchFamily="34" charset="0"/>
              </a:rPr>
              <a:t>Eliminate selection bias</a:t>
            </a:r>
          </a:p>
          <a:p>
            <a:r>
              <a:rPr lang="en-CA" sz="2800" dirty="0">
                <a:latin typeface="Calibri" panose="020F0502020204030204" pitchFamily="34" charset="0"/>
              </a:rPr>
              <a:t>Balance arms with respect to prognostic variables </a:t>
            </a:r>
          </a:p>
          <a:p>
            <a:r>
              <a:rPr lang="en-CA" sz="2800" dirty="0">
                <a:latin typeface="Calibri" panose="020F0502020204030204" pitchFamily="34" charset="0"/>
              </a:rPr>
              <a:t>Forms basis for statistical tests</a:t>
            </a:r>
          </a:p>
          <a:p>
            <a:endParaRPr lang="en-CA" sz="2800" dirty="0">
              <a:latin typeface="Calibri" panose="020F0502020204030204" pitchFamily="34" charset="0"/>
            </a:endParaRPr>
          </a:p>
          <a:p>
            <a:r>
              <a:rPr lang="en-CA" sz="2800" dirty="0">
                <a:effectLst/>
                <a:latin typeface="Calibri" panose="020F0502020204030204" pitchFamily="34" charset="0"/>
              </a:rPr>
              <a:t>Essential tool for testing the efficacy of the treatment </a:t>
            </a:r>
            <a:endParaRPr lang="en-CA" sz="2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22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B27CC54-FDDE-5442-9C67-4EC942678464}" vid="{48FEB5E6-0FFC-8549-8B71-2AFD441EAA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D9A0FA515564792FEACC70AB1043E" ma:contentTypeVersion="14" ma:contentTypeDescription="Create a new document." ma:contentTypeScope="" ma:versionID="7f7e0cc1e40a88b99413075e8bf30554">
  <xsd:schema xmlns:xsd="http://www.w3.org/2001/XMLSchema" xmlns:xs="http://www.w3.org/2001/XMLSchema" xmlns:p="http://schemas.microsoft.com/office/2006/metadata/properties" xmlns:ns2="7a4191d5-9b76-4ae3-8401-87ceee92a846" xmlns:ns3="b9b0194d-1e98-4efc-bad5-9450f4bf7a13" targetNamespace="http://schemas.microsoft.com/office/2006/metadata/properties" ma:root="true" ma:fieldsID="bf2af2146a9b0966e9a87ebb457fba04" ns2:_="" ns3:_="">
    <xsd:import namespace="7a4191d5-9b76-4ae3-8401-87ceee92a846"/>
    <xsd:import namespace="b9b0194d-1e98-4efc-bad5-9450f4bf7a1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191d5-9b76-4ae3-8401-87ceee92a8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976da6b-3754-4ea3-9a44-9d844208727a}" ma:internalName="TaxCatchAll" ma:showField="CatchAllData" ma:web="7a4191d5-9b76-4ae3-8401-87ceee92a8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0194d-1e98-4efc-bad5-9450f4bf7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d23ff3b-8b4b-4ebe-81e4-de565bb03c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4191d5-9b76-4ae3-8401-87ceee92a846">
      <UserInfo>
        <DisplayName>Office Of Advancement Visitors</DisplayName>
        <AccountId>4</AccountId>
        <AccountType/>
      </UserInfo>
      <UserInfo>
        <DisplayName>UCalgary Brand</DisplayName>
        <AccountId>15</AccountId>
        <AccountType/>
      </UserInfo>
    </SharedWithUsers>
    <TaxCatchAll xmlns="7a4191d5-9b76-4ae3-8401-87ceee92a846" xsi:nil="true"/>
    <lcf76f155ced4ddcb4097134ff3c332f xmlns="b9b0194d-1e98-4efc-bad5-9450f4bf7a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5D6310-75CB-466D-882B-C6E2D21B87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191d5-9b76-4ae3-8401-87ceee92a846"/>
    <ds:schemaRef ds:uri="b9b0194d-1e98-4efc-bad5-9450f4bf7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D0D9F6-CA9E-4BC3-8427-80211BF51C66}">
  <ds:schemaRefs>
    <ds:schemaRef ds:uri="http://schemas.openxmlformats.org/package/2006/metadata/core-properties"/>
    <ds:schemaRef ds:uri="b9b0194d-1e98-4efc-bad5-9450f4bf7a13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7a4191d5-9b76-4ae3-8401-87ceee92a846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</TotalTime>
  <Words>2371</Words>
  <Application>Microsoft Macintosh PowerPoint</Application>
  <PresentationFormat>Widescreen</PresentationFormat>
  <Paragraphs>524</Paragraphs>
  <Slides>57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3" baseType="lpstr">
      <vt:lpstr>AdvTT7329fd89.I</vt:lpstr>
      <vt:lpstr>AdvTTe45e47d2</vt:lpstr>
      <vt:lpstr>Aptos</vt:lpstr>
      <vt:lpstr>Arial</vt:lpstr>
      <vt:lpstr>Arial Black</vt:lpstr>
      <vt:lpstr>Arial Hebrew</vt:lpstr>
      <vt:lpstr>Calibri</vt:lpstr>
      <vt:lpstr>Calibri Light</vt:lpstr>
      <vt:lpstr>Comic Sans MS</vt:lpstr>
      <vt:lpstr>Helvetica</vt:lpstr>
      <vt:lpstr>Tahoma</vt:lpstr>
      <vt:lpstr>Times</vt:lpstr>
      <vt:lpstr>Times New Roman</vt:lpstr>
      <vt:lpstr>Wingdings</vt:lpstr>
      <vt:lpstr>Office Theme</vt:lpstr>
      <vt:lpstr>Equation</vt:lpstr>
      <vt:lpstr>Randomized Clinical Trials</vt:lpstr>
      <vt:lpstr>Objectives</vt:lpstr>
      <vt:lpstr>Why Randomized Trials?</vt:lpstr>
      <vt:lpstr>Clinical Trial Definition</vt:lpstr>
      <vt:lpstr>Essential Components  </vt:lpstr>
      <vt:lpstr>Limitations of Observational Data</vt:lpstr>
      <vt:lpstr>Limitations of Observational Data</vt:lpstr>
      <vt:lpstr>Observational Data for Treatment Decisions: What could go wrong?</vt:lpstr>
      <vt:lpstr>The Magic of Randomization</vt:lpstr>
      <vt:lpstr>Limitations of Clinical Trials</vt:lpstr>
      <vt:lpstr>RCTs: Potential Limitations </vt:lpstr>
      <vt:lpstr>From RCT to clinical practice</vt:lpstr>
      <vt:lpstr>Limitations of RCTs</vt:lpstr>
      <vt:lpstr>Phases of Clinical Trials</vt:lpstr>
      <vt:lpstr>Common RCT Designs</vt:lpstr>
      <vt:lpstr>Prototype: Phase 3 RCT</vt:lpstr>
      <vt:lpstr>Study Question and Population</vt:lpstr>
      <vt:lpstr>Primacy of the Research Question</vt:lpstr>
      <vt:lpstr>Define/Refine a Research Question</vt:lpstr>
      <vt:lpstr>Elements of a Research Question</vt:lpstr>
      <vt:lpstr>From Question to Study Population</vt:lpstr>
      <vt:lpstr>Physiological Statistics</vt:lpstr>
      <vt:lpstr>Determinants of Signal</vt:lpstr>
      <vt:lpstr>Baseline Risk</vt:lpstr>
      <vt:lpstr>Minimizing Noise</vt:lpstr>
      <vt:lpstr>What about Sample Size?</vt:lpstr>
      <vt:lpstr>Signal to Noise Ratio</vt:lpstr>
      <vt:lpstr>Efficacy versus Effectiveness Trial</vt:lpstr>
      <vt:lpstr>Pragmatic vs. Explanatory Clinical Trials</vt:lpstr>
      <vt:lpstr>PowerPoint Presentation</vt:lpstr>
      <vt:lpstr>Study Population - Practicalities</vt:lpstr>
      <vt:lpstr>Reducing Bias in RCTs</vt:lpstr>
      <vt:lpstr>Methods of Bias Reduction</vt:lpstr>
      <vt:lpstr>Randomization</vt:lpstr>
      <vt:lpstr>Sampling Designs</vt:lpstr>
      <vt:lpstr>Allocation Concealment</vt:lpstr>
      <vt:lpstr>Rationale for blinding / masking</vt:lpstr>
      <vt:lpstr>Blinding</vt:lpstr>
      <vt:lpstr>Follow-up and loss-to-follow-up (LTFU)</vt:lpstr>
      <vt:lpstr>Analysis of RCTs</vt:lpstr>
      <vt:lpstr>Statistical Analysis of RCTs</vt:lpstr>
      <vt:lpstr>Understanding Superiority vs Non-inferiority </vt:lpstr>
      <vt:lpstr>RCT Statistical Analysis - Outcomes</vt:lpstr>
      <vt:lpstr>RCT Statistical Analysis – Intention to Treat or Per Protocol</vt:lpstr>
      <vt:lpstr>RCT Statistical Analysis – ITT vs PPA</vt:lpstr>
      <vt:lpstr>ITT vs PPA: Example</vt:lpstr>
      <vt:lpstr>RCT Statistical Analysis – Measures of Effect</vt:lpstr>
      <vt:lpstr>RCT Statistical Analysis – Other</vt:lpstr>
      <vt:lpstr>Exercise</vt:lpstr>
      <vt:lpstr>Exercise – Option 1</vt:lpstr>
      <vt:lpstr>Exercise – Option 2</vt:lpstr>
      <vt:lpstr>Exercise – What to Include</vt:lpstr>
      <vt:lpstr>Summary</vt:lpstr>
      <vt:lpstr>Objectives</vt:lpstr>
      <vt:lpstr>Not covered today</vt:lpstr>
      <vt:lpstr>Opportunities to Learn and be Involved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B. Wilton</dc:creator>
  <cp:lastModifiedBy>Stephen B. Wilton</cp:lastModifiedBy>
  <cp:revision>2</cp:revision>
  <dcterms:created xsi:type="dcterms:W3CDTF">2023-10-31T09:17:13Z</dcterms:created>
  <dcterms:modified xsi:type="dcterms:W3CDTF">2023-11-02T03:30:29Z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0x010100A14D9A0FA515564792FEACC70AB1043E</vt:lpwstr>
  </property>
  <property fmtid="{D5CDD505-2E9C-101B-9397-08002B2CF9AE}" pid="3" name="Order">
    <vt:r8>20900</vt:r8>
  </property>
</Properties>
</file>