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7F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23" d="100"/>
          <a:sy n="23" d="100"/>
        </p:scale>
        <p:origin x="7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280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1529"/>
            <a:ext cx="43891200" cy="4126992"/>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32369760"/>
            <a:ext cx="43891200" cy="548640"/>
          </a:xfrm>
          <a:prstGeom prst="rect">
            <a:avLst/>
          </a:prstGeom>
        </p:spPr>
      </p:pic>
      <p:cxnSp>
        <p:nvCxnSpPr>
          <p:cNvPr id="16" name="Straight Connector 15"/>
          <p:cNvCxnSpPr/>
          <p:nvPr userDrawn="1"/>
        </p:nvCxnSpPr>
        <p:spPr>
          <a:xfrm flipH="1" flipV="1">
            <a:off x="11515726" y="0"/>
            <a:ext cx="2486024" cy="4210050"/>
          </a:xfrm>
          <a:prstGeom prst="line">
            <a:avLst/>
          </a:prstGeom>
          <a:ln w="111125">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15157" y="597504"/>
            <a:ext cx="10000569" cy="1768588"/>
          </a:xfrm>
          <a:prstGeom prst="rect">
            <a:avLst/>
          </a:prstGeom>
        </p:spPr>
      </p:pic>
    </p:spTree>
    <p:extLst>
      <p:ext uri="{BB962C8B-B14F-4D97-AF65-F5344CB8AC3E}">
        <p14:creationId xmlns:p14="http://schemas.microsoft.com/office/powerpoint/2010/main" val="156392823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dphoto@ucalgary.ca"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338434" y="335161"/>
            <a:ext cx="30552766" cy="3817301"/>
          </a:xfrm>
          <a:prstGeom prst="rect">
            <a:avLst/>
          </a:prstGeom>
        </p:spPr>
        <p:txBody>
          <a:bodyPr>
            <a:normAutofit fontScale="82500" lnSpcReduction="20000"/>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pPr algn="ctr">
              <a:lnSpc>
                <a:spcPct val="120000"/>
              </a:lnSpc>
            </a:pPr>
            <a:r>
              <a:rPr lang="en-US" sz="11600" b="1" spc="240" dirty="0" smtClean="0">
                <a:solidFill>
                  <a:schemeClr val="bg1"/>
                </a:solidFill>
                <a:latin typeface="Arial" panose="020B0604020202020204" pitchFamily="34" charset="0"/>
                <a:cs typeface="Arial" panose="020B0604020202020204" pitchFamily="34" charset="0"/>
              </a:rPr>
              <a:t>Use a Large Bold Type for the Main Title (96 </a:t>
            </a:r>
            <a:r>
              <a:rPr lang="en-US" sz="11600" b="1" spc="240" dirty="0" err="1" smtClean="0">
                <a:solidFill>
                  <a:schemeClr val="bg1"/>
                </a:solidFill>
                <a:latin typeface="Arial" panose="020B0604020202020204" pitchFamily="34" charset="0"/>
                <a:cs typeface="Arial" panose="020B0604020202020204" pitchFamily="34" charset="0"/>
              </a:rPr>
              <a:t>pt</a:t>
            </a:r>
            <a:r>
              <a:rPr lang="en-US" sz="11600" b="1" spc="240" dirty="0" smtClean="0">
                <a:solidFill>
                  <a:schemeClr val="bg1"/>
                </a:solidFill>
                <a:latin typeface="Arial" panose="020B0604020202020204" pitchFamily="34" charset="0"/>
                <a:cs typeface="Arial" panose="020B0604020202020204" pitchFamily="34" charset="0"/>
              </a:rPr>
              <a:t>)</a:t>
            </a:r>
            <a:br>
              <a:rPr lang="en-US" sz="11600" b="1" spc="240" dirty="0" smtClean="0">
                <a:solidFill>
                  <a:schemeClr val="bg1"/>
                </a:solidFill>
                <a:latin typeface="Arial" panose="020B0604020202020204" pitchFamily="34" charset="0"/>
                <a:cs typeface="Arial" panose="020B0604020202020204" pitchFamily="34" charset="0"/>
              </a:rPr>
            </a:br>
            <a:r>
              <a:rPr lang="en-US" sz="8700" b="1" dirty="0" smtClean="0">
                <a:solidFill>
                  <a:schemeClr val="bg1"/>
                </a:solidFill>
                <a:latin typeface="Arial" panose="020B0604020202020204" pitchFamily="34" charset="0"/>
                <a:cs typeface="Arial" panose="020B0604020202020204" pitchFamily="34" charset="0"/>
              </a:rPr>
              <a:t>Make Authors’ names smaller (</a:t>
            </a:r>
            <a:r>
              <a:rPr lang="en-US" sz="8700" b="1" spc="240" dirty="0" smtClean="0">
                <a:solidFill>
                  <a:schemeClr val="bg1"/>
                </a:solidFill>
                <a:latin typeface="Arial" panose="020B0604020202020204" pitchFamily="34" charset="0"/>
                <a:cs typeface="Arial" panose="020B0604020202020204" pitchFamily="34" charset="0"/>
              </a:rPr>
              <a:t>72 </a:t>
            </a:r>
            <a:r>
              <a:rPr lang="en-US" sz="8700" b="1" spc="240" dirty="0" err="1" smtClean="0">
                <a:solidFill>
                  <a:schemeClr val="bg1"/>
                </a:solidFill>
                <a:latin typeface="Arial" panose="020B0604020202020204" pitchFamily="34" charset="0"/>
                <a:cs typeface="Arial" panose="020B0604020202020204" pitchFamily="34" charset="0"/>
              </a:rPr>
              <a:t>pt</a:t>
            </a:r>
            <a:r>
              <a:rPr lang="en-US" sz="8700" b="1" spc="240" dirty="0" smtClean="0">
                <a:solidFill>
                  <a:schemeClr val="bg1"/>
                </a:solidFill>
                <a:latin typeface="Arial" panose="020B0604020202020204" pitchFamily="34" charset="0"/>
                <a:cs typeface="Arial" panose="020B0604020202020204" pitchFamily="34" charset="0"/>
              </a:rPr>
              <a:t>)</a:t>
            </a:r>
            <a:br>
              <a:rPr lang="en-US" sz="8700" b="1" spc="240" dirty="0" smtClean="0">
                <a:solidFill>
                  <a:schemeClr val="bg1"/>
                </a:solidFill>
                <a:latin typeface="Arial" panose="020B0604020202020204" pitchFamily="34" charset="0"/>
                <a:cs typeface="Arial" panose="020B0604020202020204" pitchFamily="34" charset="0"/>
              </a:rPr>
            </a:br>
            <a:r>
              <a:rPr lang="en-US" sz="7300" dirty="0" smtClean="0">
                <a:solidFill>
                  <a:schemeClr val="bg1"/>
                </a:solidFill>
                <a:latin typeface="Arial"/>
                <a:cs typeface="Arial"/>
              </a:rPr>
              <a:t>Department names can be  slightly smaller</a:t>
            </a:r>
            <a:endParaRPr lang="en-US" sz="7300" b="1" spc="240" dirty="0">
              <a:solidFill>
                <a:schemeClr val="bg1"/>
              </a:solidFill>
              <a:cs typeface="Calibri"/>
            </a:endParaRPr>
          </a:p>
        </p:txBody>
      </p:sp>
      <p:sp>
        <p:nvSpPr>
          <p:cNvPr id="5" name="Round Same Side Corner Rectangle 4"/>
          <p:cNvSpPr/>
          <p:nvPr/>
        </p:nvSpPr>
        <p:spPr>
          <a:xfrm>
            <a:off x="921335" y="4519697"/>
            <a:ext cx="13255654" cy="925590"/>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1414815" y="4651337"/>
            <a:ext cx="10347865" cy="707886"/>
          </a:xfrm>
          <a:prstGeom prst="rect">
            <a:avLst/>
          </a:prstGeom>
          <a:noFill/>
        </p:spPr>
        <p:txBody>
          <a:bodyPr wrap="square" rtlCol="0">
            <a:spAutoFit/>
          </a:bodyPr>
          <a:lstStyle/>
          <a:p>
            <a:r>
              <a:rPr lang="en-US" sz="4000" b="1" dirty="0" smtClean="0">
                <a:solidFill>
                  <a:srgbClr val="FFFFFF"/>
                </a:solidFill>
                <a:cs typeface="Calibri"/>
              </a:rPr>
              <a:t>BEFORE YOU BEGIN</a:t>
            </a:r>
            <a:endParaRPr lang="en-US" sz="4000" b="1" dirty="0">
              <a:solidFill>
                <a:srgbClr val="FFFFFF"/>
              </a:solidFill>
              <a:cs typeface="Calibri"/>
            </a:endParaRPr>
          </a:p>
        </p:txBody>
      </p:sp>
      <p:sp>
        <p:nvSpPr>
          <p:cNvPr id="7" name="Rectangle 6"/>
          <p:cNvSpPr/>
          <p:nvPr/>
        </p:nvSpPr>
        <p:spPr>
          <a:xfrm>
            <a:off x="921335" y="5458550"/>
            <a:ext cx="13258800" cy="4639594"/>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356758" y="5836228"/>
            <a:ext cx="12244941" cy="3908762"/>
          </a:xfrm>
          <a:prstGeom prst="rect">
            <a:avLst/>
          </a:prstGeom>
          <a:noFill/>
        </p:spPr>
        <p:txBody>
          <a:bodyPr wrap="square" rtlCol="0">
            <a:spAutoFit/>
          </a:bodyPr>
          <a:lstStyle/>
          <a:p>
            <a:r>
              <a:rPr lang="en-US" sz="3200" dirty="0" smtClean="0">
                <a:latin typeface="Calibri"/>
                <a:cs typeface="Calibri"/>
              </a:rPr>
              <a:t>Check the requirements for your meeting:</a:t>
            </a:r>
          </a:p>
          <a:p>
            <a:pPr marL="866692" lvl="1" indent="-433347" defTabSz="866692" eaLnBrk="0" hangingPunct="0">
              <a:lnSpc>
                <a:spcPct val="110000"/>
              </a:lnSpc>
              <a:spcBef>
                <a:spcPts val="1200"/>
              </a:spcBef>
              <a:buSzPct val="100000"/>
              <a:buFont typeface="Times" pitchFamily="18" charset="0"/>
              <a:buChar char="•"/>
              <a:defRPr/>
            </a:pPr>
            <a:r>
              <a:rPr lang="en-US" sz="3200" dirty="0" smtClean="0"/>
              <a:t>Are </a:t>
            </a:r>
            <a:r>
              <a:rPr lang="en-US" sz="3200" dirty="0"/>
              <a:t>there dimensional requirements for the poster?  </a:t>
            </a:r>
          </a:p>
          <a:p>
            <a:pPr marL="866692" lvl="1" indent="-433347" defTabSz="866692" eaLnBrk="0" hangingPunct="0">
              <a:lnSpc>
                <a:spcPct val="110000"/>
              </a:lnSpc>
              <a:spcBef>
                <a:spcPts val="1200"/>
              </a:spcBef>
              <a:buSzPct val="100000"/>
              <a:buFont typeface="Times" pitchFamily="18" charset="0"/>
              <a:buChar char="•"/>
              <a:defRPr/>
            </a:pPr>
            <a:r>
              <a:rPr lang="en-US" sz="3200" dirty="0"/>
              <a:t>What is the size of the space you are </a:t>
            </a:r>
            <a:r>
              <a:rPr lang="en-US" sz="3200" dirty="0" smtClean="0"/>
              <a:t>allocated to present </a:t>
            </a:r>
            <a:r>
              <a:rPr lang="en-US" sz="3200" dirty="0"/>
              <a:t>the poster?</a:t>
            </a:r>
          </a:p>
          <a:p>
            <a:pPr marL="866692" lvl="1" indent="-433347" defTabSz="866692" eaLnBrk="0" hangingPunct="0">
              <a:lnSpc>
                <a:spcPct val="110000"/>
              </a:lnSpc>
              <a:spcBef>
                <a:spcPts val="1200"/>
              </a:spcBef>
              <a:buSzPct val="100000"/>
              <a:buFont typeface="Times" pitchFamily="18" charset="0"/>
              <a:buChar char="•"/>
              <a:defRPr/>
            </a:pPr>
            <a:r>
              <a:rPr lang="en-US" sz="3200" dirty="0"/>
              <a:t>Does it need to </a:t>
            </a:r>
            <a:r>
              <a:rPr lang="en-US" sz="3200" dirty="0" smtClean="0"/>
              <a:t>be horizontal (landscape) </a:t>
            </a:r>
            <a:r>
              <a:rPr lang="en-US" sz="3200" dirty="0"/>
              <a:t>or </a:t>
            </a:r>
            <a:r>
              <a:rPr lang="en-US" sz="3200" dirty="0" smtClean="0"/>
              <a:t>vertical (portrait)?</a:t>
            </a:r>
          </a:p>
          <a:p>
            <a:pPr marL="866692" lvl="1" indent="-433347" defTabSz="866692" eaLnBrk="0" hangingPunct="0">
              <a:lnSpc>
                <a:spcPct val="110000"/>
              </a:lnSpc>
              <a:spcBef>
                <a:spcPts val="1200"/>
              </a:spcBef>
              <a:buSzPct val="100000"/>
              <a:buFont typeface="Times" pitchFamily="18" charset="0"/>
              <a:buChar char="•"/>
              <a:defRPr/>
            </a:pPr>
            <a:r>
              <a:rPr lang="en-US" sz="3200" dirty="0" smtClean="0"/>
              <a:t>Does the poster need to show the abstract number?</a:t>
            </a:r>
            <a:endParaRPr lang="en-US" sz="3200" dirty="0"/>
          </a:p>
        </p:txBody>
      </p:sp>
      <p:sp>
        <p:nvSpPr>
          <p:cNvPr id="9" name="Round Same Side Corner Rectangle 8"/>
          <p:cNvSpPr/>
          <p:nvPr/>
        </p:nvSpPr>
        <p:spPr>
          <a:xfrm>
            <a:off x="29692804" y="4523587"/>
            <a:ext cx="13258800" cy="925590"/>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0166635" y="4623275"/>
            <a:ext cx="10347865" cy="707886"/>
          </a:xfrm>
          <a:prstGeom prst="rect">
            <a:avLst/>
          </a:prstGeom>
          <a:noFill/>
        </p:spPr>
        <p:txBody>
          <a:bodyPr wrap="square" rtlCol="0">
            <a:spAutoFit/>
          </a:bodyPr>
          <a:lstStyle/>
          <a:p>
            <a:r>
              <a:rPr lang="en-US" sz="4000" b="1" dirty="0" smtClean="0">
                <a:solidFill>
                  <a:srgbClr val="FFFFFF"/>
                </a:solidFill>
                <a:cs typeface="Calibri"/>
              </a:rPr>
              <a:t>GRAPHICS</a:t>
            </a:r>
            <a:endParaRPr lang="en-US" sz="4000" b="1" dirty="0">
              <a:solidFill>
                <a:srgbClr val="FFFFFF"/>
              </a:solidFill>
              <a:cs typeface="Calibri"/>
            </a:endParaRPr>
          </a:p>
        </p:txBody>
      </p:sp>
      <p:sp>
        <p:nvSpPr>
          <p:cNvPr id="11" name="Rectangle 10"/>
          <p:cNvSpPr/>
          <p:nvPr/>
        </p:nvSpPr>
        <p:spPr>
          <a:xfrm>
            <a:off x="29689977" y="5419576"/>
            <a:ext cx="13255655" cy="18395059"/>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 Same Side Corner Rectangle 11"/>
          <p:cNvSpPr/>
          <p:nvPr/>
        </p:nvSpPr>
        <p:spPr>
          <a:xfrm>
            <a:off x="15289378" y="4523587"/>
            <a:ext cx="13252829" cy="925590"/>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15755958" y="4615470"/>
            <a:ext cx="10347865" cy="707886"/>
          </a:xfrm>
          <a:prstGeom prst="rect">
            <a:avLst/>
          </a:prstGeom>
          <a:noFill/>
        </p:spPr>
        <p:txBody>
          <a:bodyPr wrap="square" rtlCol="0">
            <a:spAutoFit/>
          </a:bodyPr>
          <a:lstStyle/>
          <a:p>
            <a:r>
              <a:rPr lang="en-US" sz="4000" b="1" dirty="0" smtClean="0">
                <a:solidFill>
                  <a:srgbClr val="FFFFFF"/>
                </a:solidFill>
                <a:cs typeface="Calibri"/>
              </a:rPr>
              <a:t>TEXT BOXES</a:t>
            </a:r>
            <a:endParaRPr lang="en-US" sz="4000" b="1" dirty="0">
              <a:solidFill>
                <a:srgbClr val="FFFFFF"/>
              </a:solidFill>
              <a:cs typeface="Calibri"/>
            </a:endParaRPr>
          </a:p>
        </p:txBody>
      </p:sp>
      <p:sp>
        <p:nvSpPr>
          <p:cNvPr id="14" name="Rectangle 13"/>
          <p:cNvSpPr/>
          <p:nvPr/>
        </p:nvSpPr>
        <p:spPr>
          <a:xfrm>
            <a:off x="15289378" y="5395075"/>
            <a:ext cx="13252829" cy="18419560"/>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15918206" y="5729791"/>
            <a:ext cx="12225528" cy="18154714"/>
          </a:xfrm>
          <a:prstGeom prst="rect">
            <a:avLst/>
          </a:prstGeom>
          <a:noFill/>
        </p:spPr>
        <p:txBody>
          <a:bodyPr wrap="square" rtlCol="0">
            <a:spAutoFit/>
          </a:bodyPr>
          <a:lstStyle/>
          <a:p>
            <a:r>
              <a:rPr lang="en-US" sz="3200" dirty="0" smtClean="0">
                <a:latin typeface="Calibri"/>
                <a:cs typeface="Calibri"/>
              </a:rPr>
              <a:t>The title block should cover the entire width of your poster, with the main text broken into multiple columns. This template has three columns, but four or more columns may be more appropriate depending on the size of your poster.</a:t>
            </a:r>
          </a:p>
          <a:p>
            <a:pPr lvl="0" defTabSz="866692" eaLnBrk="0" hangingPunct="0">
              <a:lnSpc>
                <a:spcPct val="110000"/>
              </a:lnSpc>
              <a:spcBef>
                <a:spcPct val="50000"/>
              </a:spcBef>
              <a:defRPr/>
            </a:pPr>
            <a:r>
              <a:rPr lang="en-US" sz="3200" dirty="0">
                <a:solidFill>
                  <a:prstClr val="black"/>
                </a:solidFill>
              </a:rPr>
              <a:t>The blocks on this template are formatted with a white fill, no outline and a black shadow.  A variety of other combinations can be chosen.  Make sure the color of the text contrasts with the box color for easy reading</a:t>
            </a:r>
            <a:r>
              <a:rPr lang="en-US" sz="3200" dirty="0">
                <a:solidFill>
                  <a:prstClr val="black"/>
                </a:solidFill>
                <a:effectLst>
                  <a:outerShdw blurRad="38100" dist="38100" dir="2700000" algn="tl">
                    <a:srgbClr val="C0C0C0"/>
                  </a:outerShdw>
                </a:effectLst>
              </a:rPr>
              <a:t>.</a:t>
            </a:r>
            <a:r>
              <a:rPr lang="en-US" sz="3200" dirty="0">
                <a:solidFill>
                  <a:srgbClr val="FFFFFF"/>
                </a:solidFill>
                <a:cs typeface="Calibri"/>
              </a:rPr>
              <a:t>1</a:t>
            </a:r>
          </a:p>
          <a:p>
            <a:pPr defTabSz="866692" eaLnBrk="0" hangingPunct="0">
              <a:lnSpc>
                <a:spcPct val="110000"/>
              </a:lnSpc>
              <a:spcBef>
                <a:spcPct val="50000"/>
              </a:spcBef>
              <a:defRPr/>
            </a:pPr>
            <a:r>
              <a:rPr lang="en-US" sz="3200" dirty="0" smtClean="0"/>
              <a:t>Be </a:t>
            </a:r>
            <a:r>
              <a:rPr lang="en-US" sz="3200" dirty="0"/>
              <a:t>sure to make text large and easy to read. Headings for these text blocks are 40-point </a:t>
            </a:r>
            <a:r>
              <a:rPr lang="en-US" sz="3200" b="1" dirty="0"/>
              <a:t>bold,</a:t>
            </a:r>
            <a:r>
              <a:rPr lang="en-US" sz="3200" dirty="0"/>
              <a:t> and the body text is 32-point. Body text should be between 24-48 point font size. The body text can be bold or normal, depending on the text you use and the amount of text in your poster.  All the text in this poster </a:t>
            </a:r>
            <a:r>
              <a:rPr lang="en-US" sz="3200" dirty="0" smtClean="0"/>
              <a:t>template is </a:t>
            </a:r>
            <a:r>
              <a:rPr lang="en-US" sz="3200" dirty="0"/>
              <a:t>set up within white text blocks. All </a:t>
            </a:r>
            <a:r>
              <a:rPr lang="en-US" sz="3200" dirty="0" smtClean="0"/>
              <a:t>text </a:t>
            </a:r>
            <a:r>
              <a:rPr lang="en-US" sz="3200" dirty="0"/>
              <a:t>blocks in this template can be modified, but it is best to keep a uniform width for each box.</a:t>
            </a:r>
          </a:p>
          <a:p>
            <a:pPr>
              <a:lnSpc>
                <a:spcPct val="110000"/>
              </a:lnSpc>
              <a:spcBef>
                <a:spcPts val="1920"/>
              </a:spcBef>
            </a:pPr>
            <a:r>
              <a:rPr lang="en-US" sz="3200" dirty="0" smtClean="0">
                <a:latin typeface="Calibri"/>
                <a:cs typeface="Calibri"/>
              </a:rPr>
              <a:t>Sans-Serif fonts (Calibri is used here) are the most readable for posters and should be used for the title, sub-title, and author names and headers.  Serif fonts can be used for body text.</a:t>
            </a:r>
          </a:p>
          <a:p>
            <a:pPr>
              <a:lnSpc>
                <a:spcPct val="110000"/>
              </a:lnSpc>
              <a:spcBef>
                <a:spcPts val="1920"/>
              </a:spcBef>
            </a:pPr>
            <a:r>
              <a:rPr lang="en-US" sz="3200" dirty="0" smtClean="0">
                <a:latin typeface="Calibri"/>
                <a:cs typeface="Calibri"/>
              </a:rPr>
              <a:t>You will have to adjust the font size depending on the amount of text on your poster and the font you use. You should be able to read the font from a distance of approximately 3 </a:t>
            </a:r>
            <a:r>
              <a:rPr lang="en-US" sz="3200" dirty="0" err="1" smtClean="0">
                <a:latin typeface="Calibri"/>
                <a:cs typeface="Calibri"/>
              </a:rPr>
              <a:t>ft</a:t>
            </a:r>
            <a:r>
              <a:rPr lang="en-US" sz="3200" dirty="0" smtClean="0">
                <a:latin typeface="Calibri"/>
                <a:cs typeface="Calibri"/>
              </a:rPr>
              <a:t> (1 </a:t>
            </a:r>
            <a:r>
              <a:rPr lang="en-US" sz="3200" dirty="0" err="1" smtClean="0">
                <a:latin typeface="Calibri"/>
                <a:cs typeface="Calibri"/>
              </a:rPr>
              <a:t>metre</a:t>
            </a:r>
            <a:r>
              <a:rPr lang="en-US" sz="3200" dirty="0" smtClean="0">
                <a:latin typeface="Calibri"/>
                <a:cs typeface="Calibri"/>
              </a:rPr>
              <a:t>).</a:t>
            </a:r>
          </a:p>
          <a:p>
            <a:pPr>
              <a:lnSpc>
                <a:spcPct val="110000"/>
              </a:lnSpc>
              <a:spcBef>
                <a:spcPts val="1920"/>
              </a:spcBef>
            </a:pPr>
            <a:r>
              <a:rPr lang="en-US" sz="3200" dirty="0" smtClean="0">
                <a:latin typeface="Calibri"/>
                <a:cs typeface="Calibri"/>
              </a:rPr>
              <a:t>For consistency, it’s best to make all the headers the same size and use the same font size for all body text within your poster. When you have all your elements on the poster, line them up and make sure they fit. </a:t>
            </a:r>
          </a:p>
          <a:p>
            <a:pPr>
              <a:lnSpc>
                <a:spcPct val="110000"/>
              </a:lnSpc>
              <a:spcBef>
                <a:spcPts val="1920"/>
              </a:spcBef>
            </a:pPr>
            <a:r>
              <a:rPr lang="en-US" sz="3200" dirty="0" smtClean="0">
                <a:latin typeface="Calibri"/>
                <a:cs typeface="Calibri"/>
              </a:rPr>
              <a:t>Make sure the spaces between your text, pictures and other elements are visually balanced. With some earlier PowerPoint versions you may need to use the “Line” tool to draw guidelines in contrasting </a:t>
            </a:r>
            <a:r>
              <a:rPr lang="en-US" sz="3200" dirty="0" err="1" smtClean="0">
                <a:latin typeface="Calibri"/>
                <a:cs typeface="Calibri"/>
              </a:rPr>
              <a:t>colours</a:t>
            </a:r>
            <a:r>
              <a:rPr lang="en-US" sz="3200" dirty="0" smtClean="0">
                <a:latin typeface="Calibri"/>
                <a:cs typeface="Calibri"/>
              </a:rPr>
              <a:t> the length of your poster. Hold down the shift key while drawing them to keep them straight. Use these guidelines to line up elements of your poster, then delete.</a:t>
            </a:r>
          </a:p>
        </p:txBody>
      </p:sp>
      <p:cxnSp>
        <p:nvCxnSpPr>
          <p:cNvPr id="16" name="Straight Connector 15"/>
          <p:cNvCxnSpPr/>
          <p:nvPr/>
        </p:nvCxnSpPr>
        <p:spPr>
          <a:xfrm>
            <a:off x="942115" y="29290993"/>
            <a:ext cx="42009489" cy="0"/>
          </a:xfrm>
          <a:prstGeom prst="line">
            <a:avLst/>
          </a:prstGeom>
          <a:ln>
            <a:solidFill>
              <a:srgbClr val="EE0303"/>
            </a:solidFill>
          </a:ln>
        </p:spPr>
        <p:style>
          <a:lnRef idx="2">
            <a:schemeClr val="accent1"/>
          </a:lnRef>
          <a:fillRef idx="0">
            <a:schemeClr val="accent1"/>
          </a:fillRef>
          <a:effectRef idx="1">
            <a:schemeClr val="accent1"/>
          </a:effectRef>
          <a:fontRef idx="minor">
            <a:schemeClr val="tx1"/>
          </a:fontRef>
        </p:style>
      </p:cxnSp>
      <p:sp>
        <p:nvSpPr>
          <p:cNvPr id="17" name="Round Same Side Corner Rectangle 16"/>
          <p:cNvSpPr/>
          <p:nvPr/>
        </p:nvSpPr>
        <p:spPr>
          <a:xfrm>
            <a:off x="942114" y="20150439"/>
            <a:ext cx="13255655" cy="928104"/>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a:off x="1494781" y="20265862"/>
            <a:ext cx="10347865" cy="707886"/>
          </a:xfrm>
          <a:prstGeom prst="rect">
            <a:avLst/>
          </a:prstGeom>
          <a:noFill/>
        </p:spPr>
        <p:txBody>
          <a:bodyPr wrap="square" rtlCol="0">
            <a:spAutoFit/>
          </a:bodyPr>
          <a:lstStyle/>
          <a:p>
            <a:r>
              <a:rPr lang="en-US" sz="4000" b="1" dirty="0" smtClean="0">
                <a:solidFill>
                  <a:srgbClr val="FFFFFF"/>
                </a:solidFill>
                <a:cs typeface="Calibri"/>
              </a:rPr>
              <a:t>SLIDE DESIGN TIPS</a:t>
            </a:r>
            <a:endParaRPr lang="en-US" sz="4000" b="1" dirty="0">
              <a:solidFill>
                <a:srgbClr val="FFFFFF"/>
              </a:solidFill>
              <a:cs typeface="Calibri"/>
            </a:endParaRPr>
          </a:p>
        </p:txBody>
      </p:sp>
      <p:sp>
        <p:nvSpPr>
          <p:cNvPr id="19" name="Rectangle 18"/>
          <p:cNvSpPr/>
          <p:nvPr/>
        </p:nvSpPr>
        <p:spPr>
          <a:xfrm>
            <a:off x="941073" y="21078543"/>
            <a:ext cx="13255655" cy="7615893"/>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1431410" y="12424392"/>
            <a:ext cx="12244941" cy="6364819"/>
          </a:xfrm>
          <a:prstGeom prst="rect">
            <a:avLst/>
          </a:prstGeom>
          <a:noFill/>
        </p:spPr>
        <p:txBody>
          <a:bodyPr wrap="square" numCol="1" rtlCol="0">
            <a:spAutoFit/>
          </a:bodyPr>
          <a:lstStyle/>
          <a:p>
            <a:pPr marL="433347" indent="-433347" defTabSz="866692" eaLnBrk="0" hangingPunct="0">
              <a:lnSpc>
                <a:spcPct val="110000"/>
              </a:lnSpc>
              <a:spcBef>
                <a:spcPts val="1800"/>
              </a:spcBef>
              <a:buFont typeface="Times" pitchFamily="18" charset="0"/>
              <a:buAutoNum type="arabicPeriod"/>
              <a:defRPr/>
            </a:pPr>
            <a:r>
              <a:rPr lang="en-US" sz="3200" dirty="0" smtClean="0"/>
              <a:t>Your poster will be created on ONE slide in PowerPoint.</a:t>
            </a:r>
          </a:p>
          <a:p>
            <a:pPr marL="433347" indent="-433347" defTabSz="866692" eaLnBrk="0" hangingPunct="0">
              <a:lnSpc>
                <a:spcPct val="110000"/>
              </a:lnSpc>
              <a:spcBef>
                <a:spcPts val="1800"/>
              </a:spcBef>
              <a:buFont typeface="Times" pitchFamily="18" charset="0"/>
              <a:buAutoNum type="arabicPeriod"/>
              <a:defRPr/>
            </a:pPr>
            <a:r>
              <a:rPr lang="en-US" sz="3200" dirty="0" smtClean="0"/>
              <a:t>Select the </a:t>
            </a:r>
            <a:r>
              <a:rPr lang="en-US" sz="3200" b="1" dirty="0" smtClean="0"/>
              <a:t>Design</a:t>
            </a:r>
            <a:r>
              <a:rPr lang="en-US" sz="3200" dirty="0" smtClean="0"/>
              <a:t> tab, then </a:t>
            </a:r>
            <a:r>
              <a:rPr lang="en-US" sz="3200" b="1" dirty="0" smtClean="0"/>
              <a:t>Page Setup</a:t>
            </a:r>
            <a:r>
              <a:rPr lang="en-US" sz="3200" dirty="0" smtClean="0"/>
              <a:t>. Select </a:t>
            </a:r>
            <a:r>
              <a:rPr lang="en-US" sz="3200" b="1" dirty="0" smtClean="0"/>
              <a:t>Custom</a:t>
            </a:r>
            <a:r>
              <a:rPr lang="en-US" sz="3200" dirty="0" smtClean="0"/>
              <a:t> from the “slides sized for” dropdown menu and enter desired size</a:t>
            </a:r>
            <a:r>
              <a:rPr lang="en-US" sz="3200" dirty="0"/>
              <a:t>.  </a:t>
            </a:r>
            <a:r>
              <a:rPr lang="en-US" sz="3200" dirty="0" smtClean="0"/>
              <a:t>You must do this before you create your poster. It can </a:t>
            </a:r>
            <a:r>
              <a:rPr lang="en-US" sz="3200" dirty="0"/>
              <a:t>be any size up to 42 </a:t>
            </a:r>
            <a:r>
              <a:rPr lang="en-US" sz="3200" dirty="0" smtClean="0"/>
              <a:t>inches (106.68 cm) </a:t>
            </a:r>
            <a:r>
              <a:rPr lang="en-US" sz="3200" dirty="0"/>
              <a:t>for the short measurement. </a:t>
            </a:r>
            <a:r>
              <a:rPr lang="en-US" sz="3200" dirty="0" smtClean="0"/>
              <a:t>PowerPoint’s </a:t>
            </a:r>
            <a:r>
              <a:rPr lang="en-US" sz="3200" dirty="0"/>
              <a:t>maximum </a:t>
            </a:r>
            <a:r>
              <a:rPr lang="en-US" sz="3200" dirty="0" smtClean="0"/>
              <a:t>measurement </a:t>
            </a:r>
            <a:r>
              <a:rPr lang="en-US" sz="3200" dirty="0"/>
              <a:t>is 56 </a:t>
            </a:r>
            <a:r>
              <a:rPr lang="en-US" sz="3200" dirty="0" smtClean="0"/>
              <a:t>inches (142 cm). If you need a poster larger than 56 inches please create your poster at half size. The poster can then be scaled to 200% in the print menu when printed. </a:t>
            </a:r>
          </a:p>
          <a:p>
            <a:pPr marL="433347" indent="-433347" defTabSz="866692" eaLnBrk="0" hangingPunct="0">
              <a:spcBef>
                <a:spcPts val="1800"/>
              </a:spcBef>
              <a:buFont typeface="Times" pitchFamily="18" charset="0"/>
              <a:buAutoNum type="arabicPeriod"/>
              <a:defRPr/>
            </a:pPr>
            <a:r>
              <a:rPr lang="en-US" sz="3200" dirty="0" smtClean="0"/>
              <a:t>If you wish to add a background, choose “Background Styles” under </a:t>
            </a:r>
            <a:r>
              <a:rPr lang="en-US" sz="3200" dirty="0"/>
              <a:t>the “Design</a:t>
            </a:r>
            <a:r>
              <a:rPr lang="en-US" sz="3200" dirty="0" smtClean="0"/>
              <a:t>”</a:t>
            </a:r>
            <a:r>
              <a:rPr lang="en-US" sz="3200" dirty="0"/>
              <a:t> </a:t>
            </a:r>
            <a:r>
              <a:rPr lang="en-US" sz="3200" dirty="0" smtClean="0"/>
              <a:t>tab, then “Format Background”. Select your options from this menu.</a:t>
            </a:r>
            <a:r>
              <a:rPr lang="en-US" sz="3200" dirty="0" smtClean="0">
                <a:latin typeface="Calibri"/>
                <a:cs typeface="Calibri"/>
              </a:rPr>
              <a:t> </a:t>
            </a:r>
            <a:r>
              <a:rPr lang="en-US" sz="3200" dirty="0" smtClean="0">
                <a:solidFill>
                  <a:srgbClr val="FFFFFF"/>
                </a:solidFill>
                <a:latin typeface="Calibri"/>
                <a:cs typeface="Calibri"/>
              </a:rPr>
              <a:t>1</a:t>
            </a:r>
            <a:endParaRPr lang="en-US" sz="3200" dirty="0">
              <a:solidFill>
                <a:srgbClr val="FFFFFF"/>
              </a:solidFill>
              <a:latin typeface="Calibri"/>
              <a:cs typeface="Calibri"/>
            </a:endParaRPr>
          </a:p>
        </p:txBody>
      </p:sp>
      <p:sp>
        <p:nvSpPr>
          <p:cNvPr id="21" name="Round Same Side Corner Rectangle 20"/>
          <p:cNvSpPr/>
          <p:nvPr/>
        </p:nvSpPr>
        <p:spPr>
          <a:xfrm>
            <a:off x="924481" y="11060881"/>
            <a:ext cx="13255654" cy="925590"/>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extBox 21"/>
          <p:cNvSpPr txBox="1"/>
          <p:nvPr/>
        </p:nvSpPr>
        <p:spPr>
          <a:xfrm>
            <a:off x="1417961" y="11192521"/>
            <a:ext cx="10347865" cy="707886"/>
          </a:xfrm>
          <a:prstGeom prst="rect">
            <a:avLst/>
          </a:prstGeom>
          <a:noFill/>
        </p:spPr>
        <p:txBody>
          <a:bodyPr wrap="square" rtlCol="0">
            <a:spAutoFit/>
          </a:bodyPr>
          <a:lstStyle/>
          <a:p>
            <a:r>
              <a:rPr lang="en-US" sz="4000" b="1" dirty="0" smtClean="0">
                <a:solidFill>
                  <a:srgbClr val="FFFFFF"/>
                </a:solidFill>
                <a:cs typeface="Calibri"/>
              </a:rPr>
              <a:t>GETTING STARTED</a:t>
            </a:r>
            <a:endParaRPr lang="en-US" sz="4000" b="1" dirty="0">
              <a:solidFill>
                <a:srgbClr val="FFFFFF"/>
              </a:solidFill>
              <a:cs typeface="Calibri"/>
            </a:endParaRPr>
          </a:p>
        </p:txBody>
      </p:sp>
      <p:sp>
        <p:nvSpPr>
          <p:cNvPr id="23" name="Rectangle 22"/>
          <p:cNvSpPr/>
          <p:nvPr/>
        </p:nvSpPr>
        <p:spPr>
          <a:xfrm>
            <a:off x="924465" y="11937989"/>
            <a:ext cx="13252524" cy="7797553"/>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1489090" y="21605116"/>
            <a:ext cx="12243816" cy="5660011"/>
          </a:xfrm>
          <a:prstGeom prst="rect">
            <a:avLst/>
          </a:prstGeom>
          <a:noFill/>
        </p:spPr>
        <p:txBody>
          <a:bodyPr wrap="square" rtlCol="0">
            <a:spAutoFit/>
          </a:bodyPr>
          <a:lstStyle/>
          <a:p>
            <a:pPr defTabSz="866692" eaLnBrk="0" hangingPunct="0">
              <a:lnSpc>
                <a:spcPct val="110000"/>
              </a:lnSpc>
              <a:spcBef>
                <a:spcPts val="1800"/>
              </a:spcBef>
              <a:defRPr/>
            </a:pPr>
            <a:r>
              <a:rPr lang="en-US" sz="3200" dirty="0" smtClean="0"/>
              <a:t>Your poster should read from top left to bottom right.</a:t>
            </a:r>
          </a:p>
          <a:p>
            <a:pPr defTabSz="866692" eaLnBrk="0" hangingPunct="0">
              <a:lnSpc>
                <a:spcPct val="110000"/>
              </a:lnSpc>
              <a:spcBef>
                <a:spcPts val="1800"/>
              </a:spcBef>
              <a:defRPr/>
            </a:pPr>
            <a:r>
              <a:rPr lang="en-US" sz="3200" dirty="0" smtClean="0"/>
              <a:t>Good contrast between the background color and the text is important. Use a light background with dark text or a dark background with white text. The red &amp; grey on this template are approved U of C </a:t>
            </a:r>
            <a:r>
              <a:rPr lang="en-US" sz="3200" dirty="0" err="1" smtClean="0"/>
              <a:t>colours</a:t>
            </a:r>
            <a:r>
              <a:rPr lang="en-US" sz="3200" dirty="0" smtClean="0"/>
              <a:t>.</a:t>
            </a:r>
          </a:p>
          <a:p>
            <a:pPr defTabSz="866692" eaLnBrk="0" hangingPunct="0">
              <a:lnSpc>
                <a:spcPct val="110000"/>
              </a:lnSpc>
              <a:spcBef>
                <a:spcPts val="1800"/>
              </a:spcBef>
              <a:defRPr/>
            </a:pPr>
            <a:r>
              <a:rPr lang="en-US" sz="3200" dirty="0" smtClean="0"/>
              <a:t>Gradient backgrounds may not print as they show on your computer monitor, nor will </a:t>
            </a:r>
            <a:r>
              <a:rPr lang="en-US" sz="3200" dirty="0" err="1" smtClean="0"/>
              <a:t>colours</a:t>
            </a:r>
            <a:r>
              <a:rPr lang="en-US" sz="3200" dirty="0" smtClean="0"/>
              <a:t> necessarily reproduce as they show on your monitor as </a:t>
            </a:r>
            <a:r>
              <a:rPr lang="en-US" sz="3200" dirty="0" err="1" smtClean="0"/>
              <a:t>colour</a:t>
            </a:r>
            <a:r>
              <a:rPr lang="en-US" sz="3200" dirty="0" smtClean="0"/>
              <a:t> calibrations vary from monitor to monitor.</a:t>
            </a:r>
          </a:p>
          <a:p>
            <a:pPr defTabSz="866692" eaLnBrk="0" hangingPunct="0">
              <a:lnSpc>
                <a:spcPct val="110000"/>
              </a:lnSpc>
              <a:spcBef>
                <a:spcPts val="1800"/>
              </a:spcBef>
              <a:defRPr/>
            </a:pPr>
            <a:r>
              <a:rPr lang="en-US" sz="3200" dirty="0" smtClean="0"/>
              <a:t>It’s recommended to have a poster sample (proof) printed before printing the full-sized poster to check for errors, layout and </a:t>
            </a:r>
            <a:r>
              <a:rPr lang="en-US" sz="3200" dirty="0" err="1" smtClean="0"/>
              <a:t>colour</a:t>
            </a:r>
            <a:r>
              <a:rPr lang="en-US" sz="3200" dirty="0" smtClean="0"/>
              <a:t> issues.</a:t>
            </a:r>
          </a:p>
        </p:txBody>
      </p:sp>
      <p:sp>
        <p:nvSpPr>
          <p:cNvPr id="25" name="TextBox 24"/>
          <p:cNvSpPr txBox="1"/>
          <p:nvPr/>
        </p:nvSpPr>
        <p:spPr>
          <a:xfrm>
            <a:off x="30177948" y="5760384"/>
            <a:ext cx="12225528" cy="2259080"/>
          </a:xfrm>
          <a:prstGeom prst="rect">
            <a:avLst/>
          </a:prstGeom>
          <a:noFill/>
        </p:spPr>
        <p:txBody>
          <a:bodyPr wrap="square" rtlCol="0">
            <a:spAutoFit/>
          </a:bodyPr>
          <a:lstStyle/>
          <a:p>
            <a:pPr defTabSz="866692" eaLnBrk="0" hangingPunct="0">
              <a:lnSpc>
                <a:spcPct val="110000"/>
              </a:lnSpc>
              <a:spcBef>
                <a:spcPct val="50000"/>
              </a:spcBef>
              <a:defRPr/>
            </a:pPr>
            <a:r>
              <a:rPr lang="en-US" sz="3200" dirty="0"/>
              <a:t>It is better to fill the space on your poster than to leave a big blank area. If, after you have placed all information on your poster, you have a lot of empty </a:t>
            </a:r>
            <a:r>
              <a:rPr lang="en-US" sz="3200" dirty="0" smtClean="0"/>
              <a:t>space, </a:t>
            </a:r>
            <a:r>
              <a:rPr lang="en-US" sz="3200" dirty="0"/>
              <a:t>either fill it </a:t>
            </a:r>
            <a:r>
              <a:rPr lang="en-US" sz="3200" dirty="0" smtClean="0"/>
              <a:t>in by </a:t>
            </a:r>
            <a:r>
              <a:rPr lang="en-US" sz="3200" dirty="0"/>
              <a:t>making your fonts </a:t>
            </a:r>
            <a:r>
              <a:rPr lang="en-US" sz="3200" dirty="0" smtClean="0"/>
              <a:t>larger, increasing the line spacing, </a:t>
            </a:r>
            <a:r>
              <a:rPr lang="en-US" sz="3200" dirty="0"/>
              <a:t>or enlarging </a:t>
            </a:r>
            <a:r>
              <a:rPr lang="en-US" sz="3200" dirty="0" smtClean="0"/>
              <a:t>or adding images</a:t>
            </a:r>
            <a:r>
              <a:rPr lang="en-US" sz="3200" dirty="0"/>
              <a:t>.</a:t>
            </a:r>
            <a:endParaRPr lang="en-US" sz="3200" dirty="0" smtClean="0"/>
          </a:p>
        </p:txBody>
      </p:sp>
      <p:grpSp>
        <p:nvGrpSpPr>
          <p:cNvPr id="26" name="Group 25"/>
          <p:cNvGrpSpPr/>
          <p:nvPr/>
        </p:nvGrpSpPr>
        <p:grpSpPr>
          <a:xfrm>
            <a:off x="31017705" y="8489115"/>
            <a:ext cx="10449596" cy="6629400"/>
            <a:chOff x="228600" y="76200"/>
            <a:chExt cx="10449596" cy="6629400"/>
          </a:xfrm>
        </p:grpSpPr>
        <p:sp>
          <p:nvSpPr>
            <p:cNvPr id="27" name="Rectangle 26"/>
            <p:cNvSpPr/>
            <p:nvPr/>
          </p:nvSpPr>
          <p:spPr>
            <a:xfrm>
              <a:off x="381000" y="152400"/>
              <a:ext cx="10164255" cy="655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38796" y="838200"/>
              <a:ext cx="905738" cy="4724400"/>
            </a:xfrm>
            <a:prstGeom prst="rect">
              <a:avLst/>
            </a:prstGeom>
            <a:noFill/>
          </p:spPr>
          <p:txBody>
            <a:bodyPr vert="vert270" wrap="square" lIns="235129" tIns="117564" rIns="235129" bIns="117564" rtlCol="0">
              <a:spAutoFit/>
            </a:bodyPr>
            <a:lstStyle/>
            <a:p>
              <a:pPr algn="ctr"/>
              <a:r>
                <a:rPr lang="en-US" sz="2800" dirty="0">
                  <a:latin typeface="Arial" panose="020B0604020202020204" pitchFamily="34" charset="0"/>
                  <a:cs typeface="Arial" panose="020B0604020202020204" pitchFamily="34" charset="0"/>
                </a:rPr>
                <a:t>Permeability (% of </a:t>
              </a:r>
              <a:r>
                <a:rPr lang="en-US" sz="2800" dirty="0" smtClean="0">
                  <a:latin typeface="Arial" panose="020B0604020202020204" pitchFamily="34" charset="0"/>
                  <a:cs typeface="Arial" panose="020B0604020202020204" pitchFamily="34" charset="0"/>
                </a:rPr>
                <a:t>Control)</a:t>
              </a:r>
              <a:endParaRPr lang="en-US" sz="2800" dirty="0">
                <a:latin typeface="Arial" panose="020B0604020202020204" pitchFamily="34" charset="0"/>
                <a:cs typeface="Arial" panose="020B0604020202020204" pitchFamily="34" charset="0"/>
              </a:endParaRPr>
            </a:p>
          </p:txBody>
        </p:sp>
        <p:pic>
          <p:nvPicPr>
            <p:cNvPr id="29" name="Picture 37"/>
            <p:cNvPicPr>
              <a:picLocks noChangeAspect="1" noChangeArrowheads="1"/>
            </p:cNvPicPr>
            <p:nvPr/>
          </p:nvPicPr>
          <p:blipFill>
            <a:blip r:embed="rId2" cstate="print"/>
            <a:srcRect/>
            <a:stretch>
              <a:fillRect/>
            </a:stretch>
          </p:blipFill>
          <p:spPr bwMode="auto">
            <a:xfrm>
              <a:off x="924596" y="152400"/>
              <a:ext cx="9528808" cy="6361055"/>
            </a:xfrm>
            <a:prstGeom prst="rect">
              <a:avLst/>
            </a:prstGeom>
            <a:noFill/>
            <a:ln>
              <a:noFill/>
            </a:ln>
            <a:effectLst>
              <a:outerShdw dist="28398" dir="3806097" algn="ctr" rotWithShape="0">
                <a:srgbClr val="808080"/>
              </a:outerShdw>
            </a:effectLst>
          </p:spPr>
        </p:pic>
        <p:sp>
          <p:nvSpPr>
            <p:cNvPr id="30" name="Rectangle 29"/>
            <p:cNvSpPr/>
            <p:nvPr/>
          </p:nvSpPr>
          <p:spPr>
            <a:xfrm>
              <a:off x="10412314" y="76200"/>
              <a:ext cx="265882"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endParaRPr lang="en-US"/>
            </a:p>
          </p:txBody>
        </p:sp>
        <p:sp>
          <p:nvSpPr>
            <p:cNvPr id="31" name="Rectangle 30"/>
            <p:cNvSpPr/>
            <p:nvPr/>
          </p:nvSpPr>
          <p:spPr>
            <a:xfrm>
              <a:off x="228600" y="6477000"/>
              <a:ext cx="1024128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7564" tIns="58782" rIns="117564" bIns="58782" spcCol="0" rtlCol="0" anchor="ctr"/>
            <a:lstStyle/>
            <a:p>
              <a:pPr algn="ctr"/>
              <a:endParaRPr lang="en-US"/>
            </a:p>
          </p:txBody>
        </p:sp>
      </p:grpSp>
      <p:sp>
        <p:nvSpPr>
          <p:cNvPr id="32" name="TextBox 31"/>
          <p:cNvSpPr txBox="1"/>
          <p:nvPr/>
        </p:nvSpPr>
        <p:spPr>
          <a:xfrm>
            <a:off x="30166635" y="15054789"/>
            <a:ext cx="12220658" cy="8119146"/>
          </a:xfrm>
          <a:prstGeom prst="rect">
            <a:avLst/>
          </a:prstGeom>
          <a:noFill/>
        </p:spPr>
        <p:txBody>
          <a:bodyPr wrap="square" rtlCol="0">
            <a:spAutoFit/>
          </a:bodyPr>
          <a:lstStyle/>
          <a:p>
            <a:pPr defTabSz="866692" eaLnBrk="0" hangingPunct="0">
              <a:lnSpc>
                <a:spcPct val="110000"/>
              </a:lnSpc>
              <a:spcBef>
                <a:spcPct val="50000"/>
              </a:spcBef>
              <a:defRPr/>
            </a:pPr>
            <a:r>
              <a:rPr lang="en-US" sz="3200" dirty="0" smtClean="0"/>
              <a:t>Images…</a:t>
            </a:r>
            <a:endParaRPr lang="en-US" sz="3200" dirty="0"/>
          </a:p>
          <a:p>
            <a:pPr defTabSz="866692" eaLnBrk="0" hangingPunct="0">
              <a:lnSpc>
                <a:spcPct val="110000"/>
              </a:lnSpc>
              <a:spcBef>
                <a:spcPct val="50000"/>
              </a:spcBef>
              <a:defRPr/>
            </a:pPr>
            <a:r>
              <a:rPr lang="en-US" sz="3200" dirty="0"/>
              <a:t>Illustrations</a:t>
            </a:r>
            <a:r>
              <a:rPr lang="en-US" sz="3200" dirty="0" smtClean="0"/>
              <a:t>, especially institution logos, </a:t>
            </a:r>
            <a:r>
              <a:rPr lang="en-US" sz="3200" dirty="0"/>
              <a:t>can be tricky to incorporate into the </a:t>
            </a:r>
            <a:r>
              <a:rPr lang="en-US" sz="3200" dirty="0" smtClean="0"/>
              <a:t>poster.  The preferred image formats are .jpg </a:t>
            </a:r>
            <a:r>
              <a:rPr lang="en-US" sz="3200" dirty="0"/>
              <a:t>or .</a:t>
            </a:r>
            <a:r>
              <a:rPr lang="en-US" sz="3200" dirty="0" err="1"/>
              <a:t>png</a:t>
            </a:r>
            <a:r>
              <a:rPr lang="en-US" sz="3200" dirty="0"/>
              <a:t>  </a:t>
            </a:r>
            <a:r>
              <a:rPr lang="en-US" sz="3200" dirty="0" smtClean="0"/>
              <a:t>files</a:t>
            </a:r>
            <a:r>
              <a:rPr lang="en-US" sz="3200" dirty="0"/>
              <a:t>.</a:t>
            </a:r>
            <a:r>
              <a:rPr lang="en-US" sz="3200" dirty="0" smtClean="0"/>
              <a:t> Insert </a:t>
            </a:r>
            <a:r>
              <a:rPr lang="en-US" sz="3200" dirty="0"/>
              <a:t>them using the “Insert File” </a:t>
            </a:r>
            <a:r>
              <a:rPr lang="en-US" sz="3200" dirty="0" smtClean="0"/>
              <a:t>or “Insert Pictures” command</a:t>
            </a:r>
            <a:r>
              <a:rPr lang="en-US" sz="3200" dirty="0"/>
              <a:t>.  </a:t>
            </a:r>
            <a:r>
              <a:rPr lang="en-US" sz="3200" dirty="0" smtClean="0"/>
              <a:t>Graphs or charts from Excel can be copied and pasted into PowerPoint. </a:t>
            </a:r>
          </a:p>
          <a:p>
            <a:pPr defTabSz="866692" eaLnBrk="0" hangingPunct="0">
              <a:lnSpc>
                <a:spcPct val="110000"/>
              </a:lnSpc>
              <a:spcBef>
                <a:spcPct val="50000"/>
              </a:spcBef>
              <a:defRPr/>
            </a:pPr>
            <a:r>
              <a:rPr lang="en-US" sz="3200" dirty="0" smtClean="0"/>
              <a:t>When </a:t>
            </a:r>
            <a:r>
              <a:rPr lang="en-US" sz="3200" dirty="0"/>
              <a:t>importing </a:t>
            </a:r>
            <a:r>
              <a:rPr lang="en-US" sz="3200" dirty="0" smtClean="0"/>
              <a:t>photographs, </a:t>
            </a:r>
            <a:r>
              <a:rPr lang="en-US" sz="3200" dirty="0"/>
              <a:t>make sure they </a:t>
            </a:r>
            <a:r>
              <a:rPr lang="en-US" sz="3200" dirty="0" smtClean="0"/>
              <a:t>are similar to the size you </a:t>
            </a:r>
            <a:r>
              <a:rPr lang="en-US" sz="3200" dirty="0"/>
              <a:t>want them to appear on your poster. </a:t>
            </a:r>
            <a:r>
              <a:rPr lang="en-US" sz="3200" dirty="0" smtClean="0"/>
              <a:t>To adjust an image and keep its proper proportion, hold down the </a:t>
            </a:r>
            <a:r>
              <a:rPr lang="en-US" sz="3200" b="1" dirty="0" smtClean="0"/>
              <a:t>Shift</a:t>
            </a:r>
            <a:r>
              <a:rPr lang="en-US" sz="3200" dirty="0" smtClean="0"/>
              <a:t> key, then click and drag one of the corners of your image to resize it and avoid distortion.</a:t>
            </a:r>
            <a:endParaRPr lang="en-US" sz="3200" dirty="0"/>
          </a:p>
          <a:p>
            <a:pPr defTabSz="866692" eaLnBrk="0" hangingPunct="0">
              <a:lnSpc>
                <a:spcPct val="110000"/>
              </a:lnSpc>
              <a:spcBef>
                <a:spcPct val="50000"/>
              </a:spcBef>
              <a:defRPr/>
            </a:pPr>
            <a:r>
              <a:rPr lang="en-US" sz="3200" dirty="0"/>
              <a:t>Images copied from the web are usually of low resolution and may not show well when printed full size</a:t>
            </a:r>
            <a:r>
              <a:rPr lang="en-US" sz="3200" dirty="0" smtClean="0"/>
              <a:t>.</a:t>
            </a:r>
          </a:p>
          <a:p>
            <a:pPr defTabSz="866692" eaLnBrk="0" hangingPunct="0">
              <a:lnSpc>
                <a:spcPct val="110000"/>
              </a:lnSpc>
              <a:spcBef>
                <a:spcPct val="50000"/>
              </a:spcBef>
              <a:defRPr/>
            </a:pPr>
            <a:r>
              <a:rPr lang="en-US" sz="3200" dirty="0" smtClean="0"/>
              <a:t>Check the quality of all your images by zooming to 100% before submitting your poster for printing.</a:t>
            </a:r>
            <a:endParaRPr lang="en-US" sz="3200" dirty="0"/>
          </a:p>
        </p:txBody>
      </p:sp>
      <p:sp>
        <p:nvSpPr>
          <p:cNvPr id="33" name="Round Same Side Corner Rectangle 32"/>
          <p:cNvSpPr/>
          <p:nvPr/>
        </p:nvSpPr>
        <p:spPr>
          <a:xfrm>
            <a:off x="15292523" y="24327579"/>
            <a:ext cx="13255655" cy="928104"/>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15292524" y="25231297"/>
            <a:ext cx="13249683" cy="3486578"/>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15810963" y="24441855"/>
            <a:ext cx="10347865" cy="707886"/>
          </a:xfrm>
          <a:prstGeom prst="rect">
            <a:avLst/>
          </a:prstGeom>
          <a:noFill/>
        </p:spPr>
        <p:txBody>
          <a:bodyPr wrap="square" rtlCol="0">
            <a:spAutoFit/>
          </a:bodyPr>
          <a:lstStyle/>
          <a:p>
            <a:r>
              <a:rPr lang="en-US" sz="4000" b="1" dirty="0" smtClean="0">
                <a:solidFill>
                  <a:srgbClr val="FFFFFF"/>
                </a:solidFill>
                <a:cs typeface="Calibri"/>
              </a:rPr>
              <a:t>LOGOS</a:t>
            </a:r>
            <a:endParaRPr lang="en-US" sz="4000" b="1" dirty="0">
              <a:solidFill>
                <a:srgbClr val="FFFFFF"/>
              </a:solidFill>
              <a:cs typeface="Calibri"/>
            </a:endParaRPr>
          </a:p>
        </p:txBody>
      </p:sp>
      <p:sp>
        <p:nvSpPr>
          <p:cNvPr id="36" name="TextBox 35"/>
          <p:cNvSpPr txBox="1"/>
          <p:nvPr/>
        </p:nvSpPr>
        <p:spPr>
          <a:xfrm>
            <a:off x="15808011" y="25542955"/>
            <a:ext cx="12225528" cy="1690335"/>
          </a:xfrm>
          <a:prstGeom prst="rect">
            <a:avLst/>
          </a:prstGeom>
          <a:noFill/>
        </p:spPr>
        <p:txBody>
          <a:bodyPr wrap="square" rtlCol="0">
            <a:spAutoFit/>
          </a:bodyPr>
          <a:lstStyle/>
          <a:p>
            <a:pPr defTabSz="866692" eaLnBrk="0" hangingPunct="0">
              <a:lnSpc>
                <a:spcPct val="110000"/>
              </a:lnSpc>
              <a:spcBef>
                <a:spcPts val="0"/>
              </a:spcBef>
              <a:defRPr/>
            </a:pPr>
            <a:r>
              <a:rPr lang="en-US" sz="3200" dirty="0"/>
              <a:t>Use official logos for the University, AHS, Institutes, etc. The Cumming School of Medicine logo  is  shown on this template</a:t>
            </a:r>
            <a:r>
              <a:rPr lang="en-US" sz="3200" dirty="0">
                <a:effectLst>
                  <a:outerShdw blurRad="38100" dist="38100" dir="2700000" algn="tl">
                    <a:srgbClr val="C0C0C0"/>
                  </a:outerShdw>
                </a:effectLst>
              </a:rPr>
              <a:t>. </a:t>
            </a:r>
            <a:r>
              <a:rPr lang="en-US" sz="3200" dirty="0"/>
              <a:t>If you need the University of Calgary logo, please download our UC poster </a:t>
            </a:r>
            <a:r>
              <a:rPr lang="en-US" sz="3200" dirty="0" smtClean="0"/>
              <a:t>template.</a:t>
            </a:r>
            <a:endParaRPr lang="en-US" sz="3200" dirty="0"/>
          </a:p>
        </p:txBody>
      </p:sp>
      <p:sp>
        <p:nvSpPr>
          <p:cNvPr id="37" name="Round Same Side Corner Rectangle 36"/>
          <p:cNvSpPr/>
          <p:nvPr/>
        </p:nvSpPr>
        <p:spPr>
          <a:xfrm>
            <a:off x="29689977" y="24331746"/>
            <a:ext cx="13255655" cy="928104"/>
          </a:xfrm>
          <a:prstGeom prst="round2SameRect">
            <a:avLst/>
          </a:prstGeom>
          <a:solidFill>
            <a:srgbClr val="7B7F7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29689979" y="25231297"/>
            <a:ext cx="13255654" cy="3486578"/>
          </a:xfrm>
          <a:prstGeom prst="rect">
            <a:avLst/>
          </a:prstGeom>
          <a:no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30214389" y="24446022"/>
            <a:ext cx="10347865" cy="707886"/>
          </a:xfrm>
          <a:prstGeom prst="rect">
            <a:avLst/>
          </a:prstGeom>
          <a:noFill/>
        </p:spPr>
        <p:txBody>
          <a:bodyPr wrap="square" rtlCol="0">
            <a:spAutoFit/>
          </a:bodyPr>
          <a:lstStyle/>
          <a:p>
            <a:r>
              <a:rPr lang="en-US" sz="4000" b="1" dirty="0" smtClean="0">
                <a:solidFill>
                  <a:srgbClr val="FFFFFF"/>
                </a:solidFill>
                <a:cs typeface="Calibri"/>
              </a:rPr>
              <a:t>REFERENCES</a:t>
            </a:r>
            <a:endParaRPr lang="en-US" sz="4000" b="1" dirty="0">
              <a:solidFill>
                <a:srgbClr val="FFFFFF"/>
              </a:solidFill>
              <a:cs typeface="Calibri"/>
            </a:endParaRPr>
          </a:p>
        </p:txBody>
      </p:sp>
      <p:sp>
        <p:nvSpPr>
          <p:cNvPr id="40" name="TextBox 39"/>
          <p:cNvSpPr txBox="1"/>
          <p:nvPr/>
        </p:nvSpPr>
        <p:spPr>
          <a:xfrm>
            <a:off x="30159384" y="25743263"/>
            <a:ext cx="12387776" cy="1380378"/>
          </a:xfrm>
          <a:prstGeom prst="rect">
            <a:avLst/>
          </a:prstGeom>
          <a:noFill/>
        </p:spPr>
        <p:txBody>
          <a:bodyPr wrap="square" rtlCol="0">
            <a:spAutoFit/>
          </a:bodyPr>
          <a:lstStyle/>
          <a:p>
            <a:pPr defTabSz="866692" eaLnBrk="0" hangingPunct="0">
              <a:lnSpc>
                <a:spcPct val="110000"/>
              </a:lnSpc>
              <a:spcBef>
                <a:spcPts val="0"/>
              </a:spcBef>
              <a:defRPr/>
            </a:pPr>
            <a:r>
              <a:rPr lang="en-US" sz="2700" dirty="0" smtClean="0"/>
              <a:t>Put your references here. They can be in slightly smaller type.</a:t>
            </a:r>
            <a:endParaRPr lang="en-US" sz="2700" dirty="0"/>
          </a:p>
          <a:p>
            <a:pPr defTabSz="866692" eaLnBrk="0" hangingPunct="0">
              <a:lnSpc>
                <a:spcPct val="200000"/>
              </a:lnSpc>
              <a:spcBef>
                <a:spcPts val="0"/>
              </a:spcBef>
              <a:defRPr/>
            </a:pPr>
            <a:r>
              <a:rPr lang="en-US" sz="2700" dirty="0" smtClean="0"/>
              <a:t>Courtesy of Multimedia, Instructional Resources, Cumming School of Medicine</a:t>
            </a:r>
          </a:p>
        </p:txBody>
      </p:sp>
      <p:sp>
        <p:nvSpPr>
          <p:cNvPr id="41" name="TextBox 40"/>
          <p:cNvSpPr txBox="1"/>
          <p:nvPr/>
        </p:nvSpPr>
        <p:spPr>
          <a:xfrm>
            <a:off x="32649216" y="30034730"/>
            <a:ext cx="10814878" cy="2511503"/>
          </a:xfrm>
          <a:prstGeom prst="rect">
            <a:avLst/>
          </a:prstGeom>
          <a:noFill/>
        </p:spPr>
        <p:txBody>
          <a:bodyPr wrap="square" lIns="438958" tIns="219479" rIns="438958" bIns="219479" rtlCol="0">
            <a:spAutoFit/>
          </a:bodyPr>
          <a:lstStyle/>
          <a:p>
            <a:pPr algn="r"/>
            <a:r>
              <a:rPr lang="en-US" sz="3200" b="1" spc="240" dirty="0" smtClean="0">
                <a:solidFill>
                  <a:srgbClr val="EE0303"/>
                </a:solidFill>
                <a:latin typeface="Calibri"/>
                <a:cs typeface="Calibri"/>
              </a:rPr>
              <a:t>Contact Information</a:t>
            </a:r>
          </a:p>
          <a:p>
            <a:pPr algn="r" defTabSz="866692" eaLnBrk="0" hangingPunct="0">
              <a:lnSpc>
                <a:spcPct val="110000"/>
              </a:lnSpc>
              <a:spcBef>
                <a:spcPts val="0"/>
              </a:spcBef>
              <a:defRPr/>
            </a:pPr>
            <a:r>
              <a:rPr lang="en-US" sz="3200" dirty="0"/>
              <a:t>Email:  </a:t>
            </a:r>
            <a:r>
              <a:rPr lang="en-US" sz="3200" dirty="0">
                <a:hlinkClick r:id="rId3"/>
              </a:rPr>
              <a:t>medphoto@ucalgary.ca</a:t>
            </a:r>
            <a:endParaRPr lang="en-US" sz="3200" dirty="0"/>
          </a:p>
          <a:p>
            <a:pPr algn="r" defTabSz="866692" eaLnBrk="0" hangingPunct="0">
              <a:lnSpc>
                <a:spcPct val="110000"/>
              </a:lnSpc>
              <a:spcBef>
                <a:spcPts val="0"/>
              </a:spcBef>
              <a:defRPr/>
            </a:pPr>
            <a:r>
              <a:rPr lang="en-US" sz="3200" dirty="0"/>
              <a:t>Web:  www.ucalgary.ca/instructionalresources/Multimedia</a:t>
            </a:r>
          </a:p>
          <a:p>
            <a:pPr algn="r"/>
            <a:endParaRPr lang="en-US" sz="3200" b="1" spc="240" dirty="0" smtClean="0">
              <a:solidFill>
                <a:srgbClr val="EE0303"/>
              </a:solidFill>
              <a:latin typeface="Calibri"/>
              <a:cs typeface="Calibri"/>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1073" y="29622540"/>
            <a:ext cx="4379024" cy="2363424"/>
          </a:xfrm>
          <a:prstGeom prst="rect">
            <a:avLst/>
          </a:prstGeom>
        </p:spPr>
      </p:pic>
    </p:spTree>
    <p:extLst>
      <p:ext uri="{BB962C8B-B14F-4D97-AF65-F5344CB8AC3E}">
        <p14:creationId xmlns:p14="http://schemas.microsoft.com/office/powerpoint/2010/main" val="2201034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1506</TotalTime>
  <Words>1002</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vt:lpstr>
      <vt:lpstr>Office Theme</vt:lpstr>
      <vt:lpstr>PowerPoint Presentation</vt:lpstr>
    </vt:vector>
  </TitlesOfParts>
  <Company>University of Calgary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Cochrane</dc:creator>
  <cp:lastModifiedBy>Meghan Prevost</cp:lastModifiedBy>
  <cp:revision>15</cp:revision>
  <dcterms:created xsi:type="dcterms:W3CDTF">2018-09-20T16:25:41Z</dcterms:created>
  <dcterms:modified xsi:type="dcterms:W3CDTF">2018-10-03T20:54:52Z</dcterms:modified>
</cp:coreProperties>
</file>