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7F77"/>
    <a:srgbClr val="E3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20" d="100"/>
          <a:sy n="20" d="100"/>
        </p:scale>
        <p:origin x="20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10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18400" cy="502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42560"/>
            <a:ext cx="32918400" cy="548640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 flipH="1">
            <a:off x="9010651" y="-38100"/>
            <a:ext cx="781049" cy="5067300"/>
          </a:xfrm>
          <a:prstGeom prst="line">
            <a:avLst/>
          </a:prstGeom>
          <a:ln w="730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9" y="1185236"/>
            <a:ext cx="9244546" cy="262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5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name@ucalgary.c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105394" y="32740465"/>
            <a:ext cx="14713807" cy="966845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38966" y="14700364"/>
            <a:ext cx="14679536" cy="1592536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6879" y="6514280"/>
            <a:ext cx="14683744" cy="604335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ame Side Corner Rectangle 3"/>
          <p:cNvSpPr/>
          <p:nvPr/>
        </p:nvSpPr>
        <p:spPr>
          <a:xfrm>
            <a:off x="1076880" y="5626413"/>
            <a:ext cx="14733363" cy="92559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7215" y="5758053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Calibri"/>
              </a:rPr>
              <a:t>BACKGROUND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9158" y="6781580"/>
            <a:ext cx="138742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In December 2017 the need was identified for a coordinated approach between the three University of Calgary Academic Teaching Clinics in the Department of Family Medicine, in preparation to participate in the Central Patient Attachment Registry (CPAR)  </a:t>
            </a: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The three clinics, located in NW, NE and SW Calgary, currently have over 25 000 panelled patients </a:t>
            </a: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CPAR is a provincial project, with the objective of identifying one primary care provider for every patient, in order to support improved continuity of </a:t>
            </a:r>
            <a:r>
              <a:rPr lang="en-CA" sz="3600" dirty="0" smtClean="0"/>
              <a:t>care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3468" y="14932929"/>
            <a:ext cx="13799625" cy="160967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launched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panel administrators at each site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understanding of current state for panelling processes at each site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about CPAR delivered to the working group 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areas to improve current panel clean-up process; including a review of use of patient status in the EMR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</a:t>
            </a:r>
            <a:r>
              <a:rPr lang="en-CA" sz="4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Developed a standard definition for “demographics validated”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a script for reception to confirming patient attachment to their primary provider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- May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draft of patient education poster and pamphlet developed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feedback received regarding reception script and educational materials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Lunch and learn information sessions on CPAR held at each site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 smtClean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</a:t>
            </a:r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–October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Finalized patient education posters and pamphlets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4000" b="1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2018: 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Launched confirmation of attachment workflows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0" indent="-5715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Initiated collected of demographic validation rates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1134758" y="13775802"/>
            <a:ext cx="14735629" cy="92559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28239" y="13907442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Calibri"/>
              </a:rPr>
              <a:t>TIMELINE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1105395" y="31838992"/>
            <a:ext cx="14764992" cy="930500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1975" y="31935785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Calibri"/>
              </a:rPr>
              <a:t>STEPS TOWARDS IMPROVED CONTINUITY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20" name="Round Same Side Corner Rectangle 19"/>
          <p:cNvSpPr/>
          <p:nvPr/>
        </p:nvSpPr>
        <p:spPr>
          <a:xfrm>
            <a:off x="17142918" y="30532124"/>
            <a:ext cx="14717410" cy="928104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7142919" y="31435842"/>
            <a:ext cx="14684751" cy="32278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7416381" y="30595835"/>
            <a:ext cx="1034786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Calibri"/>
              </a:rPr>
              <a:t>REFLECTIONS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16381" y="31603013"/>
            <a:ext cx="135224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A unified approach allowed for learning from the experiences of all three sites </a:t>
            </a: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Development of patient education materials that were patient-informed and reflected the uniqueness of our clinics was a critical step in the process </a:t>
            </a:r>
            <a:endParaRPr lang="en-US" sz="3600" dirty="0"/>
          </a:p>
        </p:txBody>
      </p:sp>
      <p:sp>
        <p:nvSpPr>
          <p:cNvPr id="35" name="Round Same Side Corner Rectangle 34"/>
          <p:cNvSpPr/>
          <p:nvPr/>
        </p:nvSpPr>
        <p:spPr>
          <a:xfrm>
            <a:off x="17122898" y="34998578"/>
            <a:ext cx="14562647" cy="928104"/>
          </a:xfrm>
          <a:prstGeom prst="round2SameRect">
            <a:avLst/>
          </a:prstGeom>
          <a:solidFill>
            <a:srgbClr val="7B7F7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7142918" y="35926296"/>
            <a:ext cx="14529990" cy="285992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7416381" y="35140065"/>
            <a:ext cx="10347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cs typeface="Calibri"/>
              </a:rPr>
              <a:t>NEXT STEPS</a:t>
            </a:r>
            <a:endParaRPr lang="en-US" sz="4000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416381" y="36202097"/>
            <a:ext cx="13821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Regular review of validation rates </a:t>
            </a: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Preparation for management of mismatch and conflict reports </a:t>
            </a:r>
            <a:endParaRPr lang="en-US" sz="3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CA" sz="3600" dirty="0"/>
              <a:t>Solicit and reflect on patient feedback to help identify opportunities to further support both relational and informational continuity 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20818411" y="40436478"/>
            <a:ext cx="10814878" cy="2511503"/>
          </a:xfrm>
          <a:prstGeom prst="rect">
            <a:avLst/>
          </a:prstGeom>
          <a:noFill/>
        </p:spPr>
        <p:txBody>
          <a:bodyPr wrap="square" lIns="438958" tIns="219479" rIns="438958" bIns="219479" rtlCol="0">
            <a:spAutoFit/>
          </a:bodyPr>
          <a:lstStyle/>
          <a:p>
            <a:pPr algn="r"/>
            <a:r>
              <a:rPr lang="en-US" sz="3200" b="1" spc="240" dirty="0" smtClean="0">
                <a:solidFill>
                  <a:srgbClr val="EE0303"/>
                </a:solidFill>
                <a:latin typeface="Calibri"/>
                <a:cs typeface="Calibri"/>
              </a:rPr>
              <a:t>Contact Information</a:t>
            </a:r>
          </a:p>
          <a:p>
            <a:pPr algn="r" defTabSz="866692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200" dirty="0"/>
              <a:t>Email:  </a:t>
            </a:r>
            <a:r>
              <a:rPr lang="en-US" sz="3200" dirty="0" smtClean="0">
                <a:hlinkClick r:id="rId2"/>
              </a:rPr>
              <a:t>name@ucalgary.ca</a:t>
            </a:r>
            <a:endParaRPr lang="en-US" sz="3200" dirty="0"/>
          </a:p>
          <a:p>
            <a:pPr algn="r" defTabSz="866692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200" dirty="0"/>
              <a:t>Web:  </a:t>
            </a:r>
            <a:r>
              <a:rPr lang="en-US" sz="3200" dirty="0" smtClean="0"/>
              <a:t>www.calgaryfamilymedicine.ca</a:t>
            </a:r>
            <a:endParaRPr lang="en-US" sz="3200" dirty="0"/>
          </a:p>
          <a:p>
            <a:pPr algn="r"/>
            <a:endParaRPr lang="en-US" sz="3200" b="1" spc="240" dirty="0" smtClean="0">
              <a:solidFill>
                <a:srgbClr val="EE0303"/>
              </a:solidFill>
              <a:latin typeface="Calibri"/>
              <a:cs typeface="Calibri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6562165" y="1071574"/>
            <a:ext cx="26356236" cy="3810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r" defTabSz="1645920" rtl="0" eaLnBrk="1" latinLnBrk="0" hangingPunct="1">
              <a:spcBef>
                <a:spcPct val="0"/>
              </a:spcBef>
              <a:buNone/>
              <a:defRPr sz="100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000" b="1" spc="24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10364628" y="253332"/>
            <a:ext cx="21719269" cy="253762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sz="6600" b="1" spc="24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 About Continuity</a:t>
            </a:r>
          </a:p>
          <a:p>
            <a:pPr algn="ctr">
              <a:lnSpc>
                <a:spcPct val="110000"/>
              </a:lnSpc>
            </a:pPr>
            <a:r>
              <a:rPr lang="en-US" sz="6600" b="1" i="1" spc="24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‘Can we be your one and only?’</a:t>
            </a:r>
            <a:endParaRPr lang="en-US" sz="6600" b="1" i="1" spc="24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516" y="40135683"/>
            <a:ext cx="4178747" cy="2255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36575" y="2910917"/>
            <a:ext cx="207753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Nowry, C MD CCFP, A. Adelugba MLT PhD, F. Gashi, J. Wilson, K. Zamanpour MD CCFP, N. Hermann, T. Fowler, T. Stainbrook, L. McIntyre, S. Mitchell, and Philips, N. BN CPCC ACC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14549" y="33240883"/>
            <a:ext cx="13771175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of current panelling processes 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Agreement on a standard definition of “Demographics validated” 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Development of a workflow for confirming provider attachment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Staff and physician education about the importance of continuity 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Development of patient education that supports relational AND information continuity, as well as resident-patient continuity 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Encouraging conversations between patients and their primary care providers around the importance of continuity </a:t>
            </a:r>
            <a:endParaRPr lang="en-US" sz="4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0" indent="-7429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CA" sz="4000" dirty="0">
                <a:ea typeface="Calibri" panose="020F0502020204030204" pitchFamily="34" charset="0"/>
                <a:cs typeface="Times New Roman" panose="02020603050405020304" pitchFamily="18" charset="0"/>
              </a:rPr>
              <a:t>Collecting patient feedback on barriers to attachment with one primary provider 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9715">
            <a:off x="22349379" y="5857613"/>
            <a:ext cx="8169326" cy="1155435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8139">
            <a:off x="16779753" y="13473683"/>
            <a:ext cx="10182644" cy="786840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9414">
            <a:off x="20832793" y="19843775"/>
            <a:ext cx="11181945" cy="864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4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1319</TotalTime>
  <Words>451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Cochrane</dc:creator>
  <cp:lastModifiedBy>Meghan Prevost</cp:lastModifiedBy>
  <cp:revision>21</cp:revision>
  <dcterms:created xsi:type="dcterms:W3CDTF">2018-09-20T17:08:10Z</dcterms:created>
  <dcterms:modified xsi:type="dcterms:W3CDTF">2018-11-14T16:26:00Z</dcterms:modified>
</cp:coreProperties>
</file>