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EFF"/>
    <a:srgbClr val="C3D69B"/>
    <a:srgbClr val="FAC090"/>
    <a:srgbClr val="E6B9B8"/>
    <a:srgbClr val="9ADFFF"/>
    <a:srgbClr val="21A8FF"/>
    <a:srgbClr val="4A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712" autoAdjust="0"/>
  </p:normalViewPr>
  <p:slideViewPr>
    <p:cSldViewPr snapToGrid="0" snapToObjects="1">
      <p:cViewPr>
        <p:scale>
          <a:sx n="105" d="100"/>
          <a:sy n="105" d="100"/>
        </p:scale>
        <p:origin x="-55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6B71-46B0-E949-A7B0-AE42B96F2DE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AFC7-43B8-F544-9761-2864346DB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Scholarship in Health Education Research and Innovation (SHERI) course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AFC7-43B8-F544-9761-2864346DBD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C9DD-A222-1C49-B82B-979E8CFAB624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ABA8-DAEE-9840-AEF6-1505384F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healthsolutions.ca/initiatives-partnerships/arecci-a-project-ethics-community-consensus-initiative/tools-and-resour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calgary.ca/iris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re.ethics.gc.c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853" y="3182903"/>
            <a:ext cx="8295482" cy="1470025"/>
          </a:xfrm>
        </p:spPr>
        <p:txBody>
          <a:bodyPr>
            <a:noAutofit/>
          </a:bodyPr>
          <a:lstStyle/>
          <a:p>
            <a:r>
              <a:rPr lang="en-CA" sz="4200" dirty="0" smtClean="0"/>
              <a:t>Research ethics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853" y="471638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Rachel H. Ellaway</a:t>
            </a:r>
          </a:p>
          <a:p>
            <a:pPr algn="l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Community Health Sciences</a:t>
            </a:r>
            <a:b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Office of Health and Medical Education Scholarship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02" y="5785657"/>
            <a:ext cx="31623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my study need REB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‘Yes’ for research, ‘maybe’ for program evaluation and audit</a:t>
            </a:r>
          </a:p>
          <a:p>
            <a:r>
              <a:rPr lang="en-US" dirty="0" smtClean="0"/>
              <a:t>ARECCI </a:t>
            </a:r>
            <a:r>
              <a:rPr lang="en-US" dirty="0"/>
              <a:t>offers training, tools, and support to assist project leads and organizations in assessing and mitigating ethical </a:t>
            </a:r>
            <a:r>
              <a:rPr lang="en-US" dirty="0" smtClean="0"/>
              <a:t>risks</a:t>
            </a:r>
          </a:p>
          <a:p>
            <a:r>
              <a:rPr lang="en-US" dirty="0">
                <a:hlinkClick r:id="rId2"/>
              </a:rPr>
              <a:t>http://www.aihealthsolutions.ca/initiatives-partnerships/arecci-a-project-ethics-community-consensus-initiative/tools-and-resources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for REB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94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IRISS: Institutional Research Information Services Solution - </a:t>
            </a:r>
            <a:r>
              <a:rPr lang="en-US" sz="2600" dirty="0" smtClean="0">
                <a:hlinkClick r:id="rId2"/>
              </a:rPr>
              <a:t>www.ucalgary.ca</a:t>
            </a:r>
            <a:r>
              <a:rPr lang="en-US" sz="2600" dirty="0">
                <a:hlinkClick r:id="rId2"/>
              </a:rPr>
              <a:t>/</a:t>
            </a:r>
            <a:r>
              <a:rPr lang="en-US" sz="2600" dirty="0" smtClean="0">
                <a:hlinkClick r:id="rId2"/>
              </a:rPr>
              <a:t>iriss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You need to be registered</a:t>
            </a:r>
          </a:p>
          <a:p>
            <a:r>
              <a:rPr lang="en-US" sz="2600" dirty="0" smtClean="0"/>
              <a:t>Includes templates and guides</a:t>
            </a:r>
          </a:p>
          <a:p>
            <a:r>
              <a:rPr lang="en-US" sz="2600" dirty="0" smtClean="0"/>
              <a:t>Create a new application and fill in the forms:</a:t>
            </a:r>
          </a:p>
          <a:p>
            <a:pPr lvl="1"/>
            <a:r>
              <a:rPr lang="en-US" dirty="0"/>
              <a:t>Study Staff, Funding, Location</a:t>
            </a:r>
          </a:p>
          <a:p>
            <a:pPr lvl="1"/>
            <a:r>
              <a:rPr lang="en-US" dirty="0" smtClean="0"/>
              <a:t>Study </a:t>
            </a:r>
            <a:r>
              <a:rPr lang="en-US" dirty="0"/>
              <a:t>Summary</a:t>
            </a:r>
          </a:p>
          <a:p>
            <a:pPr lvl="1"/>
            <a:r>
              <a:rPr lang="en-US" dirty="0" smtClean="0"/>
              <a:t>Risks </a:t>
            </a:r>
            <a:r>
              <a:rPr lang="en-US" dirty="0"/>
              <a:t>and Benefits Assessments</a:t>
            </a:r>
          </a:p>
          <a:p>
            <a:pPr lvl="1"/>
            <a:r>
              <a:rPr lang="en-US" dirty="0" smtClean="0"/>
              <a:t>Participant </a:t>
            </a:r>
            <a:r>
              <a:rPr lang="en-US" dirty="0"/>
              <a:t>Information, Recruitment, and Informed Consent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Methods and Procedures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Privacy and Confidentiality</a:t>
            </a:r>
          </a:p>
          <a:p>
            <a:pPr lvl="1"/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790" y="444109"/>
            <a:ext cx="2028210" cy="4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ethics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review – complete application</a:t>
            </a:r>
          </a:p>
          <a:p>
            <a:r>
              <a:rPr lang="en-US" dirty="0" smtClean="0"/>
              <a:t>Ethics review – outcomes:</a:t>
            </a:r>
          </a:p>
          <a:p>
            <a:pPr lvl="1"/>
            <a:r>
              <a:rPr lang="en-US" dirty="0" smtClean="0"/>
              <a:t>Approval</a:t>
            </a:r>
          </a:p>
          <a:p>
            <a:pPr lvl="1"/>
            <a:r>
              <a:rPr lang="en-US" dirty="0" smtClean="0"/>
              <a:t>Amend (most common)</a:t>
            </a:r>
          </a:p>
          <a:p>
            <a:pPr lvl="2"/>
            <a:r>
              <a:rPr lang="en-US" dirty="0" smtClean="0"/>
              <a:t>iterate </a:t>
            </a:r>
            <a:r>
              <a:rPr lang="en-US" dirty="0"/>
              <a:t>until approval</a:t>
            </a:r>
            <a:endParaRPr lang="en-US" dirty="0" smtClean="0"/>
          </a:p>
          <a:p>
            <a:pPr lvl="2"/>
            <a:r>
              <a:rPr lang="en-US" dirty="0"/>
              <a:t>Make all suggested changes </a:t>
            </a:r>
            <a:r>
              <a:rPr lang="en-US" dirty="0" smtClean="0"/>
              <a:t>and provide explanations unless </a:t>
            </a:r>
            <a:r>
              <a:rPr lang="en-US" dirty="0"/>
              <a:t>impractical or undermine study principles or design</a:t>
            </a:r>
          </a:p>
          <a:p>
            <a:pPr lvl="1"/>
            <a:r>
              <a:rPr lang="en-US" dirty="0" smtClean="0"/>
              <a:t>Reject (rare)</a:t>
            </a:r>
          </a:p>
          <a:p>
            <a:r>
              <a:rPr lang="en-US" dirty="0" smtClean="0"/>
              <a:t>Approved through IRISS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790" y="444109"/>
            <a:ext cx="2028210" cy="4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Follow the approved study design</a:t>
            </a:r>
          </a:p>
          <a:p>
            <a:r>
              <a:rPr lang="en-US" sz="2600" dirty="0" smtClean="0"/>
              <a:t>Ensure all those working on the project are aware of the ethics and of research ethics in general – TCPS2 tutorial</a:t>
            </a:r>
          </a:p>
          <a:p>
            <a:r>
              <a:rPr lang="en-US" sz="2600" dirty="0" smtClean="0"/>
              <a:t>Complete within allotted time</a:t>
            </a:r>
          </a:p>
          <a:p>
            <a:r>
              <a:rPr lang="en-US" sz="2600" dirty="0" smtClean="0"/>
              <a:t>Submit changes to study design for approval</a:t>
            </a:r>
          </a:p>
          <a:p>
            <a:r>
              <a:rPr lang="en-US" sz="2600" dirty="0" smtClean="0"/>
              <a:t>Report any significant problems or issues</a:t>
            </a:r>
          </a:p>
          <a:p>
            <a:r>
              <a:rPr lang="en-US" sz="2600" dirty="0" smtClean="0"/>
              <a:t>Final report on execution of the study</a:t>
            </a:r>
          </a:p>
          <a:p>
            <a:r>
              <a:rPr lang="en-US" sz="2600" dirty="0" smtClean="0"/>
              <a:t>Model robust ethical principles throughout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790" y="444109"/>
            <a:ext cx="2028210" cy="4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Responsible inquiry</a:t>
            </a:r>
          </a:p>
          <a:p>
            <a:r>
              <a:rPr lang="en-US" sz="2600" dirty="0"/>
              <a:t>Principles of research involving human subjects</a:t>
            </a:r>
          </a:p>
          <a:p>
            <a:r>
              <a:rPr lang="en-US" sz="2600" dirty="0"/>
              <a:t>Tri-Council Policy Statement (TCPS)</a:t>
            </a:r>
          </a:p>
          <a:p>
            <a:r>
              <a:rPr lang="en-US" sz="2600" dirty="0"/>
              <a:t>Consent process</a:t>
            </a:r>
          </a:p>
          <a:p>
            <a:r>
              <a:rPr lang="en-US" sz="2600" dirty="0"/>
              <a:t>Fairness and equity in research participation</a:t>
            </a:r>
          </a:p>
          <a:p>
            <a:r>
              <a:rPr lang="en-US" sz="2600" dirty="0"/>
              <a:t>Privacy and confidentiality</a:t>
            </a:r>
          </a:p>
          <a:p>
            <a:r>
              <a:rPr lang="en-US" sz="2600" dirty="0"/>
              <a:t>Research Ethics Board – CHREB and CFREB</a:t>
            </a:r>
          </a:p>
          <a:p>
            <a:r>
              <a:rPr lang="en-US" sz="2600" dirty="0"/>
              <a:t>Ethics review - IRISS </a:t>
            </a:r>
          </a:p>
          <a:p>
            <a:r>
              <a:rPr lang="en-US" sz="2600" dirty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80709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Responsible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aspects of research have </a:t>
            </a:r>
            <a:r>
              <a:rPr lang="en-US" dirty="0" smtClean="0"/>
              <a:t>oversight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err="1" smtClean="0"/>
              <a:t>Biohazardous</a:t>
            </a:r>
            <a:r>
              <a:rPr lang="en-US" dirty="0" smtClean="0"/>
              <a:t> substances</a:t>
            </a:r>
          </a:p>
          <a:p>
            <a:pPr lvl="1"/>
            <a:r>
              <a:rPr lang="en-US" dirty="0" smtClean="0"/>
              <a:t>Human subjects </a:t>
            </a:r>
          </a:p>
          <a:p>
            <a:pPr lvl="1"/>
            <a:endParaRPr lang="en-US" dirty="0"/>
          </a:p>
          <a:p>
            <a:r>
              <a:rPr lang="en-US" dirty="0" smtClean="0"/>
              <a:t>In medical education human ethics review is by far the most common</a:t>
            </a:r>
          </a:p>
          <a:p>
            <a:r>
              <a:rPr lang="en-US" dirty="0" smtClean="0"/>
              <a:t>What is it and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8980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3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Principles of research involving human subjects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8344" cy="5257800"/>
          </a:xfrm>
        </p:spPr>
        <p:txBody>
          <a:bodyPr>
            <a:normAutofit fontScale="92500"/>
          </a:bodyPr>
          <a:lstStyle/>
          <a:p>
            <a:pPr>
              <a:spcBef>
                <a:spcPts val="1272"/>
              </a:spcBef>
            </a:pPr>
            <a:r>
              <a:rPr lang="en-US" i="1" dirty="0" smtClean="0"/>
              <a:t>Respect </a:t>
            </a:r>
            <a:r>
              <a:rPr lang="en-US" i="1" dirty="0"/>
              <a:t>for </a:t>
            </a:r>
            <a:r>
              <a:rPr lang="en-US" i="1" dirty="0" smtClean="0"/>
              <a:t>Persons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Respect </a:t>
            </a:r>
            <a:r>
              <a:rPr lang="en-US" dirty="0"/>
              <a:t>autonomy - free, informed and ongoing consent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Protect </a:t>
            </a:r>
            <a:r>
              <a:rPr lang="en-US" dirty="0"/>
              <a:t>those with </a:t>
            </a:r>
            <a:r>
              <a:rPr lang="en-US" dirty="0" smtClean="0"/>
              <a:t>developing</a:t>
            </a:r>
            <a:r>
              <a:rPr lang="en-US" dirty="0"/>
              <a:t>/</a:t>
            </a:r>
            <a:r>
              <a:rPr lang="en-US" dirty="0" smtClean="0"/>
              <a:t>impaired/diminished autonomy</a:t>
            </a:r>
          </a:p>
          <a:p>
            <a:pPr>
              <a:spcBef>
                <a:spcPts val="1272"/>
              </a:spcBef>
            </a:pPr>
            <a:r>
              <a:rPr lang="en-US" i="1" dirty="0" smtClean="0"/>
              <a:t>Concern </a:t>
            </a:r>
            <a:r>
              <a:rPr lang="en-US" i="1" dirty="0"/>
              <a:t>for </a:t>
            </a:r>
            <a:r>
              <a:rPr lang="en-US" i="1" dirty="0" smtClean="0"/>
              <a:t>Welfare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Impact </a:t>
            </a:r>
            <a:r>
              <a:rPr lang="en-US" dirty="0"/>
              <a:t>on </a:t>
            </a:r>
            <a:r>
              <a:rPr lang="en-US" dirty="0" smtClean="0"/>
              <a:t>individual’s physical</a:t>
            </a:r>
            <a:r>
              <a:rPr lang="en-US" dirty="0"/>
              <a:t>, mental and spiritual health, </a:t>
            </a:r>
            <a:r>
              <a:rPr lang="en-US" dirty="0" smtClean="0"/>
              <a:t>and physical</a:t>
            </a:r>
            <a:r>
              <a:rPr lang="en-US" dirty="0"/>
              <a:t>, economic and social </a:t>
            </a:r>
            <a:r>
              <a:rPr lang="en-US" dirty="0" smtClean="0"/>
              <a:t>circumstances</a:t>
            </a:r>
          </a:p>
          <a:p>
            <a:pPr>
              <a:spcBef>
                <a:spcPts val="1272"/>
              </a:spcBef>
            </a:pPr>
            <a:r>
              <a:rPr lang="en-US" i="1" dirty="0" smtClean="0"/>
              <a:t>Justice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Fairness - </a:t>
            </a:r>
            <a:r>
              <a:rPr lang="en-US" dirty="0"/>
              <a:t>treating all people with equal respect </a:t>
            </a:r>
            <a:r>
              <a:rPr lang="en-US" dirty="0" smtClean="0"/>
              <a:t>&amp; concern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Equity – distribute benefits + burdens </a:t>
            </a:r>
            <a:r>
              <a:rPr lang="en-US" dirty="0"/>
              <a:t>of </a:t>
            </a:r>
            <a:r>
              <a:rPr lang="en-US" dirty="0" err="1" smtClean="0"/>
              <a:t>resch</a:t>
            </a:r>
            <a:r>
              <a:rPr lang="en-US" dirty="0" smtClean="0"/>
              <a:t>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Tri-Council Policy Statement (TCPS)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Tri-Council Policy Statement: Ethical Conduct for Research Involving </a:t>
            </a:r>
            <a:r>
              <a:rPr lang="en-US" sz="2400" dirty="0" smtClean="0"/>
              <a:t>Humans</a:t>
            </a:r>
          </a:p>
          <a:p>
            <a:r>
              <a:rPr lang="en-US" sz="2400" dirty="0" smtClean="0"/>
              <a:t>TCPS2 2014 the current version</a:t>
            </a:r>
          </a:p>
          <a:p>
            <a:r>
              <a:rPr lang="en-US" sz="2400" dirty="0" smtClean="0">
                <a:hlinkClick r:id="rId2"/>
              </a:rPr>
              <a:t>www.pre.ethics.gc.ca</a:t>
            </a:r>
            <a:endParaRPr lang="en-US" sz="2400" dirty="0" smtClean="0"/>
          </a:p>
          <a:p>
            <a:r>
              <a:rPr lang="en-US" sz="2400" dirty="0" smtClean="0"/>
              <a:t>Policy + tutorial – complete this to get your TCPS2 certificate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3" y="4465394"/>
            <a:ext cx="1531200" cy="1987144"/>
          </a:xfrm>
          <a:prstGeom prst="rect">
            <a:avLst/>
          </a:prstGeom>
          <a:effectLst>
            <a:outerShdw blurRad="358775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7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TCPS2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014"/>
          </a:xfrm>
        </p:spPr>
        <p:txBody>
          <a:bodyPr>
            <a:normAutofit/>
          </a:bodyPr>
          <a:lstStyle/>
          <a:p>
            <a:r>
              <a:rPr lang="en-CA" dirty="0"/>
              <a:t>Consent </a:t>
            </a:r>
            <a:r>
              <a:rPr lang="en-CA" dirty="0" smtClean="0"/>
              <a:t>process</a:t>
            </a:r>
          </a:p>
          <a:p>
            <a:r>
              <a:rPr lang="en-CA" dirty="0" smtClean="0"/>
              <a:t>Fairness </a:t>
            </a:r>
            <a:r>
              <a:rPr lang="en-CA" dirty="0"/>
              <a:t>and equity in research </a:t>
            </a:r>
            <a:r>
              <a:rPr lang="en-CA" dirty="0" smtClean="0"/>
              <a:t>participation</a:t>
            </a:r>
          </a:p>
          <a:p>
            <a:r>
              <a:rPr lang="en-CA" dirty="0" smtClean="0"/>
              <a:t>Privacy </a:t>
            </a:r>
            <a:r>
              <a:rPr lang="en-CA" dirty="0"/>
              <a:t>and </a:t>
            </a:r>
            <a:r>
              <a:rPr lang="en-CA" dirty="0" smtClean="0"/>
              <a:t>confidentiality</a:t>
            </a:r>
          </a:p>
          <a:p>
            <a:r>
              <a:rPr lang="en-CA" dirty="0" smtClean="0"/>
              <a:t>Conflicts </a:t>
            </a:r>
            <a:r>
              <a:rPr lang="en-CA" dirty="0"/>
              <a:t>of interest</a:t>
            </a:r>
          </a:p>
          <a:p>
            <a:r>
              <a:rPr lang="en-CA" dirty="0"/>
              <a:t>Multi-jurisdictional research</a:t>
            </a:r>
          </a:p>
          <a:p>
            <a:r>
              <a:rPr lang="en-CA" dirty="0"/>
              <a:t>Research involving indigenous peoples</a:t>
            </a:r>
          </a:p>
          <a:p>
            <a:r>
              <a:rPr lang="en-CA" dirty="0"/>
              <a:t>Qualitative </a:t>
            </a:r>
            <a:r>
              <a:rPr lang="en-CA" dirty="0" smtClean="0"/>
              <a:t>research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84" y="274638"/>
            <a:ext cx="1021416" cy="1325562"/>
          </a:xfrm>
          <a:prstGeom prst="rect">
            <a:avLst/>
          </a:prstGeom>
          <a:effectLst>
            <a:outerShdw blurRad="358775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3067" cy="4761014"/>
          </a:xfrm>
        </p:spPr>
        <p:txBody>
          <a:bodyPr>
            <a:normAutofit/>
          </a:bodyPr>
          <a:lstStyle/>
          <a:p>
            <a:r>
              <a:rPr lang="en-CA" dirty="0" smtClean="0"/>
              <a:t>When </a:t>
            </a:r>
            <a:r>
              <a:rPr lang="en-CA" dirty="0"/>
              <a:t>and how to do </a:t>
            </a:r>
            <a:r>
              <a:rPr lang="en-CA" dirty="0" smtClean="0"/>
              <a:t>it</a:t>
            </a:r>
          </a:p>
          <a:p>
            <a:pPr lvl="1"/>
            <a:r>
              <a:rPr lang="en-CA" dirty="0" smtClean="0"/>
              <a:t>Informed</a:t>
            </a:r>
          </a:p>
          <a:p>
            <a:pPr lvl="2"/>
            <a:r>
              <a:rPr lang="en-CA" dirty="0" smtClean="0"/>
              <a:t>what the research involves</a:t>
            </a:r>
          </a:p>
          <a:p>
            <a:pPr lvl="2"/>
            <a:r>
              <a:rPr lang="en-CA" dirty="0" smtClean="0"/>
              <a:t>what risks are associated with participation</a:t>
            </a:r>
          </a:p>
          <a:p>
            <a:pPr lvl="1"/>
            <a:r>
              <a:rPr lang="en-CA" dirty="0" smtClean="0"/>
              <a:t>Free to decline or withdraw at any time without penalty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When </a:t>
            </a:r>
            <a:r>
              <a:rPr lang="en-CA" dirty="0"/>
              <a:t>not to do </a:t>
            </a:r>
            <a:r>
              <a:rPr lang="en-CA" dirty="0" smtClean="0"/>
              <a:t>it</a:t>
            </a:r>
          </a:p>
          <a:p>
            <a:pPr lvl="1"/>
            <a:r>
              <a:rPr lang="en-CA" dirty="0" smtClean="0"/>
              <a:t>Sometimes consent is not practical</a:t>
            </a:r>
          </a:p>
          <a:p>
            <a:pPr lvl="2"/>
            <a:r>
              <a:rPr lang="en-CA" dirty="0" smtClean="0"/>
              <a:t>Subjects need to be unaware they are being observed</a:t>
            </a:r>
          </a:p>
          <a:p>
            <a:pPr lvl="2"/>
            <a:r>
              <a:rPr lang="en-CA" dirty="0" smtClean="0"/>
              <a:t>Scale of study or access to subjects means consent is not practical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84" y="274638"/>
            <a:ext cx="1021416" cy="1325562"/>
          </a:xfrm>
          <a:prstGeom prst="rect">
            <a:avLst/>
          </a:prstGeom>
          <a:effectLst>
            <a:outerShdw blurRad="358775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Fairness and </a:t>
            </a:r>
            <a:r>
              <a:rPr lang="en-CA" dirty="0" smtClean="0"/>
              <a:t>equity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1014"/>
          </a:xfrm>
        </p:spPr>
        <p:txBody>
          <a:bodyPr>
            <a:normAutofit/>
          </a:bodyPr>
          <a:lstStyle/>
          <a:p>
            <a:r>
              <a:rPr lang="en-CA" dirty="0"/>
              <a:t>Appropriate </a:t>
            </a:r>
            <a:r>
              <a:rPr lang="en-CA" dirty="0" smtClean="0"/>
              <a:t>inclusion and inappropriate exclusion</a:t>
            </a:r>
          </a:p>
          <a:p>
            <a:pPr lvl="1"/>
            <a:r>
              <a:rPr lang="en-CA" dirty="0" smtClean="0"/>
              <a:t>Do not exclude on </a:t>
            </a:r>
            <a:r>
              <a:rPr lang="en-CA" dirty="0"/>
              <a:t>the basis of </a:t>
            </a:r>
            <a:r>
              <a:rPr lang="en-CA" dirty="0" smtClean="0"/>
              <a:t>culture</a:t>
            </a:r>
            <a:r>
              <a:rPr lang="en-CA" dirty="0"/>
              <a:t>, language, religion, race, disability, sexual orientation, ethnicity, linguistic proficiency, gender or age, unless there is a valid reason for the </a:t>
            </a:r>
            <a:r>
              <a:rPr lang="en-CA" dirty="0" smtClean="0"/>
              <a:t>exclusion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84" y="274638"/>
            <a:ext cx="1021416" cy="1325562"/>
          </a:xfrm>
          <a:prstGeom prst="rect">
            <a:avLst/>
          </a:prstGeom>
          <a:effectLst>
            <a:outerShdw blurRad="358775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3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Privacy and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7278"/>
          </a:xfrm>
        </p:spPr>
        <p:txBody>
          <a:bodyPr>
            <a:normAutofit/>
          </a:bodyPr>
          <a:lstStyle/>
          <a:p>
            <a:r>
              <a:rPr lang="en-CA" sz="2100" b="1" dirty="0"/>
              <a:t>Privacy</a:t>
            </a:r>
            <a:r>
              <a:rPr lang="en-CA" sz="2100" dirty="0"/>
              <a:t> – </a:t>
            </a:r>
            <a:r>
              <a:rPr lang="en-CA" sz="2100" dirty="0" smtClean="0"/>
              <a:t>the right </a:t>
            </a:r>
            <a:r>
              <a:rPr lang="en-CA" sz="2100" dirty="0"/>
              <a:t>to be free from intrusion or interference </a:t>
            </a:r>
            <a:r>
              <a:rPr lang="en-CA" sz="2100" dirty="0" smtClean="0"/>
              <a:t>and the </a:t>
            </a:r>
            <a:r>
              <a:rPr lang="en-CA" sz="2100" dirty="0"/>
              <a:t>right to control information about oneself … </a:t>
            </a:r>
            <a:r>
              <a:rPr lang="en-CA" sz="2100" dirty="0" smtClean="0"/>
              <a:t>by </a:t>
            </a:r>
            <a:r>
              <a:rPr lang="en-CA" sz="2100" dirty="0"/>
              <a:t>consenting to, or withholding consent for, the collection, use and/or disclosure of </a:t>
            </a:r>
            <a:r>
              <a:rPr lang="en-CA" sz="2100" dirty="0" smtClean="0"/>
              <a:t>information</a:t>
            </a:r>
            <a:endParaRPr lang="en-CA" sz="2100" dirty="0"/>
          </a:p>
          <a:p>
            <a:r>
              <a:rPr lang="en-CA" sz="2100" b="1" dirty="0"/>
              <a:t>Confidentiality</a:t>
            </a:r>
            <a:r>
              <a:rPr lang="en-CA" sz="2100" dirty="0"/>
              <a:t> – protection </a:t>
            </a:r>
            <a:r>
              <a:rPr lang="en-CA" sz="2100" dirty="0" smtClean="0"/>
              <a:t>of information </a:t>
            </a:r>
            <a:r>
              <a:rPr lang="en-CA" sz="2100" dirty="0"/>
              <a:t>from unauthorized access, use, disclosure, modification, loss or </a:t>
            </a:r>
            <a:r>
              <a:rPr lang="en-CA" sz="2100" dirty="0" smtClean="0"/>
              <a:t>theft</a:t>
            </a:r>
            <a:endParaRPr lang="en-CA" sz="2100" dirty="0"/>
          </a:p>
          <a:p>
            <a:r>
              <a:rPr lang="en-CA" sz="2100" b="1" dirty="0"/>
              <a:t>Security</a:t>
            </a:r>
            <a:r>
              <a:rPr lang="en-CA" sz="2100" dirty="0"/>
              <a:t> </a:t>
            </a:r>
            <a:r>
              <a:rPr lang="en-CA" sz="2100" dirty="0" smtClean="0"/>
              <a:t>– protecting </a:t>
            </a:r>
            <a:r>
              <a:rPr lang="en-CA" sz="2100" dirty="0"/>
              <a:t>information </a:t>
            </a:r>
            <a:r>
              <a:rPr lang="en-CA" sz="2100" dirty="0" smtClean="0"/>
              <a:t>by </a:t>
            </a:r>
            <a:r>
              <a:rPr lang="en-CA" sz="2100" dirty="0"/>
              <a:t>adopting and enforcing appropriate security </a:t>
            </a:r>
            <a:r>
              <a:rPr lang="en-CA" sz="2100" dirty="0" smtClean="0"/>
              <a:t>measures</a:t>
            </a:r>
            <a:endParaRPr lang="en-CA" sz="2100" dirty="0"/>
          </a:p>
          <a:p>
            <a:r>
              <a:rPr lang="en-CA" sz="2100" b="1" dirty="0"/>
              <a:t>Identifiable Information </a:t>
            </a:r>
            <a:r>
              <a:rPr lang="en-CA" sz="2100" dirty="0" smtClean="0"/>
              <a:t>– the </a:t>
            </a:r>
            <a:r>
              <a:rPr lang="en-CA" sz="2100" dirty="0"/>
              <a:t>more identifiable the greater risk. Only collect what is needed and </a:t>
            </a:r>
            <a:r>
              <a:rPr lang="en-CA" sz="2100" dirty="0" err="1"/>
              <a:t>anonymize</a:t>
            </a:r>
            <a:r>
              <a:rPr lang="en-CA" sz="2100" dirty="0"/>
              <a:t> and aggregate as much as </a:t>
            </a:r>
            <a:r>
              <a:rPr lang="en-CA" sz="2100" dirty="0" smtClean="0"/>
              <a:t>possible</a:t>
            </a:r>
          </a:p>
          <a:p>
            <a:r>
              <a:rPr lang="en-CA" sz="2100" b="1" dirty="0"/>
              <a:t>Secondary Use of Identifiable Information for Research </a:t>
            </a:r>
            <a:r>
              <a:rPr lang="en-CA" sz="2100" b="1" dirty="0" smtClean="0"/>
              <a:t>Purposes  </a:t>
            </a:r>
            <a:r>
              <a:rPr lang="en-CA" sz="2100" dirty="0" smtClean="0"/>
              <a:t>- needs to be vetted and only if no harm, impractical to gain consent, and compliance with known preferences</a:t>
            </a:r>
            <a:endParaRPr lang="en-CA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84" y="274638"/>
            <a:ext cx="1021416" cy="1325562"/>
          </a:xfrm>
          <a:prstGeom prst="rect">
            <a:avLst/>
          </a:prstGeom>
          <a:effectLst>
            <a:outerShdw blurRad="358775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1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REBs and IRBs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6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Ethics Board</a:t>
            </a:r>
          </a:p>
          <a:p>
            <a:pPr lvl="1"/>
            <a:r>
              <a:rPr lang="en-US" sz="2000" dirty="0" smtClean="0"/>
              <a:t>Aka institutional </a:t>
            </a:r>
            <a:r>
              <a:rPr lang="en-US" sz="2000" dirty="0"/>
              <a:t>review board (IRB), </a:t>
            </a:r>
            <a:r>
              <a:rPr lang="en-US" sz="2000" dirty="0" smtClean="0"/>
              <a:t>independent </a:t>
            </a:r>
            <a:r>
              <a:rPr lang="en-US" sz="2000" dirty="0"/>
              <a:t>ethics committee (IEC), </a:t>
            </a:r>
            <a:r>
              <a:rPr lang="en-US" sz="2000" dirty="0" smtClean="0"/>
              <a:t>or ethical </a:t>
            </a:r>
            <a:r>
              <a:rPr lang="en-US" sz="2000" dirty="0"/>
              <a:t>review board (ERB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Responsible for maintaining research ethics standards, primarily through reviewing research proposals and </a:t>
            </a:r>
            <a:r>
              <a:rPr lang="en-US" sz="2400" dirty="0"/>
              <a:t>monitoring </a:t>
            </a:r>
            <a:r>
              <a:rPr lang="en-US" sz="2400" dirty="0" smtClean="0"/>
              <a:t>research initiatives</a:t>
            </a:r>
          </a:p>
          <a:p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Calgary has 2 REBs:</a:t>
            </a:r>
          </a:p>
          <a:p>
            <a:pPr lvl="1"/>
            <a:r>
              <a:rPr lang="en-US" sz="2000" dirty="0" smtClean="0"/>
              <a:t>Conjoint </a:t>
            </a:r>
            <a:r>
              <a:rPr lang="en-US" sz="2000" dirty="0"/>
              <a:t>Health Research Ethics Board (CHREB) </a:t>
            </a:r>
            <a:r>
              <a:rPr lang="en-US" sz="2000" dirty="0" smtClean="0"/>
              <a:t>Kinesiology, Medicine, Nursing</a:t>
            </a:r>
          </a:p>
          <a:p>
            <a:pPr lvl="1"/>
            <a:r>
              <a:rPr lang="en-US" sz="2000" dirty="0" smtClean="0"/>
              <a:t>Conjoint </a:t>
            </a:r>
            <a:r>
              <a:rPr lang="en-US" sz="2000" dirty="0"/>
              <a:t>Faculties Research Ethics Board (CFREB</a:t>
            </a:r>
            <a:r>
              <a:rPr lang="en-US" sz="2000" dirty="0" smtClean="0"/>
              <a:t>) – for everyone else</a:t>
            </a:r>
          </a:p>
        </p:txBody>
      </p:sp>
    </p:spTree>
    <p:extLst>
      <p:ext uri="{BB962C8B-B14F-4D97-AF65-F5344CB8AC3E}">
        <p14:creationId xmlns:p14="http://schemas.microsoft.com/office/powerpoint/2010/main" val="740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13158</TotalTime>
  <Words>722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Research ethics</vt:lpstr>
      <vt:lpstr>Responsible inquiry</vt:lpstr>
      <vt:lpstr>Principles of research involving human subjects</vt:lpstr>
      <vt:lpstr>Tri-Council Policy Statement (TCPS)</vt:lpstr>
      <vt:lpstr>TCPS2 topics</vt:lpstr>
      <vt:lpstr>Consent process</vt:lpstr>
      <vt:lpstr>Fairness and equity</vt:lpstr>
      <vt:lpstr>Privacy and confidentiality</vt:lpstr>
      <vt:lpstr>REBs and IRBs</vt:lpstr>
      <vt:lpstr>Does my study need REB review?</vt:lpstr>
      <vt:lpstr>Submitting for REB review</vt:lpstr>
      <vt:lpstr>Responding to ethics review</vt:lpstr>
      <vt:lpstr>Responsibilities</vt:lpstr>
      <vt:lpstr>Summary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Context, Mechanism, Outcome: realist methods in health professional education</dc:title>
  <dc:creator>Rachel Ellaway</dc:creator>
  <cp:lastModifiedBy>Gretchen</cp:lastModifiedBy>
  <cp:revision>114</cp:revision>
  <dcterms:created xsi:type="dcterms:W3CDTF">2015-11-23T21:17:50Z</dcterms:created>
  <dcterms:modified xsi:type="dcterms:W3CDTF">2016-11-03T15:55:00Z</dcterms:modified>
</cp:coreProperties>
</file>