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0" r:id="rId1"/>
  </p:sldMasterIdLst>
  <p:notesMasterIdLst>
    <p:notesMasterId r:id="rId49"/>
  </p:notesMasterIdLst>
  <p:sldIdLst>
    <p:sldId id="289" r:id="rId2"/>
    <p:sldId id="522" r:id="rId3"/>
    <p:sldId id="291" r:id="rId4"/>
    <p:sldId id="304" r:id="rId5"/>
    <p:sldId id="306" r:id="rId6"/>
    <p:sldId id="305" r:id="rId7"/>
    <p:sldId id="308" r:id="rId8"/>
    <p:sldId id="266" r:id="rId9"/>
    <p:sldId id="267" r:id="rId10"/>
    <p:sldId id="268" r:id="rId11"/>
    <p:sldId id="524" r:id="rId12"/>
    <p:sldId id="325" r:id="rId13"/>
    <p:sldId id="286" r:id="rId14"/>
    <p:sldId id="480" r:id="rId15"/>
    <p:sldId id="501" r:id="rId16"/>
    <p:sldId id="320" r:id="rId17"/>
    <p:sldId id="510" r:id="rId18"/>
    <p:sldId id="293" r:id="rId19"/>
    <p:sldId id="500" r:id="rId20"/>
    <p:sldId id="281" r:id="rId21"/>
    <p:sldId id="280" r:id="rId22"/>
    <p:sldId id="518" r:id="rId23"/>
    <p:sldId id="475" r:id="rId24"/>
    <p:sldId id="257" r:id="rId25"/>
    <p:sldId id="294" r:id="rId26"/>
    <p:sldId id="519" r:id="rId27"/>
    <p:sldId id="520" r:id="rId28"/>
    <p:sldId id="295" r:id="rId29"/>
    <p:sldId id="514" r:id="rId30"/>
    <p:sldId id="533" r:id="rId31"/>
    <p:sldId id="527" r:id="rId32"/>
    <p:sldId id="528" r:id="rId33"/>
    <p:sldId id="535" r:id="rId34"/>
    <p:sldId id="525" r:id="rId35"/>
    <p:sldId id="529" r:id="rId36"/>
    <p:sldId id="531" r:id="rId37"/>
    <p:sldId id="532" r:id="rId38"/>
    <p:sldId id="526" r:id="rId39"/>
    <p:sldId id="530" r:id="rId40"/>
    <p:sldId id="318" r:id="rId41"/>
    <p:sldId id="317" r:id="rId42"/>
    <p:sldId id="310" r:id="rId43"/>
    <p:sldId id="299" r:id="rId44"/>
    <p:sldId id="283" r:id="rId45"/>
    <p:sldId id="302" r:id="rId46"/>
    <p:sldId id="361" r:id="rId47"/>
    <p:sldId id="48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edler" initials="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8BC"/>
    <a:srgbClr val="0432FF"/>
    <a:srgbClr val="A4DDE2"/>
    <a:srgbClr val="942092"/>
    <a:srgbClr val="002060"/>
    <a:srgbClr val="FF9300"/>
    <a:srgbClr val="00FA00"/>
    <a:srgbClr val="9F72A0"/>
    <a:srgbClr val="7B7CBE"/>
    <a:srgbClr val="D08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94543"/>
  </p:normalViewPr>
  <p:slideViewPr>
    <p:cSldViewPr snapToGrid="0" snapToObjects="1">
      <p:cViewPr varScale="1">
        <p:scale>
          <a:sx n="90" d="100"/>
          <a:sy n="90" d="100"/>
        </p:scale>
        <p:origin x="208" y="1472"/>
      </p:cViewPr>
      <p:guideLst/>
    </p:cSldViewPr>
  </p:slideViewPr>
  <p:outlineViewPr>
    <p:cViewPr>
      <p:scale>
        <a:sx n="33" d="100"/>
        <a:sy n="33" d="100"/>
      </p:scale>
      <p:origin x="0" y="-180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09T22:24:24.558" idx="1">
    <p:pos x="10" y="10"/>
    <p:text>Should we have a slide on differential diagnosis?</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0EC61-B8B7-49EF-9A95-0837CC1450EA}"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en-US"/>
        </a:p>
      </dgm:t>
    </dgm:pt>
    <dgm:pt modelId="{2A358B07-58B6-4887-AE47-688C55BC3456}">
      <dgm:prSet/>
      <dgm:spPr/>
      <dgm:t>
        <a:bodyPr/>
        <a:lstStyle/>
        <a:p>
          <a:r>
            <a:rPr lang="en-US" dirty="0"/>
            <a:t>Depression can be a debilitating and often chronic disorder and frequently has an onset in adolescence.</a:t>
          </a:r>
        </a:p>
      </dgm:t>
    </dgm:pt>
    <dgm:pt modelId="{A4A7F7EE-8A2E-4AF3-B511-E7FE7275EE00}" type="parTrans" cxnId="{F81570DD-5969-4C48-95A0-DF700D01720A}">
      <dgm:prSet/>
      <dgm:spPr/>
      <dgm:t>
        <a:bodyPr/>
        <a:lstStyle/>
        <a:p>
          <a:endParaRPr lang="en-US"/>
        </a:p>
      </dgm:t>
    </dgm:pt>
    <dgm:pt modelId="{5DDB3A2D-1354-4336-BB98-4C964F0DBA17}" type="sibTrans" cxnId="{F81570DD-5969-4C48-95A0-DF700D01720A}">
      <dgm:prSet/>
      <dgm:spPr/>
      <dgm:t>
        <a:bodyPr/>
        <a:lstStyle/>
        <a:p>
          <a:endParaRPr lang="en-US"/>
        </a:p>
      </dgm:t>
    </dgm:pt>
    <dgm:pt modelId="{931F56AA-C164-41B9-A60A-6C371AD1FFEE}">
      <dgm:prSet/>
      <dgm:spPr/>
      <dgm:t>
        <a:bodyPr/>
        <a:lstStyle/>
        <a:p>
          <a:r>
            <a:rPr lang="en-US"/>
            <a:t>The prevalence of depressive disorders:</a:t>
          </a:r>
        </a:p>
      </dgm:t>
    </dgm:pt>
    <dgm:pt modelId="{C66E2E32-7D2E-4DA1-9475-B2FB1B605A37}" type="parTrans" cxnId="{A41D4717-35EB-4B6B-9ECE-4F2EC0A7B37E}">
      <dgm:prSet/>
      <dgm:spPr/>
      <dgm:t>
        <a:bodyPr/>
        <a:lstStyle/>
        <a:p>
          <a:endParaRPr lang="en-US"/>
        </a:p>
      </dgm:t>
    </dgm:pt>
    <dgm:pt modelId="{F87B19C1-6CC4-4750-B93E-518FC7D56329}" type="sibTrans" cxnId="{A41D4717-35EB-4B6B-9ECE-4F2EC0A7B37E}">
      <dgm:prSet/>
      <dgm:spPr/>
      <dgm:t>
        <a:bodyPr/>
        <a:lstStyle/>
        <a:p>
          <a:endParaRPr lang="en-US"/>
        </a:p>
      </dgm:t>
    </dgm:pt>
    <dgm:pt modelId="{AFD8EB63-EE5F-4454-975B-33CCB41EA4B0}">
      <dgm:prSet/>
      <dgm:spPr/>
      <dgm:t>
        <a:bodyPr/>
        <a:lstStyle/>
        <a:p>
          <a:r>
            <a:rPr lang="en-US" dirty="0"/>
            <a:t>Pre-pubertal children </a:t>
          </a:r>
          <a:r>
            <a:rPr lang="en-US" b="1" dirty="0"/>
            <a:t>1-2</a:t>
          </a:r>
          <a:r>
            <a:rPr lang="en-US" dirty="0"/>
            <a:t>% </a:t>
          </a:r>
        </a:p>
      </dgm:t>
    </dgm:pt>
    <dgm:pt modelId="{86F95281-56FD-4ED4-A829-2494AF8EDF17}" type="parTrans" cxnId="{896A25EF-14D5-4E9A-98C3-A1C2F8F4305E}">
      <dgm:prSet/>
      <dgm:spPr/>
      <dgm:t>
        <a:bodyPr/>
        <a:lstStyle/>
        <a:p>
          <a:endParaRPr lang="en-US"/>
        </a:p>
      </dgm:t>
    </dgm:pt>
    <dgm:pt modelId="{FC8D4011-8F22-4351-AEEF-3AD077CE7E6B}" type="sibTrans" cxnId="{896A25EF-14D5-4E9A-98C3-A1C2F8F4305E}">
      <dgm:prSet/>
      <dgm:spPr/>
      <dgm:t>
        <a:bodyPr/>
        <a:lstStyle/>
        <a:p>
          <a:endParaRPr lang="en-US"/>
        </a:p>
      </dgm:t>
    </dgm:pt>
    <dgm:pt modelId="{A4E25F95-A5D5-4B41-9F02-215E33C29608}">
      <dgm:prSet/>
      <dgm:spPr/>
      <dgm:t>
        <a:bodyPr/>
        <a:lstStyle/>
        <a:p>
          <a:r>
            <a:rPr lang="en-US" dirty="0"/>
            <a:t>Adolescents (15 to 24) </a:t>
          </a:r>
          <a:r>
            <a:rPr lang="en-US" b="1" dirty="0"/>
            <a:t>8.2 </a:t>
          </a:r>
          <a:r>
            <a:rPr lang="en-US" dirty="0"/>
            <a:t>% </a:t>
          </a:r>
        </a:p>
      </dgm:t>
    </dgm:pt>
    <dgm:pt modelId="{80579BEE-FDF6-4D58-A987-C44E34755048}" type="parTrans" cxnId="{DA6CC358-4D84-4ACD-885D-344AF1FF472B}">
      <dgm:prSet/>
      <dgm:spPr/>
      <dgm:t>
        <a:bodyPr/>
        <a:lstStyle/>
        <a:p>
          <a:endParaRPr lang="en-US"/>
        </a:p>
      </dgm:t>
    </dgm:pt>
    <dgm:pt modelId="{F2F41CD0-209F-495E-97B9-04D60914930C}" type="sibTrans" cxnId="{DA6CC358-4D84-4ACD-885D-344AF1FF472B}">
      <dgm:prSet/>
      <dgm:spPr/>
      <dgm:t>
        <a:bodyPr/>
        <a:lstStyle/>
        <a:p>
          <a:endParaRPr lang="en-US"/>
        </a:p>
      </dgm:t>
    </dgm:pt>
    <dgm:pt modelId="{886FF329-BBD5-45DD-91AA-53AD38C4D373}">
      <dgm:prSet/>
      <dgm:spPr/>
      <dgm:t>
        <a:bodyPr/>
        <a:lstStyle/>
        <a:p>
          <a:r>
            <a:rPr lang="en-US"/>
            <a:t>Lifetime prevalence of </a:t>
          </a:r>
          <a:r>
            <a:rPr lang="en-US" b="1"/>
            <a:t>15 </a:t>
          </a:r>
          <a:r>
            <a:rPr lang="en-US"/>
            <a:t>- </a:t>
          </a:r>
          <a:r>
            <a:rPr lang="en-US" b="1"/>
            <a:t>20</a:t>
          </a:r>
          <a:r>
            <a:rPr lang="en-US"/>
            <a:t>%</a:t>
          </a:r>
        </a:p>
      </dgm:t>
    </dgm:pt>
    <dgm:pt modelId="{CD17FD27-1B2A-4C2D-832A-C6BD97A10918}" type="parTrans" cxnId="{32A02AF2-D8E4-4BE7-9BC3-969DFBA7CDD8}">
      <dgm:prSet/>
      <dgm:spPr/>
      <dgm:t>
        <a:bodyPr/>
        <a:lstStyle/>
        <a:p>
          <a:endParaRPr lang="en-US"/>
        </a:p>
      </dgm:t>
    </dgm:pt>
    <dgm:pt modelId="{183E3051-A5B8-4E3D-A1F9-214395E2CE97}" type="sibTrans" cxnId="{32A02AF2-D8E4-4BE7-9BC3-969DFBA7CDD8}">
      <dgm:prSet/>
      <dgm:spPr/>
      <dgm:t>
        <a:bodyPr/>
        <a:lstStyle/>
        <a:p>
          <a:endParaRPr lang="en-US"/>
        </a:p>
      </dgm:t>
    </dgm:pt>
    <dgm:pt modelId="{8A73566D-BEE0-47FF-9627-879F2E6F9059}">
      <dgm:prSet/>
      <dgm:spPr/>
      <dgm:t>
        <a:bodyPr/>
        <a:lstStyle/>
        <a:p>
          <a:r>
            <a:rPr lang="en-US" dirty="0"/>
            <a:t>Female : Male (1:1 pre-puberty, then 2:1)</a:t>
          </a:r>
        </a:p>
      </dgm:t>
    </dgm:pt>
    <dgm:pt modelId="{A4F02F66-EBEF-4268-BB26-E43645DEDBFF}" type="parTrans" cxnId="{3558A502-4506-4323-B4DE-1662C13356FA}">
      <dgm:prSet/>
      <dgm:spPr/>
      <dgm:t>
        <a:bodyPr/>
        <a:lstStyle/>
        <a:p>
          <a:endParaRPr lang="en-US"/>
        </a:p>
      </dgm:t>
    </dgm:pt>
    <dgm:pt modelId="{4C29BF1F-75AB-4FBC-8130-E936A86C61F2}" type="sibTrans" cxnId="{3558A502-4506-4323-B4DE-1662C13356FA}">
      <dgm:prSet/>
      <dgm:spPr/>
      <dgm:t>
        <a:bodyPr/>
        <a:lstStyle/>
        <a:p>
          <a:endParaRPr lang="en-US"/>
        </a:p>
      </dgm:t>
    </dgm:pt>
    <dgm:pt modelId="{5A83B6CE-EB77-4564-B85D-C7A304F4A6AE}">
      <dgm:prSet/>
      <dgm:spPr/>
      <dgm:t>
        <a:bodyPr/>
        <a:lstStyle/>
        <a:p>
          <a:r>
            <a:rPr lang="en-US"/>
            <a:t>Onset before age 12 has been linked to poor functioning, more lifetime depression episodes, suicide attempts, and psychiatric comorbidity</a:t>
          </a:r>
        </a:p>
      </dgm:t>
    </dgm:pt>
    <dgm:pt modelId="{2D9012CB-0509-4F0F-A8CB-34AAFDB192BD}" type="parTrans" cxnId="{EF084658-3DD2-4D2E-9C57-D418AB8E425A}">
      <dgm:prSet/>
      <dgm:spPr/>
      <dgm:t>
        <a:bodyPr/>
        <a:lstStyle/>
        <a:p>
          <a:endParaRPr lang="en-US"/>
        </a:p>
      </dgm:t>
    </dgm:pt>
    <dgm:pt modelId="{1E0902D1-7890-43D2-B27F-4C5E0285C4CD}" type="sibTrans" cxnId="{EF084658-3DD2-4D2E-9C57-D418AB8E425A}">
      <dgm:prSet/>
      <dgm:spPr/>
      <dgm:t>
        <a:bodyPr/>
        <a:lstStyle/>
        <a:p>
          <a:endParaRPr lang="en-US"/>
        </a:p>
      </dgm:t>
    </dgm:pt>
    <dgm:pt modelId="{E4020174-C2DF-D144-8CB2-DD8C2C4196EB}" type="pres">
      <dgm:prSet presAssocID="{3040EC61-B8B7-49EF-9A95-0837CC1450EA}" presName="Name0" presStyleCnt="0">
        <dgm:presLayoutVars>
          <dgm:dir/>
          <dgm:animLvl val="lvl"/>
          <dgm:resizeHandles val="exact"/>
        </dgm:presLayoutVars>
      </dgm:prSet>
      <dgm:spPr/>
    </dgm:pt>
    <dgm:pt modelId="{9BB63949-0D65-AA47-9FD0-B897031BB6FA}" type="pres">
      <dgm:prSet presAssocID="{5A83B6CE-EB77-4564-B85D-C7A304F4A6AE}" presName="boxAndChildren" presStyleCnt="0"/>
      <dgm:spPr/>
    </dgm:pt>
    <dgm:pt modelId="{5655A19B-4CCB-F846-8CDC-611B0B6C8295}" type="pres">
      <dgm:prSet presAssocID="{5A83B6CE-EB77-4564-B85D-C7A304F4A6AE}" presName="parentTextBox" presStyleLbl="node1" presStyleIdx="0" presStyleCnt="3"/>
      <dgm:spPr/>
    </dgm:pt>
    <dgm:pt modelId="{F3C47534-DBFB-FA48-8E95-92D59E02CACC}" type="pres">
      <dgm:prSet presAssocID="{F87B19C1-6CC4-4750-B93E-518FC7D56329}" presName="sp" presStyleCnt="0"/>
      <dgm:spPr/>
    </dgm:pt>
    <dgm:pt modelId="{A2D89650-01D8-CB47-8175-B3ABD0449B6C}" type="pres">
      <dgm:prSet presAssocID="{931F56AA-C164-41B9-A60A-6C371AD1FFEE}" presName="arrowAndChildren" presStyleCnt="0"/>
      <dgm:spPr/>
    </dgm:pt>
    <dgm:pt modelId="{3969BE4D-FE50-564B-8683-9FED9C4CBBF7}" type="pres">
      <dgm:prSet presAssocID="{931F56AA-C164-41B9-A60A-6C371AD1FFEE}" presName="parentTextArrow" presStyleLbl="node1" presStyleIdx="0" presStyleCnt="3"/>
      <dgm:spPr/>
    </dgm:pt>
    <dgm:pt modelId="{A0E37F19-F616-AC4E-A9EB-D9B0FD12C388}" type="pres">
      <dgm:prSet presAssocID="{931F56AA-C164-41B9-A60A-6C371AD1FFEE}" presName="arrow" presStyleLbl="node1" presStyleIdx="1" presStyleCnt="3"/>
      <dgm:spPr/>
    </dgm:pt>
    <dgm:pt modelId="{DFAF6829-305E-024A-A1E9-345F09A1397C}" type="pres">
      <dgm:prSet presAssocID="{931F56AA-C164-41B9-A60A-6C371AD1FFEE}" presName="descendantArrow" presStyleCnt="0"/>
      <dgm:spPr/>
    </dgm:pt>
    <dgm:pt modelId="{2CF96C94-D6FD-5E4C-B9B2-68717A413C5D}" type="pres">
      <dgm:prSet presAssocID="{AFD8EB63-EE5F-4454-975B-33CCB41EA4B0}" presName="childTextArrow" presStyleLbl="fgAccFollowNode1" presStyleIdx="0" presStyleCnt="4">
        <dgm:presLayoutVars>
          <dgm:bulletEnabled val="1"/>
        </dgm:presLayoutVars>
      </dgm:prSet>
      <dgm:spPr/>
    </dgm:pt>
    <dgm:pt modelId="{BEA783A8-6D65-DC49-872E-08CC86332919}" type="pres">
      <dgm:prSet presAssocID="{A4E25F95-A5D5-4B41-9F02-215E33C29608}" presName="childTextArrow" presStyleLbl="fgAccFollowNode1" presStyleIdx="1" presStyleCnt="4">
        <dgm:presLayoutVars>
          <dgm:bulletEnabled val="1"/>
        </dgm:presLayoutVars>
      </dgm:prSet>
      <dgm:spPr/>
    </dgm:pt>
    <dgm:pt modelId="{230E2AC5-7A50-064D-AB1E-C7034F382999}" type="pres">
      <dgm:prSet presAssocID="{886FF329-BBD5-45DD-91AA-53AD38C4D373}" presName="childTextArrow" presStyleLbl="fgAccFollowNode1" presStyleIdx="2" presStyleCnt="4">
        <dgm:presLayoutVars>
          <dgm:bulletEnabled val="1"/>
        </dgm:presLayoutVars>
      </dgm:prSet>
      <dgm:spPr/>
    </dgm:pt>
    <dgm:pt modelId="{0073FF77-5983-2D42-A298-1CF29A5CAB09}" type="pres">
      <dgm:prSet presAssocID="{8A73566D-BEE0-47FF-9627-879F2E6F9059}" presName="childTextArrow" presStyleLbl="fgAccFollowNode1" presStyleIdx="3" presStyleCnt="4">
        <dgm:presLayoutVars>
          <dgm:bulletEnabled val="1"/>
        </dgm:presLayoutVars>
      </dgm:prSet>
      <dgm:spPr/>
    </dgm:pt>
    <dgm:pt modelId="{F76E5FEC-9001-6140-8BE9-5B944C701C5D}" type="pres">
      <dgm:prSet presAssocID="{5DDB3A2D-1354-4336-BB98-4C964F0DBA17}" presName="sp" presStyleCnt="0"/>
      <dgm:spPr/>
    </dgm:pt>
    <dgm:pt modelId="{DEDBA4CC-1CD4-3E4C-A9F1-F16645E889A6}" type="pres">
      <dgm:prSet presAssocID="{2A358B07-58B6-4887-AE47-688C55BC3456}" presName="arrowAndChildren" presStyleCnt="0"/>
      <dgm:spPr/>
    </dgm:pt>
    <dgm:pt modelId="{3F32B158-F7F0-2C47-99F1-AAF6A0FA3C91}" type="pres">
      <dgm:prSet presAssocID="{2A358B07-58B6-4887-AE47-688C55BC3456}" presName="parentTextArrow" presStyleLbl="node1" presStyleIdx="2" presStyleCnt="3"/>
      <dgm:spPr/>
    </dgm:pt>
  </dgm:ptLst>
  <dgm:cxnLst>
    <dgm:cxn modelId="{3558A502-4506-4323-B4DE-1662C13356FA}" srcId="{931F56AA-C164-41B9-A60A-6C371AD1FFEE}" destId="{8A73566D-BEE0-47FF-9627-879F2E6F9059}" srcOrd="3" destOrd="0" parTransId="{A4F02F66-EBEF-4268-BB26-E43645DEDBFF}" sibTransId="{4C29BF1F-75AB-4FBC-8130-E936A86C61F2}"/>
    <dgm:cxn modelId="{9F99870F-340A-6B41-A6DC-EB9BC845CD3A}" type="presOf" srcId="{886FF329-BBD5-45DD-91AA-53AD38C4D373}" destId="{230E2AC5-7A50-064D-AB1E-C7034F382999}" srcOrd="0" destOrd="0" presId="urn:microsoft.com/office/officeart/2005/8/layout/process4"/>
    <dgm:cxn modelId="{A41D4717-35EB-4B6B-9ECE-4F2EC0A7B37E}" srcId="{3040EC61-B8B7-49EF-9A95-0837CC1450EA}" destId="{931F56AA-C164-41B9-A60A-6C371AD1FFEE}" srcOrd="1" destOrd="0" parTransId="{C66E2E32-7D2E-4DA1-9475-B2FB1B605A37}" sibTransId="{F87B19C1-6CC4-4750-B93E-518FC7D56329}"/>
    <dgm:cxn modelId="{AEC75318-642D-2048-B528-275192EF0D4C}" type="presOf" srcId="{2A358B07-58B6-4887-AE47-688C55BC3456}" destId="{3F32B158-F7F0-2C47-99F1-AAF6A0FA3C91}" srcOrd="0" destOrd="0" presId="urn:microsoft.com/office/officeart/2005/8/layout/process4"/>
    <dgm:cxn modelId="{EF084658-3DD2-4D2E-9C57-D418AB8E425A}" srcId="{3040EC61-B8B7-49EF-9A95-0837CC1450EA}" destId="{5A83B6CE-EB77-4564-B85D-C7A304F4A6AE}" srcOrd="2" destOrd="0" parTransId="{2D9012CB-0509-4F0F-A8CB-34AAFDB192BD}" sibTransId="{1E0902D1-7890-43D2-B27F-4C5E0285C4CD}"/>
    <dgm:cxn modelId="{DA6CC358-4D84-4ACD-885D-344AF1FF472B}" srcId="{931F56AA-C164-41B9-A60A-6C371AD1FFEE}" destId="{A4E25F95-A5D5-4B41-9F02-215E33C29608}" srcOrd="1" destOrd="0" parTransId="{80579BEE-FDF6-4D58-A987-C44E34755048}" sibTransId="{F2F41CD0-209F-495E-97B9-04D60914930C}"/>
    <dgm:cxn modelId="{CF511996-CF82-4F4E-8F4C-0E76E4AF922D}" type="presOf" srcId="{931F56AA-C164-41B9-A60A-6C371AD1FFEE}" destId="{A0E37F19-F616-AC4E-A9EB-D9B0FD12C388}" srcOrd="1" destOrd="0" presId="urn:microsoft.com/office/officeart/2005/8/layout/process4"/>
    <dgm:cxn modelId="{1442DAB8-785B-7748-9C21-676B00225DE8}" type="presOf" srcId="{931F56AA-C164-41B9-A60A-6C371AD1FFEE}" destId="{3969BE4D-FE50-564B-8683-9FED9C4CBBF7}" srcOrd="0" destOrd="0" presId="urn:microsoft.com/office/officeart/2005/8/layout/process4"/>
    <dgm:cxn modelId="{95D5AEC6-64C6-8045-A829-D9C5844BEE74}" type="presOf" srcId="{8A73566D-BEE0-47FF-9627-879F2E6F9059}" destId="{0073FF77-5983-2D42-A298-1CF29A5CAB09}" srcOrd="0" destOrd="0" presId="urn:microsoft.com/office/officeart/2005/8/layout/process4"/>
    <dgm:cxn modelId="{915C46C9-2CDF-6F4F-B879-2A81CA02D142}" type="presOf" srcId="{A4E25F95-A5D5-4B41-9F02-215E33C29608}" destId="{BEA783A8-6D65-DC49-872E-08CC86332919}" srcOrd="0" destOrd="0" presId="urn:microsoft.com/office/officeart/2005/8/layout/process4"/>
    <dgm:cxn modelId="{EF601DCF-FDFF-DC4E-8E31-CE3EB6B1D472}" type="presOf" srcId="{AFD8EB63-EE5F-4454-975B-33CCB41EA4B0}" destId="{2CF96C94-D6FD-5E4C-B9B2-68717A413C5D}" srcOrd="0" destOrd="0" presId="urn:microsoft.com/office/officeart/2005/8/layout/process4"/>
    <dgm:cxn modelId="{F81570DD-5969-4C48-95A0-DF700D01720A}" srcId="{3040EC61-B8B7-49EF-9A95-0837CC1450EA}" destId="{2A358B07-58B6-4887-AE47-688C55BC3456}" srcOrd="0" destOrd="0" parTransId="{A4A7F7EE-8A2E-4AF3-B511-E7FE7275EE00}" sibTransId="{5DDB3A2D-1354-4336-BB98-4C964F0DBA17}"/>
    <dgm:cxn modelId="{036D4BEA-4ABA-C947-BE4F-0494B75A9E9B}" type="presOf" srcId="{3040EC61-B8B7-49EF-9A95-0837CC1450EA}" destId="{E4020174-C2DF-D144-8CB2-DD8C2C4196EB}" srcOrd="0" destOrd="0" presId="urn:microsoft.com/office/officeart/2005/8/layout/process4"/>
    <dgm:cxn modelId="{896A25EF-14D5-4E9A-98C3-A1C2F8F4305E}" srcId="{931F56AA-C164-41B9-A60A-6C371AD1FFEE}" destId="{AFD8EB63-EE5F-4454-975B-33CCB41EA4B0}" srcOrd="0" destOrd="0" parTransId="{86F95281-56FD-4ED4-A829-2494AF8EDF17}" sibTransId="{FC8D4011-8F22-4351-AEEF-3AD077CE7E6B}"/>
    <dgm:cxn modelId="{32A02AF2-D8E4-4BE7-9BC3-969DFBA7CDD8}" srcId="{931F56AA-C164-41B9-A60A-6C371AD1FFEE}" destId="{886FF329-BBD5-45DD-91AA-53AD38C4D373}" srcOrd="2" destOrd="0" parTransId="{CD17FD27-1B2A-4C2D-832A-C6BD97A10918}" sibTransId="{183E3051-A5B8-4E3D-A1F9-214395E2CE97}"/>
    <dgm:cxn modelId="{91B1F8FC-7DD9-5E4A-B7C7-917C0AF14AC9}" type="presOf" srcId="{5A83B6CE-EB77-4564-B85D-C7A304F4A6AE}" destId="{5655A19B-4CCB-F846-8CDC-611B0B6C8295}" srcOrd="0" destOrd="0" presId="urn:microsoft.com/office/officeart/2005/8/layout/process4"/>
    <dgm:cxn modelId="{9F524CE2-4A8B-6947-8137-7E6BA117303B}" type="presParOf" srcId="{E4020174-C2DF-D144-8CB2-DD8C2C4196EB}" destId="{9BB63949-0D65-AA47-9FD0-B897031BB6FA}" srcOrd="0" destOrd="0" presId="urn:microsoft.com/office/officeart/2005/8/layout/process4"/>
    <dgm:cxn modelId="{832DFA75-20AD-2C42-8D0B-6CD379ED660A}" type="presParOf" srcId="{9BB63949-0D65-AA47-9FD0-B897031BB6FA}" destId="{5655A19B-4CCB-F846-8CDC-611B0B6C8295}" srcOrd="0" destOrd="0" presId="urn:microsoft.com/office/officeart/2005/8/layout/process4"/>
    <dgm:cxn modelId="{CA39902F-3A90-C247-9045-B98BA52F0CD0}" type="presParOf" srcId="{E4020174-C2DF-D144-8CB2-DD8C2C4196EB}" destId="{F3C47534-DBFB-FA48-8E95-92D59E02CACC}" srcOrd="1" destOrd="0" presId="urn:microsoft.com/office/officeart/2005/8/layout/process4"/>
    <dgm:cxn modelId="{ECA1D694-9CEF-4947-AD87-8A0922623CBB}" type="presParOf" srcId="{E4020174-C2DF-D144-8CB2-DD8C2C4196EB}" destId="{A2D89650-01D8-CB47-8175-B3ABD0449B6C}" srcOrd="2" destOrd="0" presId="urn:microsoft.com/office/officeart/2005/8/layout/process4"/>
    <dgm:cxn modelId="{09B21BDC-2855-8D4F-926A-8C64D6980B3B}" type="presParOf" srcId="{A2D89650-01D8-CB47-8175-B3ABD0449B6C}" destId="{3969BE4D-FE50-564B-8683-9FED9C4CBBF7}" srcOrd="0" destOrd="0" presId="urn:microsoft.com/office/officeart/2005/8/layout/process4"/>
    <dgm:cxn modelId="{E7CDC122-C45A-8A4A-9542-CC8FF00E9D64}" type="presParOf" srcId="{A2D89650-01D8-CB47-8175-B3ABD0449B6C}" destId="{A0E37F19-F616-AC4E-A9EB-D9B0FD12C388}" srcOrd="1" destOrd="0" presId="urn:microsoft.com/office/officeart/2005/8/layout/process4"/>
    <dgm:cxn modelId="{EAD32D91-7CCB-4541-9541-794792E622C2}" type="presParOf" srcId="{A2D89650-01D8-CB47-8175-B3ABD0449B6C}" destId="{DFAF6829-305E-024A-A1E9-345F09A1397C}" srcOrd="2" destOrd="0" presId="urn:microsoft.com/office/officeart/2005/8/layout/process4"/>
    <dgm:cxn modelId="{9F612BA2-8FF5-9F49-A4A9-80052C204AA7}" type="presParOf" srcId="{DFAF6829-305E-024A-A1E9-345F09A1397C}" destId="{2CF96C94-D6FD-5E4C-B9B2-68717A413C5D}" srcOrd="0" destOrd="0" presId="urn:microsoft.com/office/officeart/2005/8/layout/process4"/>
    <dgm:cxn modelId="{7078F11B-2886-2348-9060-DEE4CB2CEDEE}" type="presParOf" srcId="{DFAF6829-305E-024A-A1E9-345F09A1397C}" destId="{BEA783A8-6D65-DC49-872E-08CC86332919}" srcOrd="1" destOrd="0" presId="urn:microsoft.com/office/officeart/2005/8/layout/process4"/>
    <dgm:cxn modelId="{1350B5A8-A7E8-294D-9BD2-6897C8B5B521}" type="presParOf" srcId="{DFAF6829-305E-024A-A1E9-345F09A1397C}" destId="{230E2AC5-7A50-064D-AB1E-C7034F382999}" srcOrd="2" destOrd="0" presId="urn:microsoft.com/office/officeart/2005/8/layout/process4"/>
    <dgm:cxn modelId="{EC146A9C-8118-CE4F-AF5D-653D6226D911}" type="presParOf" srcId="{DFAF6829-305E-024A-A1E9-345F09A1397C}" destId="{0073FF77-5983-2D42-A298-1CF29A5CAB09}" srcOrd="3" destOrd="0" presId="urn:microsoft.com/office/officeart/2005/8/layout/process4"/>
    <dgm:cxn modelId="{D0D01668-7243-7D40-B71C-08B56F57BCCE}" type="presParOf" srcId="{E4020174-C2DF-D144-8CB2-DD8C2C4196EB}" destId="{F76E5FEC-9001-6140-8BE9-5B944C701C5D}" srcOrd="3" destOrd="0" presId="urn:microsoft.com/office/officeart/2005/8/layout/process4"/>
    <dgm:cxn modelId="{7AB307F6-EE4F-7146-AE68-1A045581260E}" type="presParOf" srcId="{E4020174-C2DF-D144-8CB2-DD8C2C4196EB}" destId="{DEDBA4CC-1CD4-3E4C-A9F1-F16645E889A6}" srcOrd="4" destOrd="0" presId="urn:microsoft.com/office/officeart/2005/8/layout/process4"/>
    <dgm:cxn modelId="{51AE5532-FA0F-6C4F-9FA5-729ACDC9C78C}" type="presParOf" srcId="{DEDBA4CC-1CD4-3E4C-A9F1-F16645E889A6}" destId="{3F32B158-F7F0-2C47-99F1-AAF6A0FA3C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37DCB-862D-47C4-82B2-0F0B68A9C31D}"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en-US"/>
        </a:p>
      </dgm:t>
    </dgm:pt>
    <dgm:pt modelId="{85CE14F2-47BE-477D-892F-3ADFA91BAA32}">
      <dgm:prSet custT="1"/>
      <dgm:spPr>
        <a:solidFill>
          <a:schemeClr val="bg1">
            <a:lumMod val="95000"/>
          </a:schemeClr>
        </a:solidFill>
      </dgm:spPr>
      <dgm:t>
        <a:bodyPr/>
        <a:lstStyle/>
        <a:p>
          <a:r>
            <a:rPr lang="en-US" sz="2800" dirty="0"/>
            <a:t>Diagnostic criteria for MDD are the same regardless of age, except for irritable mood</a:t>
          </a:r>
        </a:p>
      </dgm:t>
    </dgm:pt>
    <dgm:pt modelId="{C3E11747-1058-4EDB-A628-B1A32FF9ABCC}" type="parTrans" cxnId="{67CDBDA1-1E5C-4E3F-B44F-E0CC97DF5E80}">
      <dgm:prSet/>
      <dgm:spPr/>
      <dgm:t>
        <a:bodyPr/>
        <a:lstStyle/>
        <a:p>
          <a:endParaRPr lang="en-US"/>
        </a:p>
      </dgm:t>
    </dgm:pt>
    <dgm:pt modelId="{CED47840-0B1A-469B-8682-B90897F92884}" type="sibTrans" cxnId="{67CDBDA1-1E5C-4E3F-B44F-E0CC97DF5E80}">
      <dgm:prSet/>
      <dgm:spPr/>
      <dgm:t>
        <a:bodyPr/>
        <a:lstStyle/>
        <a:p>
          <a:endParaRPr lang="en-US"/>
        </a:p>
      </dgm:t>
    </dgm:pt>
    <dgm:pt modelId="{344C7EC6-362B-4DE6-B395-F153D86140CC}">
      <dgm:prSet custT="1"/>
      <dgm:spPr>
        <a:solidFill>
          <a:schemeClr val="bg1">
            <a:lumMod val="95000"/>
          </a:schemeClr>
        </a:solidFill>
      </dgm:spPr>
      <dgm:t>
        <a:bodyPr/>
        <a:lstStyle/>
        <a:p>
          <a:r>
            <a:rPr lang="en-US" sz="2800" dirty="0"/>
            <a:t>Clinical presentation of depression in young people:</a:t>
          </a:r>
        </a:p>
      </dgm:t>
    </dgm:pt>
    <dgm:pt modelId="{2E61DE68-0E3B-448C-9150-30B17971D8BC}" type="parTrans" cxnId="{B21148E7-7FE4-4B3F-8454-4A4FF985B5D2}">
      <dgm:prSet/>
      <dgm:spPr/>
      <dgm:t>
        <a:bodyPr/>
        <a:lstStyle/>
        <a:p>
          <a:endParaRPr lang="en-US"/>
        </a:p>
      </dgm:t>
    </dgm:pt>
    <dgm:pt modelId="{5277F445-371C-490A-8FB7-8E8736DA469E}" type="sibTrans" cxnId="{B21148E7-7FE4-4B3F-8454-4A4FF985B5D2}">
      <dgm:prSet/>
      <dgm:spPr/>
      <dgm:t>
        <a:bodyPr/>
        <a:lstStyle/>
        <a:p>
          <a:endParaRPr lang="en-US"/>
        </a:p>
      </dgm:t>
    </dgm:pt>
    <dgm:pt modelId="{D002DE24-E8CC-4E88-8944-724710B0E95C}">
      <dgm:prSet/>
      <dgm:spPr/>
      <dgm:t>
        <a:bodyPr/>
        <a:lstStyle/>
        <a:p>
          <a:r>
            <a:rPr lang="en-US" b="1"/>
            <a:t>More irritability than sad mood</a:t>
          </a:r>
          <a:endParaRPr lang="en-US" b="1" dirty="0"/>
        </a:p>
      </dgm:t>
    </dgm:pt>
    <dgm:pt modelId="{AC351E5F-EB3E-44E0-A63E-579E0C70D331}" type="parTrans" cxnId="{41A48B5C-829C-4055-B88C-7F84775712A7}">
      <dgm:prSet/>
      <dgm:spPr/>
      <dgm:t>
        <a:bodyPr/>
        <a:lstStyle/>
        <a:p>
          <a:endParaRPr lang="en-US"/>
        </a:p>
      </dgm:t>
    </dgm:pt>
    <dgm:pt modelId="{E47478C7-B9F0-4BDD-9FC0-F65461DAD669}" type="sibTrans" cxnId="{41A48B5C-829C-4055-B88C-7F84775712A7}">
      <dgm:prSet/>
      <dgm:spPr/>
      <dgm:t>
        <a:bodyPr/>
        <a:lstStyle/>
        <a:p>
          <a:endParaRPr lang="en-US"/>
        </a:p>
      </dgm:t>
    </dgm:pt>
    <dgm:pt modelId="{B4D940F9-C5B5-48FC-95AA-EAB665F6D6D3}">
      <dgm:prSet/>
      <dgm:spPr/>
      <dgm:t>
        <a:bodyPr/>
        <a:lstStyle/>
        <a:p>
          <a:r>
            <a:rPr lang="en-US" b="1"/>
            <a:t>More hypersomnia</a:t>
          </a:r>
          <a:endParaRPr lang="en-US" b="1" dirty="0"/>
        </a:p>
      </dgm:t>
    </dgm:pt>
    <dgm:pt modelId="{7CBACF61-05D4-4161-BED3-66C33C91C860}" type="parTrans" cxnId="{23CA0F42-1FB4-4AA8-AC94-DF5B0B90E2E1}">
      <dgm:prSet/>
      <dgm:spPr/>
      <dgm:t>
        <a:bodyPr/>
        <a:lstStyle/>
        <a:p>
          <a:endParaRPr lang="en-US"/>
        </a:p>
      </dgm:t>
    </dgm:pt>
    <dgm:pt modelId="{1A03A693-0C6B-4DC0-888A-372D059381EF}" type="sibTrans" cxnId="{23CA0F42-1FB4-4AA8-AC94-DF5B0B90E2E1}">
      <dgm:prSet/>
      <dgm:spPr/>
      <dgm:t>
        <a:bodyPr/>
        <a:lstStyle/>
        <a:p>
          <a:endParaRPr lang="en-US"/>
        </a:p>
      </dgm:t>
    </dgm:pt>
    <dgm:pt modelId="{F71DD748-DBF5-425B-BD4E-974085CBFC36}">
      <dgm:prSet/>
      <dgm:spPr/>
      <dgm:t>
        <a:bodyPr/>
        <a:lstStyle/>
        <a:p>
          <a:r>
            <a:rPr lang="en-US" b="1"/>
            <a:t>Fewer changes in appetite and weight</a:t>
          </a:r>
          <a:endParaRPr lang="en-US" b="1" dirty="0"/>
        </a:p>
      </dgm:t>
    </dgm:pt>
    <dgm:pt modelId="{5DD4EA12-5B21-4B54-8BDF-FB0CA43383DC}" type="parTrans" cxnId="{0510A3A9-F91A-4BB0-9F6D-D91574406B70}">
      <dgm:prSet/>
      <dgm:spPr/>
      <dgm:t>
        <a:bodyPr/>
        <a:lstStyle/>
        <a:p>
          <a:endParaRPr lang="en-US"/>
        </a:p>
      </dgm:t>
    </dgm:pt>
    <dgm:pt modelId="{E4B6C859-D56A-485D-A168-1E7120289973}" type="sibTrans" cxnId="{0510A3A9-F91A-4BB0-9F6D-D91574406B70}">
      <dgm:prSet/>
      <dgm:spPr/>
      <dgm:t>
        <a:bodyPr/>
        <a:lstStyle/>
        <a:p>
          <a:endParaRPr lang="en-US"/>
        </a:p>
      </dgm:t>
    </dgm:pt>
    <dgm:pt modelId="{3400894A-33B0-470A-867D-2BEF2482D57F}">
      <dgm:prSet/>
      <dgm:spPr/>
      <dgm:t>
        <a:bodyPr/>
        <a:lstStyle/>
        <a:p>
          <a:r>
            <a:rPr lang="en-US" b="1"/>
            <a:t>Symptoms tend to be more reactive to environment</a:t>
          </a:r>
          <a:endParaRPr lang="en-US" b="1" dirty="0"/>
        </a:p>
      </dgm:t>
    </dgm:pt>
    <dgm:pt modelId="{F61306B8-0E9E-4A63-96CC-1F882E1524B5}" type="parTrans" cxnId="{9BFFB5C3-70A6-4D01-BDDF-E6553432E7FA}">
      <dgm:prSet/>
      <dgm:spPr/>
      <dgm:t>
        <a:bodyPr/>
        <a:lstStyle/>
        <a:p>
          <a:endParaRPr lang="en-US"/>
        </a:p>
      </dgm:t>
    </dgm:pt>
    <dgm:pt modelId="{8751D134-7A42-4950-97F4-5978DDBEDDC2}" type="sibTrans" cxnId="{9BFFB5C3-70A6-4D01-BDDF-E6553432E7FA}">
      <dgm:prSet/>
      <dgm:spPr/>
      <dgm:t>
        <a:bodyPr/>
        <a:lstStyle/>
        <a:p>
          <a:endParaRPr lang="en-US"/>
        </a:p>
      </dgm:t>
    </dgm:pt>
    <dgm:pt modelId="{929DE5D0-CA9C-E340-A72F-EB8E405D2699}" type="pres">
      <dgm:prSet presAssocID="{42C37DCB-862D-47C4-82B2-0F0B68A9C31D}" presName="Name0" presStyleCnt="0">
        <dgm:presLayoutVars>
          <dgm:dir/>
          <dgm:animLvl val="lvl"/>
          <dgm:resizeHandles val="exact"/>
        </dgm:presLayoutVars>
      </dgm:prSet>
      <dgm:spPr/>
    </dgm:pt>
    <dgm:pt modelId="{31A31C33-990C-2F45-B3C8-CAF0CBCE07FB}" type="pres">
      <dgm:prSet presAssocID="{344C7EC6-362B-4DE6-B395-F153D86140CC}" presName="boxAndChildren" presStyleCnt="0"/>
      <dgm:spPr/>
    </dgm:pt>
    <dgm:pt modelId="{A39D8A26-C16A-624A-8D10-85032E0368C4}" type="pres">
      <dgm:prSet presAssocID="{344C7EC6-362B-4DE6-B395-F153D86140CC}" presName="parentTextBox" presStyleLbl="node1" presStyleIdx="0" presStyleCnt="2"/>
      <dgm:spPr/>
    </dgm:pt>
    <dgm:pt modelId="{76C748E3-1DF1-8E48-8A33-6B350B7BAEF6}" type="pres">
      <dgm:prSet presAssocID="{344C7EC6-362B-4DE6-B395-F153D86140CC}" presName="entireBox" presStyleLbl="node1" presStyleIdx="0" presStyleCnt="2" custLinFactNeighborY="-5389"/>
      <dgm:spPr/>
    </dgm:pt>
    <dgm:pt modelId="{B27B9D6D-F824-8A46-A973-0CFF844E90AC}" type="pres">
      <dgm:prSet presAssocID="{344C7EC6-362B-4DE6-B395-F153D86140CC}" presName="descendantBox" presStyleCnt="0"/>
      <dgm:spPr/>
    </dgm:pt>
    <dgm:pt modelId="{DC26998C-C0AB-DC4F-9E03-8D7F1BAB9CF6}" type="pres">
      <dgm:prSet presAssocID="{D002DE24-E8CC-4E88-8944-724710B0E95C}" presName="childTextBox" presStyleLbl="fgAccFollowNode1" presStyleIdx="0" presStyleCnt="4">
        <dgm:presLayoutVars>
          <dgm:bulletEnabled val="1"/>
        </dgm:presLayoutVars>
      </dgm:prSet>
      <dgm:spPr/>
    </dgm:pt>
    <dgm:pt modelId="{64B2CE06-CF54-784B-B7ED-A0F08ABF3666}" type="pres">
      <dgm:prSet presAssocID="{B4D940F9-C5B5-48FC-95AA-EAB665F6D6D3}" presName="childTextBox" presStyleLbl="fgAccFollowNode1" presStyleIdx="1" presStyleCnt="4">
        <dgm:presLayoutVars>
          <dgm:bulletEnabled val="1"/>
        </dgm:presLayoutVars>
      </dgm:prSet>
      <dgm:spPr/>
    </dgm:pt>
    <dgm:pt modelId="{65C0E06C-A755-5842-B18A-F90E91E05022}" type="pres">
      <dgm:prSet presAssocID="{F71DD748-DBF5-425B-BD4E-974085CBFC36}" presName="childTextBox" presStyleLbl="fgAccFollowNode1" presStyleIdx="2" presStyleCnt="4">
        <dgm:presLayoutVars>
          <dgm:bulletEnabled val="1"/>
        </dgm:presLayoutVars>
      </dgm:prSet>
      <dgm:spPr/>
    </dgm:pt>
    <dgm:pt modelId="{E6F4176C-CA4B-4443-A063-B7C74E3F9277}" type="pres">
      <dgm:prSet presAssocID="{3400894A-33B0-470A-867D-2BEF2482D57F}" presName="childTextBox" presStyleLbl="fgAccFollowNode1" presStyleIdx="3" presStyleCnt="4">
        <dgm:presLayoutVars>
          <dgm:bulletEnabled val="1"/>
        </dgm:presLayoutVars>
      </dgm:prSet>
      <dgm:spPr/>
    </dgm:pt>
    <dgm:pt modelId="{90F30C95-2547-3149-8A07-2BBD0CE7B8A0}" type="pres">
      <dgm:prSet presAssocID="{CED47840-0B1A-469B-8682-B90897F92884}" presName="sp" presStyleCnt="0"/>
      <dgm:spPr/>
    </dgm:pt>
    <dgm:pt modelId="{9C34C053-7D31-6741-962B-CD575295C386}" type="pres">
      <dgm:prSet presAssocID="{85CE14F2-47BE-477D-892F-3ADFA91BAA32}" presName="arrowAndChildren" presStyleCnt="0"/>
      <dgm:spPr/>
    </dgm:pt>
    <dgm:pt modelId="{EEA96A35-726C-F944-A402-D4329CAF9C0B}" type="pres">
      <dgm:prSet presAssocID="{85CE14F2-47BE-477D-892F-3ADFA91BAA32}" presName="parentTextArrow" presStyleLbl="node1" presStyleIdx="1" presStyleCnt="2" custScaleY="31301"/>
      <dgm:spPr/>
    </dgm:pt>
  </dgm:ptLst>
  <dgm:cxnLst>
    <dgm:cxn modelId="{4A89C302-0663-0045-BAA9-0ADFD476676E}" type="presOf" srcId="{F71DD748-DBF5-425B-BD4E-974085CBFC36}" destId="{65C0E06C-A755-5842-B18A-F90E91E05022}" srcOrd="0" destOrd="0" presId="urn:microsoft.com/office/officeart/2005/8/layout/process4"/>
    <dgm:cxn modelId="{5D80F332-66DC-924A-AB4E-DF30AF07E588}" type="presOf" srcId="{D002DE24-E8CC-4E88-8944-724710B0E95C}" destId="{DC26998C-C0AB-DC4F-9E03-8D7F1BAB9CF6}" srcOrd="0" destOrd="0" presId="urn:microsoft.com/office/officeart/2005/8/layout/process4"/>
    <dgm:cxn modelId="{23CA0F42-1FB4-4AA8-AC94-DF5B0B90E2E1}" srcId="{344C7EC6-362B-4DE6-B395-F153D86140CC}" destId="{B4D940F9-C5B5-48FC-95AA-EAB665F6D6D3}" srcOrd="1" destOrd="0" parTransId="{7CBACF61-05D4-4161-BED3-66C33C91C860}" sibTransId="{1A03A693-0C6B-4DC0-888A-372D059381EF}"/>
    <dgm:cxn modelId="{4095CD48-5EC9-474E-9D99-9C41483BAD4E}" type="presOf" srcId="{42C37DCB-862D-47C4-82B2-0F0B68A9C31D}" destId="{929DE5D0-CA9C-E340-A72F-EB8E405D2699}" srcOrd="0" destOrd="0" presId="urn:microsoft.com/office/officeart/2005/8/layout/process4"/>
    <dgm:cxn modelId="{41A48B5C-829C-4055-B88C-7F84775712A7}" srcId="{344C7EC6-362B-4DE6-B395-F153D86140CC}" destId="{D002DE24-E8CC-4E88-8944-724710B0E95C}" srcOrd="0" destOrd="0" parTransId="{AC351E5F-EB3E-44E0-A63E-579E0C70D331}" sibTransId="{E47478C7-B9F0-4BDD-9FC0-F65461DAD669}"/>
    <dgm:cxn modelId="{8DA20762-47A5-9042-9ACA-64293D05ECAB}" type="presOf" srcId="{344C7EC6-362B-4DE6-B395-F153D86140CC}" destId="{76C748E3-1DF1-8E48-8A33-6B350B7BAEF6}" srcOrd="1" destOrd="0" presId="urn:microsoft.com/office/officeart/2005/8/layout/process4"/>
    <dgm:cxn modelId="{67CDBDA1-1E5C-4E3F-B44F-E0CC97DF5E80}" srcId="{42C37DCB-862D-47C4-82B2-0F0B68A9C31D}" destId="{85CE14F2-47BE-477D-892F-3ADFA91BAA32}" srcOrd="0" destOrd="0" parTransId="{C3E11747-1058-4EDB-A628-B1A32FF9ABCC}" sibTransId="{CED47840-0B1A-469B-8682-B90897F92884}"/>
    <dgm:cxn modelId="{0510A3A9-F91A-4BB0-9F6D-D91574406B70}" srcId="{344C7EC6-362B-4DE6-B395-F153D86140CC}" destId="{F71DD748-DBF5-425B-BD4E-974085CBFC36}" srcOrd="2" destOrd="0" parTransId="{5DD4EA12-5B21-4B54-8BDF-FB0CA43383DC}" sibTransId="{E4B6C859-D56A-485D-A168-1E7120289973}"/>
    <dgm:cxn modelId="{8D10AFB2-2AA2-B948-8614-EB97119FFA8D}" type="presOf" srcId="{3400894A-33B0-470A-867D-2BEF2482D57F}" destId="{E6F4176C-CA4B-4443-A063-B7C74E3F9277}" srcOrd="0" destOrd="0" presId="urn:microsoft.com/office/officeart/2005/8/layout/process4"/>
    <dgm:cxn modelId="{402E50BA-AD73-7B45-9469-20B8E1D3FAC6}" type="presOf" srcId="{B4D940F9-C5B5-48FC-95AA-EAB665F6D6D3}" destId="{64B2CE06-CF54-784B-B7ED-A0F08ABF3666}" srcOrd="0" destOrd="0" presId="urn:microsoft.com/office/officeart/2005/8/layout/process4"/>
    <dgm:cxn modelId="{E43254BE-2557-6547-A4B0-C03A403CFCB8}" type="presOf" srcId="{344C7EC6-362B-4DE6-B395-F153D86140CC}" destId="{A39D8A26-C16A-624A-8D10-85032E0368C4}" srcOrd="0" destOrd="0" presId="urn:microsoft.com/office/officeart/2005/8/layout/process4"/>
    <dgm:cxn modelId="{9BFFB5C3-70A6-4D01-BDDF-E6553432E7FA}" srcId="{344C7EC6-362B-4DE6-B395-F153D86140CC}" destId="{3400894A-33B0-470A-867D-2BEF2482D57F}" srcOrd="3" destOrd="0" parTransId="{F61306B8-0E9E-4A63-96CC-1F882E1524B5}" sibTransId="{8751D134-7A42-4950-97F4-5978DDBEDDC2}"/>
    <dgm:cxn modelId="{CCF52DD8-A23E-DF43-A7E3-0D25302FE199}" type="presOf" srcId="{85CE14F2-47BE-477D-892F-3ADFA91BAA32}" destId="{EEA96A35-726C-F944-A402-D4329CAF9C0B}" srcOrd="0" destOrd="0" presId="urn:microsoft.com/office/officeart/2005/8/layout/process4"/>
    <dgm:cxn modelId="{B21148E7-7FE4-4B3F-8454-4A4FF985B5D2}" srcId="{42C37DCB-862D-47C4-82B2-0F0B68A9C31D}" destId="{344C7EC6-362B-4DE6-B395-F153D86140CC}" srcOrd="1" destOrd="0" parTransId="{2E61DE68-0E3B-448C-9150-30B17971D8BC}" sibTransId="{5277F445-371C-490A-8FB7-8E8736DA469E}"/>
    <dgm:cxn modelId="{B3919013-C8D5-EB45-8E50-B1998D291D35}" type="presParOf" srcId="{929DE5D0-CA9C-E340-A72F-EB8E405D2699}" destId="{31A31C33-990C-2F45-B3C8-CAF0CBCE07FB}" srcOrd="0" destOrd="0" presId="urn:microsoft.com/office/officeart/2005/8/layout/process4"/>
    <dgm:cxn modelId="{ED98FE50-86A6-D046-9ED4-A2A288C0D58D}" type="presParOf" srcId="{31A31C33-990C-2F45-B3C8-CAF0CBCE07FB}" destId="{A39D8A26-C16A-624A-8D10-85032E0368C4}" srcOrd="0" destOrd="0" presId="urn:microsoft.com/office/officeart/2005/8/layout/process4"/>
    <dgm:cxn modelId="{039C3407-F076-054E-AB19-B051C326E509}" type="presParOf" srcId="{31A31C33-990C-2F45-B3C8-CAF0CBCE07FB}" destId="{76C748E3-1DF1-8E48-8A33-6B350B7BAEF6}" srcOrd="1" destOrd="0" presId="urn:microsoft.com/office/officeart/2005/8/layout/process4"/>
    <dgm:cxn modelId="{10732C27-6F59-4F4F-9AFE-6FC029658D6F}" type="presParOf" srcId="{31A31C33-990C-2F45-B3C8-CAF0CBCE07FB}" destId="{B27B9D6D-F824-8A46-A973-0CFF844E90AC}" srcOrd="2" destOrd="0" presId="urn:microsoft.com/office/officeart/2005/8/layout/process4"/>
    <dgm:cxn modelId="{4D1ED7BE-F2FC-8442-9ECB-54D26754FDA1}" type="presParOf" srcId="{B27B9D6D-F824-8A46-A973-0CFF844E90AC}" destId="{DC26998C-C0AB-DC4F-9E03-8D7F1BAB9CF6}" srcOrd="0" destOrd="0" presId="urn:microsoft.com/office/officeart/2005/8/layout/process4"/>
    <dgm:cxn modelId="{E4C240C5-BEEE-3E48-88F9-7A676E44F0DD}" type="presParOf" srcId="{B27B9D6D-F824-8A46-A973-0CFF844E90AC}" destId="{64B2CE06-CF54-784B-B7ED-A0F08ABF3666}" srcOrd="1" destOrd="0" presId="urn:microsoft.com/office/officeart/2005/8/layout/process4"/>
    <dgm:cxn modelId="{CAC74CD8-BE1E-344E-B240-97F404B96725}" type="presParOf" srcId="{B27B9D6D-F824-8A46-A973-0CFF844E90AC}" destId="{65C0E06C-A755-5842-B18A-F90E91E05022}" srcOrd="2" destOrd="0" presId="urn:microsoft.com/office/officeart/2005/8/layout/process4"/>
    <dgm:cxn modelId="{2C79D719-145A-A840-81A8-9063A3F36C5A}" type="presParOf" srcId="{B27B9D6D-F824-8A46-A973-0CFF844E90AC}" destId="{E6F4176C-CA4B-4443-A063-B7C74E3F9277}" srcOrd="3" destOrd="0" presId="urn:microsoft.com/office/officeart/2005/8/layout/process4"/>
    <dgm:cxn modelId="{686CC94D-DE38-4D4F-9540-D66C76B90DD6}" type="presParOf" srcId="{929DE5D0-CA9C-E340-A72F-EB8E405D2699}" destId="{90F30C95-2547-3149-8A07-2BBD0CE7B8A0}" srcOrd="1" destOrd="0" presId="urn:microsoft.com/office/officeart/2005/8/layout/process4"/>
    <dgm:cxn modelId="{71642168-6778-3249-8F22-1C59ECB7DCA1}" type="presParOf" srcId="{929DE5D0-CA9C-E340-A72F-EB8E405D2699}" destId="{9C34C053-7D31-6741-962B-CD575295C386}" srcOrd="2" destOrd="0" presId="urn:microsoft.com/office/officeart/2005/8/layout/process4"/>
    <dgm:cxn modelId="{59A777F2-0242-E443-9C02-F60266D1D210}" type="presParOf" srcId="{9C34C053-7D31-6741-962B-CD575295C386}" destId="{EEA96A35-726C-F944-A402-D4329CAF9C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71203-102A-4C8A-A0B3-2D6D7090E499}"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1097D221-8B28-40C8-966E-BA3AE7180AF1}">
      <dgm:prSet/>
      <dgm:spPr/>
      <dgm:t>
        <a:bodyPr/>
        <a:lstStyle/>
        <a:p>
          <a:r>
            <a:rPr lang="en-US" b="1"/>
            <a:t>Clinician Rated Measures:</a:t>
          </a:r>
          <a:endParaRPr lang="en-US" b="1" dirty="0"/>
        </a:p>
      </dgm:t>
    </dgm:pt>
    <dgm:pt modelId="{B5484785-7B8C-40D2-BA2E-836C6334E1F2}" type="parTrans" cxnId="{A11722BF-54A0-4215-A9C3-450A8CC15C47}">
      <dgm:prSet/>
      <dgm:spPr/>
      <dgm:t>
        <a:bodyPr/>
        <a:lstStyle/>
        <a:p>
          <a:endParaRPr lang="en-US"/>
        </a:p>
      </dgm:t>
    </dgm:pt>
    <dgm:pt modelId="{51990410-86D0-4278-8BC6-2C8745E95868}" type="sibTrans" cxnId="{A11722BF-54A0-4215-A9C3-450A8CC15C47}">
      <dgm:prSet/>
      <dgm:spPr/>
      <dgm:t>
        <a:bodyPr/>
        <a:lstStyle/>
        <a:p>
          <a:endParaRPr lang="en-US"/>
        </a:p>
      </dgm:t>
    </dgm:pt>
    <dgm:pt modelId="{0D9DB840-8A05-4AA8-98BD-4F486273B00B}">
      <dgm:prSet/>
      <dgm:spPr>
        <a:solidFill>
          <a:schemeClr val="bg1">
            <a:lumMod val="95000"/>
            <a:alpha val="90000"/>
          </a:schemeClr>
        </a:solidFill>
      </dgm:spPr>
      <dgm:t>
        <a:bodyPr/>
        <a:lstStyle/>
        <a:p>
          <a:r>
            <a:rPr lang="en-US"/>
            <a:t>Children’s Depression Rating Scale – Revised (CDRS-R)</a:t>
          </a:r>
          <a:endParaRPr lang="en-US" dirty="0"/>
        </a:p>
      </dgm:t>
    </dgm:pt>
    <dgm:pt modelId="{14F15FD0-095E-4BF2-8ACD-82A2EE83B7BF}" type="parTrans" cxnId="{9179B5B5-F342-407F-9813-596C64E7366E}">
      <dgm:prSet/>
      <dgm:spPr/>
      <dgm:t>
        <a:bodyPr/>
        <a:lstStyle/>
        <a:p>
          <a:endParaRPr lang="en-US"/>
        </a:p>
      </dgm:t>
    </dgm:pt>
    <dgm:pt modelId="{CF3D692C-D098-44B0-936D-AB69F77EF1DB}" type="sibTrans" cxnId="{9179B5B5-F342-407F-9813-596C64E7366E}">
      <dgm:prSet/>
      <dgm:spPr/>
      <dgm:t>
        <a:bodyPr/>
        <a:lstStyle/>
        <a:p>
          <a:endParaRPr lang="en-US"/>
        </a:p>
      </dgm:t>
    </dgm:pt>
    <dgm:pt modelId="{0BBA4EEB-BE73-4332-82E6-A3AF6CC06424}">
      <dgm:prSet/>
      <dgm:spPr>
        <a:solidFill>
          <a:schemeClr val="bg1">
            <a:lumMod val="95000"/>
            <a:alpha val="90000"/>
          </a:schemeClr>
        </a:solidFill>
      </dgm:spPr>
      <dgm:t>
        <a:bodyPr/>
        <a:lstStyle/>
        <a:p>
          <a:r>
            <a:rPr lang="en-US"/>
            <a:t>Hamilton Rating Scale for Depression (HAM-D)</a:t>
          </a:r>
          <a:endParaRPr lang="en-US" dirty="0"/>
        </a:p>
      </dgm:t>
    </dgm:pt>
    <dgm:pt modelId="{705D82C6-E7FC-40F1-B689-C0D760F6CD53}" type="parTrans" cxnId="{33EA6912-8D24-4D9B-8EBA-8809456FACAF}">
      <dgm:prSet/>
      <dgm:spPr/>
      <dgm:t>
        <a:bodyPr/>
        <a:lstStyle/>
        <a:p>
          <a:endParaRPr lang="en-US"/>
        </a:p>
      </dgm:t>
    </dgm:pt>
    <dgm:pt modelId="{2161C0F5-435C-4796-87AF-F22CCA780FAA}" type="sibTrans" cxnId="{33EA6912-8D24-4D9B-8EBA-8809456FACAF}">
      <dgm:prSet/>
      <dgm:spPr/>
      <dgm:t>
        <a:bodyPr/>
        <a:lstStyle/>
        <a:p>
          <a:endParaRPr lang="en-US"/>
        </a:p>
      </dgm:t>
    </dgm:pt>
    <dgm:pt modelId="{14F04C40-D065-414F-BEC0-8F04DD9014D1}">
      <dgm:prSet/>
      <dgm:spPr>
        <a:solidFill>
          <a:schemeClr val="bg1">
            <a:lumMod val="95000"/>
            <a:alpha val="90000"/>
          </a:schemeClr>
        </a:solidFill>
      </dgm:spPr>
      <dgm:t>
        <a:bodyPr/>
        <a:lstStyle/>
        <a:p>
          <a:r>
            <a:rPr lang="en-US"/>
            <a:t>Montgomery-Asberg Depression Rating Scale (MADRS)</a:t>
          </a:r>
          <a:endParaRPr lang="en-US" dirty="0"/>
        </a:p>
      </dgm:t>
    </dgm:pt>
    <dgm:pt modelId="{DE6445ED-7BA8-4787-9E35-35FBF6BF8C50}" type="parTrans" cxnId="{7DADAA68-1C02-4510-988D-7FFAEFB44B30}">
      <dgm:prSet/>
      <dgm:spPr/>
      <dgm:t>
        <a:bodyPr/>
        <a:lstStyle/>
        <a:p>
          <a:endParaRPr lang="en-US"/>
        </a:p>
      </dgm:t>
    </dgm:pt>
    <dgm:pt modelId="{36748618-DF31-42F7-8360-332AECF4961D}" type="sibTrans" cxnId="{7DADAA68-1C02-4510-988D-7FFAEFB44B30}">
      <dgm:prSet/>
      <dgm:spPr/>
      <dgm:t>
        <a:bodyPr/>
        <a:lstStyle/>
        <a:p>
          <a:endParaRPr lang="en-US"/>
        </a:p>
      </dgm:t>
    </dgm:pt>
    <dgm:pt modelId="{950B740B-D52E-4A1B-B764-E1B0AA4726C1}">
      <dgm:prSet/>
      <dgm:spPr/>
      <dgm:t>
        <a:bodyPr/>
        <a:lstStyle/>
        <a:p>
          <a:r>
            <a:rPr lang="en-US" b="1"/>
            <a:t>Self-Report Measures:</a:t>
          </a:r>
          <a:endParaRPr lang="en-US" b="1" dirty="0"/>
        </a:p>
      </dgm:t>
    </dgm:pt>
    <dgm:pt modelId="{E4DB2579-A6C3-4A9D-8703-01F386B6FE7B}" type="parTrans" cxnId="{C0A4084E-71B7-4DCE-8D22-9698F40745CB}">
      <dgm:prSet/>
      <dgm:spPr/>
      <dgm:t>
        <a:bodyPr/>
        <a:lstStyle/>
        <a:p>
          <a:endParaRPr lang="en-US"/>
        </a:p>
      </dgm:t>
    </dgm:pt>
    <dgm:pt modelId="{7EB7E763-E7B9-4BE1-941A-849E23A48B16}" type="sibTrans" cxnId="{C0A4084E-71B7-4DCE-8D22-9698F40745CB}">
      <dgm:prSet/>
      <dgm:spPr/>
      <dgm:t>
        <a:bodyPr/>
        <a:lstStyle/>
        <a:p>
          <a:endParaRPr lang="en-US"/>
        </a:p>
      </dgm:t>
    </dgm:pt>
    <dgm:pt modelId="{6B8D7DF0-9B2A-476C-9345-76CB43CE81A3}">
      <dgm:prSet/>
      <dgm:spPr>
        <a:solidFill>
          <a:schemeClr val="bg1">
            <a:lumMod val="95000"/>
            <a:alpha val="90000"/>
          </a:schemeClr>
        </a:solidFill>
        <a:ln>
          <a:solidFill>
            <a:schemeClr val="bg1">
              <a:lumMod val="85000"/>
            </a:schemeClr>
          </a:solidFill>
        </a:ln>
      </dgm:spPr>
      <dgm:t>
        <a:bodyPr/>
        <a:lstStyle/>
        <a:p>
          <a:r>
            <a:rPr lang="en-US"/>
            <a:t>Patient Health Questionnaire (PHQ-9 A)</a:t>
          </a:r>
          <a:endParaRPr lang="en-US" dirty="0"/>
        </a:p>
      </dgm:t>
    </dgm:pt>
    <dgm:pt modelId="{D6F89359-B50C-42C8-9494-312A381CFAC4}" type="parTrans" cxnId="{BB62CD2E-4521-4685-9710-7CDD76AE72C5}">
      <dgm:prSet/>
      <dgm:spPr/>
      <dgm:t>
        <a:bodyPr/>
        <a:lstStyle/>
        <a:p>
          <a:endParaRPr lang="en-US"/>
        </a:p>
      </dgm:t>
    </dgm:pt>
    <dgm:pt modelId="{FC293A51-00EC-41D6-82BC-034C3871EAA7}" type="sibTrans" cxnId="{BB62CD2E-4521-4685-9710-7CDD76AE72C5}">
      <dgm:prSet/>
      <dgm:spPr/>
      <dgm:t>
        <a:bodyPr/>
        <a:lstStyle/>
        <a:p>
          <a:endParaRPr lang="en-US"/>
        </a:p>
      </dgm:t>
    </dgm:pt>
    <dgm:pt modelId="{209D580F-CBC8-4EF2-9D2F-27CB57BA01DC}">
      <dgm:prSet/>
      <dgm:spPr>
        <a:solidFill>
          <a:schemeClr val="bg1">
            <a:lumMod val="95000"/>
            <a:alpha val="90000"/>
          </a:schemeClr>
        </a:solidFill>
        <a:ln>
          <a:solidFill>
            <a:schemeClr val="bg1">
              <a:lumMod val="85000"/>
            </a:schemeClr>
          </a:solidFill>
        </a:ln>
      </dgm:spPr>
      <dgm:t>
        <a:bodyPr/>
        <a:lstStyle/>
        <a:p>
          <a:r>
            <a:rPr lang="en-US"/>
            <a:t>Quick Inventory of Depressive Symptomatology (QIDS-SR)</a:t>
          </a:r>
          <a:endParaRPr lang="en-US" dirty="0"/>
        </a:p>
      </dgm:t>
    </dgm:pt>
    <dgm:pt modelId="{7965F42E-C9B7-482A-8E85-866C4458DB6C}" type="parTrans" cxnId="{94FD9917-68EF-444A-AC29-0B29F6B3D6BF}">
      <dgm:prSet/>
      <dgm:spPr/>
      <dgm:t>
        <a:bodyPr/>
        <a:lstStyle/>
        <a:p>
          <a:endParaRPr lang="en-US"/>
        </a:p>
      </dgm:t>
    </dgm:pt>
    <dgm:pt modelId="{250B4776-EB52-4CDC-8F2F-46ABEDA64161}" type="sibTrans" cxnId="{94FD9917-68EF-444A-AC29-0B29F6B3D6BF}">
      <dgm:prSet/>
      <dgm:spPr/>
      <dgm:t>
        <a:bodyPr/>
        <a:lstStyle/>
        <a:p>
          <a:endParaRPr lang="en-US"/>
        </a:p>
      </dgm:t>
    </dgm:pt>
    <dgm:pt modelId="{B51CD5FC-401B-4621-9824-EC8CDA698B9D}">
      <dgm:prSet/>
      <dgm:spPr>
        <a:solidFill>
          <a:schemeClr val="bg1">
            <a:lumMod val="95000"/>
            <a:alpha val="90000"/>
          </a:schemeClr>
        </a:solidFill>
        <a:ln>
          <a:solidFill>
            <a:schemeClr val="bg1">
              <a:lumMod val="85000"/>
            </a:schemeClr>
          </a:solidFill>
        </a:ln>
      </dgm:spPr>
      <dgm:t>
        <a:bodyPr/>
        <a:lstStyle/>
        <a:p>
          <a:r>
            <a:rPr lang="en-US"/>
            <a:t>Mood and Feelings Questionnaire (MFQ)</a:t>
          </a:r>
          <a:endParaRPr lang="en-US" dirty="0"/>
        </a:p>
      </dgm:t>
    </dgm:pt>
    <dgm:pt modelId="{EC2BE20A-FF5B-40C8-B156-92AAFAB28D4B}" type="parTrans" cxnId="{51460ED8-9BD1-4786-80B6-BC26DC8071C6}">
      <dgm:prSet/>
      <dgm:spPr/>
      <dgm:t>
        <a:bodyPr/>
        <a:lstStyle/>
        <a:p>
          <a:endParaRPr lang="en-US"/>
        </a:p>
      </dgm:t>
    </dgm:pt>
    <dgm:pt modelId="{FCD71C65-6A38-4DA8-B7F2-5E1A7013965B}" type="sibTrans" cxnId="{51460ED8-9BD1-4786-80B6-BC26DC8071C6}">
      <dgm:prSet/>
      <dgm:spPr/>
      <dgm:t>
        <a:bodyPr/>
        <a:lstStyle/>
        <a:p>
          <a:endParaRPr lang="en-US"/>
        </a:p>
      </dgm:t>
    </dgm:pt>
    <dgm:pt modelId="{C60C46F1-A2F3-48B2-A589-C6B8A29E4598}">
      <dgm:prSet/>
      <dgm:spPr>
        <a:solidFill>
          <a:schemeClr val="bg1">
            <a:lumMod val="95000"/>
            <a:alpha val="90000"/>
          </a:schemeClr>
        </a:solidFill>
        <a:ln>
          <a:solidFill>
            <a:schemeClr val="bg1">
              <a:lumMod val="85000"/>
            </a:schemeClr>
          </a:solidFill>
        </a:ln>
      </dgm:spPr>
      <dgm:t>
        <a:bodyPr/>
        <a:lstStyle/>
        <a:p>
          <a:r>
            <a:rPr lang="en-US"/>
            <a:t>Children’s Depression Inventory (CDI)</a:t>
          </a:r>
          <a:endParaRPr lang="en-US" dirty="0"/>
        </a:p>
      </dgm:t>
    </dgm:pt>
    <dgm:pt modelId="{2DCD18B7-821D-43B6-9FDC-9732D99019F6}" type="parTrans" cxnId="{6647AC12-2CCE-48F6-B3B7-A1D1A6E59E9D}">
      <dgm:prSet/>
      <dgm:spPr/>
      <dgm:t>
        <a:bodyPr/>
        <a:lstStyle/>
        <a:p>
          <a:endParaRPr lang="en-US"/>
        </a:p>
      </dgm:t>
    </dgm:pt>
    <dgm:pt modelId="{1A47C49A-E558-4EE0-9557-5B6BFAD04ACD}" type="sibTrans" cxnId="{6647AC12-2CCE-48F6-B3B7-A1D1A6E59E9D}">
      <dgm:prSet/>
      <dgm:spPr/>
      <dgm:t>
        <a:bodyPr/>
        <a:lstStyle/>
        <a:p>
          <a:endParaRPr lang="en-US"/>
        </a:p>
      </dgm:t>
    </dgm:pt>
    <dgm:pt modelId="{FDD388B2-F7FC-43D2-BF50-D502AFDC96F8}">
      <dgm:prSet/>
      <dgm:spPr>
        <a:solidFill>
          <a:schemeClr val="bg1">
            <a:lumMod val="95000"/>
            <a:alpha val="90000"/>
          </a:schemeClr>
        </a:solidFill>
        <a:ln>
          <a:solidFill>
            <a:schemeClr val="bg1">
              <a:lumMod val="85000"/>
            </a:schemeClr>
          </a:solidFill>
        </a:ln>
      </dgm:spPr>
      <dgm:t>
        <a:bodyPr/>
        <a:lstStyle/>
        <a:p>
          <a:r>
            <a:rPr lang="en-US"/>
            <a:t>Beck Depression Inventory (BDI)</a:t>
          </a:r>
          <a:endParaRPr lang="en-US" dirty="0"/>
        </a:p>
      </dgm:t>
    </dgm:pt>
    <dgm:pt modelId="{4CE68ED7-2811-4B76-8AD3-03D25F3938DE}" type="parTrans" cxnId="{F6BD0D7C-638D-4DF0-B38F-B741081C6180}">
      <dgm:prSet/>
      <dgm:spPr/>
      <dgm:t>
        <a:bodyPr/>
        <a:lstStyle/>
        <a:p>
          <a:endParaRPr lang="en-US"/>
        </a:p>
      </dgm:t>
    </dgm:pt>
    <dgm:pt modelId="{1F6EDE41-6C0D-4BCA-BC86-DE9482CC41C3}" type="sibTrans" cxnId="{F6BD0D7C-638D-4DF0-B38F-B741081C6180}">
      <dgm:prSet/>
      <dgm:spPr/>
      <dgm:t>
        <a:bodyPr/>
        <a:lstStyle/>
        <a:p>
          <a:endParaRPr lang="en-US"/>
        </a:p>
      </dgm:t>
    </dgm:pt>
    <dgm:pt modelId="{E7338280-2EDF-5E4B-9840-33EC517148AA}">
      <dgm:prSet/>
      <dgm:spPr>
        <a:solidFill>
          <a:schemeClr val="bg1">
            <a:lumMod val="95000"/>
            <a:alpha val="90000"/>
          </a:schemeClr>
        </a:solidFill>
        <a:ln>
          <a:solidFill>
            <a:schemeClr val="bg1">
              <a:lumMod val="85000"/>
            </a:schemeClr>
          </a:solidFill>
        </a:ln>
      </dgm:spPr>
      <dgm:t>
        <a:bodyPr/>
        <a:lstStyle/>
        <a:p>
          <a:r>
            <a:rPr lang="en-US"/>
            <a:t>Kutcher Adolescent Depressive Scale (KADS)</a:t>
          </a:r>
          <a:endParaRPr lang="en-US" dirty="0"/>
        </a:p>
      </dgm:t>
    </dgm:pt>
    <dgm:pt modelId="{C7AD6256-6F07-624C-A096-33DAD52AD526}" type="parTrans" cxnId="{F38A6D85-D796-7B40-9F2F-3BABDFF4BDCB}">
      <dgm:prSet/>
      <dgm:spPr/>
    </dgm:pt>
    <dgm:pt modelId="{9AB0007E-947E-FF42-B5DA-F83AC8EA48B3}" type="sibTrans" cxnId="{F38A6D85-D796-7B40-9F2F-3BABDFF4BDCB}">
      <dgm:prSet/>
      <dgm:spPr/>
    </dgm:pt>
    <dgm:pt modelId="{A41D8751-B24F-1C44-AA70-86B6B53BC9DB}" type="pres">
      <dgm:prSet presAssocID="{FD471203-102A-4C8A-A0B3-2D6D7090E499}" presName="linear" presStyleCnt="0">
        <dgm:presLayoutVars>
          <dgm:dir/>
          <dgm:animLvl val="lvl"/>
          <dgm:resizeHandles val="exact"/>
        </dgm:presLayoutVars>
      </dgm:prSet>
      <dgm:spPr/>
    </dgm:pt>
    <dgm:pt modelId="{0542B4AA-1115-3F44-BE41-7EC89487DED1}" type="pres">
      <dgm:prSet presAssocID="{1097D221-8B28-40C8-966E-BA3AE7180AF1}" presName="parentLin" presStyleCnt="0"/>
      <dgm:spPr/>
    </dgm:pt>
    <dgm:pt modelId="{D6FE4F14-9C8D-C547-85AD-E42E3C028CCA}" type="pres">
      <dgm:prSet presAssocID="{1097D221-8B28-40C8-966E-BA3AE7180AF1}" presName="parentLeftMargin" presStyleLbl="node1" presStyleIdx="0" presStyleCnt="2"/>
      <dgm:spPr/>
    </dgm:pt>
    <dgm:pt modelId="{D6CFB9C6-2799-2C49-8179-13303ED51AED}" type="pres">
      <dgm:prSet presAssocID="{1097D221-8B28-40C8-966E-BA3AE7180AF1}" presName="parentText" presStyleLbl="node1" presStyleIdx="0" presStyleCnt="2">
        <dgm:presLayoutVars>
          <dgm:chMax val="0"/>
          <dgm:bulletEnabled val="1"/>
        </dgm:presLayoutVars>
      </dgm:prSet>
      <dgm:spPr/>
    </dgm:pt>
    <dgm:pt modelId="{1D5E48B3-40F6-A64C-B919-010CD95791DC}" type="pres">
      <dgm:prSet presAssocID="{1097D221-8B28-40C8-966E-BA3AE7180AF1}" presName="negativeSpace" presStyleCnt="0"/>
      <dgm:spPr/>
    </dgm:pt>
    <dgm:pt modelId="{34DAA875-47DC-6649-B131-3132E6A27243}" type="pres">
      <dgm:prSet presAssocID="{1097D221-8B28-40C8-966E-BA3AE7180AF1}" presName="childText" presStyleLbl="conFgAcc1" presStyleIdx="0" presStyleCnt="2">
        <dgm:presLayoutVars>
          <dgm:bulletEnabled val="1"/>
        </dgm:presLayoutVars>
      </dgm:prSet>
      <dgm:spPr/>
    </dgm:pt>
    <dgm:pt modelId="{E9CBD8A9-3EEF-9C4B-BFE7-E0DD6D382887}" type="pres">
      <dgm:prSet presAssocID="{51990410-86D0-4278-8BC6-2C8745E95868}" presName="spaceBetweenRectangles" presStyleCnt="0"/>
      <dgm:spPr/>
    </dgm:pt>
    <dgm:pt modelId="{8DE1C7C5-022E-D846-B2D2-72F83B11216E}" type="pres">
      <dgm:prSet presAssocID="{950B740B-D52E-4A1B-B764-E1B0AA4726C1}" presName="parentLin" presStyleCnt="0"/>
      <dgm:spPr/>
    </dgm:pt>
    <dgm:pt modelId="{E8BB0215-F93C-1349-B319-22515AEAB90D}" type="pres">
      <dgm:prSet presAssocID="{950B740B-D52E-4A1B-B764-E1B0AA4726C1}" presName="parentLeftMargin" presStyleLbl="node1" presStyleIdx="0" presStyleCnt="2"/>
      <dgm:spPr/>
    </dgm:pt>
    <dgm:pt modelId="{8A7182FA-46D3-E74C-9393-E99736DBCCEA}" type="pres">
      <dgm:prSet presAssocID="{950B740B-D52E-4A1B-B764-E1B0AA4726C1}" presName="parentText" presStyleLbl="node1" presStyleIdx="1" presStyleCnt="2">
        <dgm:presLayoutVars>
          <dgm:chMax val="0"/>
          <dgm:bulletEnabled val="1"/>
        </dgm:presLayoutVars>
      </dgm:prSet>
      <dgm:spPr/>
    </dgm:pt>
    <dgm:pt modelId="{E3827F8B-EE98-1F47-889D-1F1E923D6910}" type="pres">
      <dgm:prSet presAssocID="{950B740B-D52E-4A1B-B764-E1B0AA4726C1}" presName="negativeSpace" presStyleCnt="0"/>
      <dgm:spPr/>
    </dgm:pt>
    <dgm:pt modelId="{91690393-B6D1-0C4B-9314-6BBB32B10F03}" type="pres">
      <dgm:prSet presAssocID="{950B740B-D52E-4A1B-B764-E1B0AA4726C1}" presName="childText" presStyleLbl="conFgAcc1" presStyleIdx="1" presStyleCnt="2">
        <dgm:presLayoutVars>
          <dgm:bulletEnabled val="1"/>
        </dgm:presLayoutVars>
      </dgm:prSet>
      <dgm:spPr/>
    </dgm:pt>
  </dgm:ptLst>
  <dgm:cxnLst>
    <dgm:cxn modelId="{9DBF3F01-B6C6-154B-9316-3758F17DCA54}" type="presOf" srcId="{FDD388B2-F7FC-43D2-BF50-D502AFDC96F8}" destId="{91690393-B6D1-0C4B-9314-6BBB32B10F03}" srcOrd="0" destOrd="4" presId="urn:microsoft.com/office/officeart/2005/8/layout/list1"/>
    <dgm:cxn modelId="{8FC53E08-4C1E-6B4D-904F-F06D46067CCA}" type="presOf" srcId="{B51CD5FC-401B-4621-9824-EC8CDA698B9D}" destId="{91690393-B6D1-0C4B-9314-6BBB32B10F03}" srcOrd="0" destOrd="2" presId="urn:microsoft.com/office/officeart/2005/8/layout/list1"/>
    <dgm:cxn modelId="{FCDD5F0D-1691-FA46-9163-23EB816ED845}" type="presOf" srcId="{6B8D7DF0-9B2A-476C-9345-76CB43CE81A3}" destId="{91690393-B6D1-0C4B-9314-6BBB32B10F03}" srcOrd="0" destOrd="0" presId="urn:microsoft.com/office/officeart/2005/8/layout/list1"/>
    <dgm:cxn modelId="{33EA6912-8D24-4D9B-8EBA-8809456FACAF}" srcId="{1097D221-8B28-40C8-966E-BA3AE7180AF1}" destId="{0BBA4EEB-BE73-4332-82E6-A3AF6CC06424}" srcOrd="1" destOrd="0" parTransId="{705D82C6-E7FC-40F1-B689-C0D760F6CD53}" sibTransId="{2161C0F5-435C-4796-87AF-F22CCA780FAA}"/>
    <dgm:cxn modelId="{6647AC12-2CCE-48F6-B3B7-A1D1A6E59E9D}" srcId="{950B740B-D52E-4A1B-B764-E1B0AA4726C1}" destId="{C60C46F1-A2F3-48B2-A589-C6B8A29E4598}" srcOrd="3" destOrd="0" parTransId="{2DCD18B7-821D-43B6-9FDC-9732D99019F6}" sibTransId="{1A47C49A-E558-4EE0-9557-5B6BFAD04ACD}"/>
    <dgm:cxn modelId="{0EFE3116-57DB-4445-8A0F-F8B7C8D38A23}" type="presOf" srcId="{1097D221-8B28-40C8-966E-BA3AE7180AF1}" destId="{D6CFB9C6-2799-2C49-8179-13303ED51AED}" srcOrd="1" destOrd="0" presId="urn:microsoft.com/office/officeart/2005/8/layout/list1"/>
    <dgm:cxn modelId="{94FD9917-68EF-444A-AC29-0B29F6B3D6BF}" srcId="{950B740B-D52E-4A1B-B764-E1B0AA4726C1}" destId="{209D580F-CBC8-4EF2-9D2F-27CB57BA01DC}" srcOrd="1" destOrd="0" parTransId="{7965F42E-C9B7-482A-8E85-866C4458DB6C}" sibTransId="{250B4776-EB52-4CDC-8F2F-46ABEDA64161}"/>
    <dgm:cxn modelId="{B1CD5C1B-D64B-DE45-9B23-719153467314}" type="presOf" srcId="{14F04C40-D065-414F-BEC0-8F04DD9014D1}" destId="{34DAA875-47DC-6649-B131-3132E6A27243}" srcOrd="0" destOrd="2" presId="urn:microsoft.com/office/officeart/2005/8/layout/list1"/>
    <dgm:cxn modelId="{B2043524-53DF-3D48-ADD3-524701E25765}" type="presOf" srcId="{0D9DB840-8A05-4AA8-98BD-4F486273B00B}" destId="{34DAA875-47DC-6649-B131-3132E6A27243}" srcOrd="0" destOrd="0" presId="urn:microsoft.com/office/officeart/2005/8/layout/list1"/>
    <dgm:cxn modelId="{BB62CD2E-4521-4685-9710-7CDD76AE72C5}" srcId="{950B740B-D52E-4A1B-B764-E1B0AA4726C1}" destId="{6B8D7DF0-9B2A-476C-9345-76CB43CE81A3}" srcOrd="0" destOrd="0" parTransId="{D6F89359-B50C-42C8-9494-312A381CFAC4}" sibTransId="{FC293A51-00EC-41D6-82BC-034C3871EAA7}"/>
    <dgm:cxn modelId="{4BD90D47-703C-894C-B7BD-01B41FB4C259}" type="presOf" srcId="{1097D221-8B28-40C8-966E-BA3AE7180AF1}" destId="{D6FE4F14-9C8D-C547-85AD-E42E3C028CCA}" srcOrd="0" destOrd="0" presId="urn:microsoft.com/office/officeart/2005/8/layout/list1"/>
    <dgm:cxn modelId="{C0A4084E-71B7-4DCE-8D22-9698F40745CB}" srcId="{FD471203-102A-4C8A-A0B3-2D6D7090E499}" destId="{950B740B-D52E-4A1B-B764-E1B0AA4726C1}" srcOrd="1" destOrd="0" parTransId="{E4DB2579-A6C3-4A9D-8703-01F386B6FE7B}" sibTransId="{7EB7E763-E7B9-4BE1-941A-849E23A48B16}"/>
    <dgm:cxn modelId="{1A94A15E-0121-FE42-A943-DF4560D9AC98}" type="presOf" srcId="{FD471203-102A-4C8A-A0B3-2D6D7090E499}" destId="{A41D8751-B24F-1C44-AA70-86B6B53BC9DB}" srcOrd="0" destOrd="0" presId="urn:microsoft.com/office/officeart/2005/8/layout/list1"/>
    <dgm:cxn modelId="{343BED64-25D8-4048-89E5-5908DAB1057E}" type="presOf" srcId="{E7338280-2EDF-5E4B-9840-33EC517148AA}" destId="{91690393-B6D1-0C4B-9314-6BBB32B10F03}" srcOrd="0" destOrd="5" presId="urn:microsoft.com/office/officeart/2005/8/layout/list1"/>
    <dgm:cxn modelId="{7DADAA68-1C02-4510-988D-7FFAEFB44B30}" srcId="{1097D221-8B28-40C8-966E-BA3AE7180AF1}" destId="{14F04C40-D065-414F-BEC0-8F04DD9014D1}" srcOrd="2" destOrd="0" parTransId="{DE6445ED-7BA8-4787-9E35-35FBF6BF8C50}" sibTransId="{36748618-DF31-42F7-8360-332AECF4961D}"/>
    <dgm:cxn modelId="{58A09C73-D8CA-F048-A408-C3DA3DC64A25}" type="presOf" srcId="{950B740B-D52E-4A1B-B764-E1B0AA4726C1}" destId="{E8BB0215-F93C-1349-B319-22515AEAB90D}" srcOrd="0" destOrd="0" presId="urn:microsoft.com/office/officeart/2005/8/layout/list1"/>
    <dgm:cxn modelId="{F6D9607A-1C12-BC4A-8010-4ABAD23A9C57}" type="presOf" srcId="{209D580F-CBC8-4EF2-9D2F-27CB57BA01DC}" destId="{91690393-B6D1-0C4B-9314-6BBB32B10F03}" srcOrd="0" destOrd="1" presId="urn:microsoft.com/office/officeart/2005/8/layout/list1"/>
    <dgm:cxn modelId="{F6BD0D7C-638D-4DF0-B38F-B741081C6180}" srcId="{950B740B-D52E-4A1B-B764-E1B0AA4726C1}" destId="{FDD388B2-F7FC-43D2-BF50-D502AFDC96F8}" srcOrd="4" destOrd="0" parTransId="{4CE68ED7-2811-4B76-8AD3-03D25F3938DE}" sibTransId="{1F6EDE41-6C0D-4BCA-BC86-DE9482CC41C3}"/>
    <dgm:cxn modelId="{846D5B81-0395-6B4B-9DD5-A24D71CDCA20}" type="presOf" srcId="{C60C46F1-A2F3-48B2-A589-C6B8A29E4598}" destId="{91690393-B6D1-0C4B-9314-6BBB32B10F03}" srcOrd="0" destOrd="3" presId="urn:microsoft.com/office/officeart/2005/8/layout/list1"/>
    <dgm:cxn modelId="{F38A6D85-D796-7B40-9F2F-3BABDFF4BDCB}" srcId="{950B740B-D52E-4A1B-B764-E1B0AA4726C1}" destId="{E7338280-2EDF-5E4B-9840-33EC517148AA}" srcOrd="5" destOrd="0" parTransId="{C7AD6256-6F07-624C-A096-33DAD52AD526}" sibTransId="{9AB0007E-947E-FF42-B5DA-F83AC8EA48B3}"/>
    <dgm:cxn modelId="{ED0CC58D-902C-DB4B-A773-54AF33AC3B7B}" type="presOf" srcId="{950B740B-D52E-4A1B-B764-E1B0AA4726C1}" destId="{8A7182FA-46D3-E74C-9393-E99736DBCCEA}" srcOrd="1" destOrd="0" presId="urn:microsoft.com/office/officeart/2005/8/layout/list1"/>
    <dgm:cxn modelId="{9179B5B5-F342-407F-9813-596C64E7366E}" srcId="{1097D221-8B28-40C8-966E-BA3AE7180AF1}" destId="{0D9DB840-8A05-4AA8-98BD-4F486273B00B}" srcOrd="0" destOrd="0" parTransId="{14F15FD0-095E-4BF2-8ACD-82A2EE83B7BF}" sibTransId="{CF3D692C-D098-44B0-936D-AB69F77EF1DB}"/>
    <dgm:cxn modelId="{A11722BF-54A0-4215-A9C3-450A8CC15C47}" srcId="{FD471203-102A-4C8A-A0B3-2D6D7090E499}" destId="{1097D221-8B28-40C8-966E-BA3AE7180AF1}" srcOrd="0" destOrd="0" parTransId="{B5484785-7B8C-40D2-BA2E-836C6334E1F2}" sibTransId="{51990410-86D0-4278-8BC6-2C8745E95868}"/>
    <dgm:cxn modelId="{BC504DD4-9C9D-FB41-B3C1-C3368378E711}" type="presOf" srcId="{0BBA4EEB-BE73-4332-82E6-A3AF6CC06424}" destId="{34DAA875-47DC-6649-B131-3132E6A27243}" srcOrd="0" destOrd="1" presId="urn:microsoft.com/office/officeart/2005/8/layout/list1"/>
    <dgm:cxn modelId="{51460ED8-9BD1-4786-80B6-BC26DC8071C6}" srcId="{950B740B-D52E-4A1B-B764-E1B0AA4726C1}" destId="{B51CD5FC-401B-4621-9824-EC8CDA698B9D}" srcOrd="2" destOrd="0" parTransId="{EC2BE20A-FF5B-40C8-B156-92AAFAB28D4B}" sibTransId="{FCD71C65-6A38-4DA8-B7F2-5E1A7013965B}"/>
    <dgm:cxn modelId="{4940EA08-D62F-7E46-AEE3-3183706A587D}" type="presParOf" srcId="{A41D8751-B24F-1C44-AA70-86B6B53BC9DB}" destId="{0542B4AA-1115-3F44-BE41-7EC89487DED1}" srcOrd="0" destOrd="0" presId="urn:microsoft.com/office/officeart/2005/8/layout/list1"/>
    <dgm:cxn modelId="{F5420F71-6628-6D44-B4B0-4ED54362B854}" type="presParOf" srcId="{0542B4AA-1115-3F44-BE41-7EC89487DED1}" destId="{D6FE4F14-9C8D-C547-85AD-E42E3C028CCA}" srcOrd="0" destOrd="0" presId="urn:microsoft.com/office/officeart/2005/8/layout/list1"/>
    <dgm:cxn modelId="{F8DAD0B2-3C14-394D-B27A-EA09B0479028}" type="presParOf" srcId="{0542B4AA-1115-3F44-BE41-7EC89487DED1}" destId="{D6CFB9C6-2799-2C49-8179-13303ED51AED}" srcOrd="1" destOrd="0" presId="urn:microsoft.com/office/officeart/2005/8/layout/list1"/>
    <dgm:cxn modelId="{0B1E7E43-6A0E-104E-8885-57FFE9738DA1}" type="presParOf" srcId="{A41D8751-B24F-1C44-AA70-86B6B53BC9DB}" destId="{1D5E48B3-40F6-A64C-B919-010CD95791DC}" srcOrd="1" destOrd="0" presId="urn:microsoft.com/office/officeart/2005/8/layout/list1"/>
    <dgm:cxn modelId="{7C0ED641-E25B-B347-8761-D2E0E2A60BF1}" type="presParOf" srcId="{A41D8751-B24F-1C44-AA70-86B6B53BC9DB}" destId="{34DAA875-47DC-6649-B131-3132E6A27243}" srcOrd="2" destOrd="0" presId="urn:microsoft.com/office/officeart/2005/8/layout/list1"/>
    <dgm:cxn modelId="{49048DEA-3F05-6D41-8F6A-83148BAF46B1}" type="presParOf" srcId="{A41D8751-B24F-1C44-AA70-86B6B53BC9DB}" destId="{E9CBD8A9-3EEF-9C4B-BFE7-E0DD6D382887}" srcOrd="3" destOrd="0" presId="urn:microsoft.com/office/officeart/2005/8/layout/list1"/>
    <dgm:cxn modelId="{C72ABECA-C67C-CB4B-9080-A8D19C329CFE}" type="presParOf" srcId="{A41D8751-B24F-1C44-AA70-86B6B53BC9DB}" destId="{8DE1C7C5-022E-D846-B2D2-72F83B11216E}" srcOrd="4" destOrd="0" presId="urn:microsoft.com/office/officeart/2005/8/layout/list1"/>
    <dgm:cxn modelId="{8D78CF6D-A8CA-2548-A3EB-94CEC5174F43}" type="presParOf" srcId="{8DE1C7C5-022E-D846-B2D2-72F83B11216E}" destId="{E8BB0215-F93C-1349-B319-22515AEAB90D}" srcOrd="0" destOrd="0" presId="urn:microsoft.com/office/officeart/2005/8/layout/list1"/>
    <dgm:cxn modelId="{2EF17AF8-B552-4F42-97E1-A00BCD60B481}" type="presParOf" srcId="{8DE1C7C5-022E-D846-B2D2-72F83B11216E}" destId="{8A7182FA-46D3-E74C-9393-E99736DBCCEA}" srcOrd="1" destOrd="0" presId="urn:microsoft.com/office/officeart/2005/8/layout/list1"/>
    <dgm:cxn modelId="{4BF5253E-91F0-2C44-96C9-6D126BE40192}" type="presParOf" srcId="{A41D8751-B24F-1C44-AA70-86B6B53BC9DB}" destId="{E3827F8B-EE98-1F47-889D-1F1E923D6910}" srcOrd="5" destOrd="0" presId="urn:microsoft.com/office/officeart/2005/8/layout/list1"/>
    <dgm:cxn modelId="{F5CFD7ED-1B47-D449-8460-A98BE18EA9C3}" type="presParOf" srcId="{A41D8751-B24F-1C44-AA70-86B6B53BC9DB}" destId="{91690393-B6D1-0C4B-9314-6BBB32B10F0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5405F-897F-4D26-80CF-32A7068E2E04}"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EAE7DEF3-DDAD-408B-A42A-A983AE5B8530}">
      <dgm:prSet/>
      <dgm:spPr>
        <a:noFill/>
      </dgm:spPr>
      <dgm:t>
        <a:bodyPr/>
        <a:lstStyle/>
        <a:p>
          <a:r>
            <a:rPr lang="en-US">
              <a:solidFill>
                <a:schemeClr val="tx1"/>
              </a:solidFill>
            </a:rPr>
            <a:t>Depression symptoms due to medical illness</a:t>
          </a:r>
        </a:p>
      </dgm:t>
    </dgm:pt>
    <dgm:pt modelId="{E616AE5B-34AF-4D2F-89C3-0318D6ADE072}" type="parTrans" cxnId="{CEDF1231-C30C-459C-B2DE-405C9F8E9A8A}">
      <dgm:prSet/>
      <dgm:spPr/>
      <dgm:t>
        <a:bodyPr/>
        <a:lstStyle/>
        <a:p>
          <a:endParaRPr lang="en-US">
            <a:solidFill>
              <a:schemeClr val="tx1"/>
            </a:solidFill>
          </a:endParaRPr>
        </a:p>
      </dgm:t>
    </dgm:pt>
    <dgm:pt modelId="{0CAB1426-F186-4CCF-AA79-381B6593EDB4}" type="sibTrans" cxnId="{CEDF1231-C30C-459C-B2DE-405C9F8E9A8A}">
      <dgm:prSet/>
      <dgm:spPr/>
      <dgm:t>
        <a:bodyPr/>
        <a:lstStyle/>
        <a:p>
          <a:endParaRPr lang="en-US">
            <a:solidFill>
              <a:schemeClr val="tx1"/>
            </a:solidFill>
          </a:endParaRPr>
        </a:p>
      </dgm:t>
    </dgm:pt>
    <dgm:pt modelId="{EEB454B6-864B-4666-A61A-8002937F3A8E}">
      <dgm:prSet/>
      <dgm:spPr>
        <a:noFill/>
      </dgm:spPr>
      <dgm:t>
        <a:bodyPr/>
        <a:lstStyle/>
        <a:p>
          <a:r>
            <a:rPr lang="en-US" dirty="0">
              <a:solidFill>
                <a:schemeClr val="tx1"/>
              </a:solidFill>
            </a:rPr>
            <a:t>Prodromal symptoms of Psychosis</a:t>
          </a:r>
        </a:p>
      </dgm:t>
    </dgm:pt>
    <dgm:pt modelId="{9BAF0D61-BE58-4DB9-A494-7D1ADD83BE8A}" type="parTrans" cxnId="{F95C5542-869E-4AF6-A08C-84CE9A2B8CE1}">
      <dgm:prSet/>
      <dgm:spPr/>
      <dgm:t>
        <a:bodyPr/>
        <a:lstStyle/>
        <a:p>
          <a:endParaRPr lang="en-US">
            <a:solidFill>
              <a:schemeClr val="tx1"/>
            </a:solidFill>
          </a:endParaRPr>
        </a:p>
      </dgm:t>
    </dgm:pt>
    <dgm:pt modelId="{DB2015EF-0D72-4653-A6EB-A7051ED5F485}" type="sibTrans" cxnId="{F95C5542-869E-4AF6-A08C-84CE9A2B8CE1}">
      <dgm:prSet/>
      <dgm:spPr/>
      <dgm:t>
        <a:bodyPr/>
        <a:lstStyle/>
        <a:p>
          <a:endParaRPr lang="en-US">
            <a:solidFill>
              <a:schemeClr val="tx1"/>
            </a:solidFill>
          </a:endParaRPr>
        </a:p>
      </dgm:t>
    </dgm:pt>
    <dgm:pt modelId="{01A96C8F-DA1B-4984-934D-FC41416AA8F1}">
      <dgm:prSet/>
      <dgm:spPr>
        <a:noFill/>
      </dgm:spPr>
      <dgm:t>
        <a:bodyPr/>
        <a:lstStyle/>
        <a:p>
          <a:r>
            <a:rPr lang="en-US">
              <a:solidFill>
                <a:schemeClr val="tx1"/>
              </a:solidFill>
            </a:rPr>
            <a:t>Substance use</a:t>
          </a:r>
        </a:p>
      </dgm:t>
    </dgm:pt>
    <dgm:pt modelId="{943DAB43-32DC-4ACA-B0D2-F621AAD03132}" type="parTrans" cxnId="{2A28F1E7-11C6-4257-A893-087BDFE0A273}">
      <dgm:prSet/>
      <dgm:spPr/>
      <dgm:t>
        <a:bodyPr/>
        <a:lstStyle/>
        <a:p>
          <a:endParaRPr lang="en-US">
            <a:solidFill>
              <a:schemeClr val="tx1"/>
            </a:solidFill>
          </a:endParaRPr>
        </a:p>
      </dgm:t>
    </dgm:pt>
    <dgm:pt modelId="{26AB4F84-AD04-4569-BE2F-F764937F4CC9}" type="sibTrans" cxnId="{2A28F1E7-11C6-4257-A893-087BDFE0A273}">
      <dgm:prSet/>
      <dgm:spPr/>
      <dgm:t>
        <a:bodyPr/>
        <a:lstStyle/>
        <a:p>
          <a:endParaRPr lang="en-US">
            <a:solidFill>
              <a:schemeClr val="tx1"/>
            </a:solidFill>
          </a:endParaRPr>
        </a:p>
      </dgm:t>
    </dgm:pt>
    <dgm:pt modelId="{E721731E-FAA3-4F91-9961-46AB46EA9E65}">
      <dgm:prSet/>
      <dgm:spPr>
        <a:noFill/>
      </dgm:spPr>
      <dgm:t>
        <a:bodyPr/>
        <a:lstStyle/>
        <a:p>
          <a:r>
            <a:rPr lang="en-US" dirty="0">
              <a:solidFill>
                <a:schemeClr val="tx1"/>
              </a:solidFill>
            </a:rPr>
            <a:t>Adjustment Disorder with mood symptoms</a:t>
          </a:r>
        </a:p>
      </dgm:t>
    </dgm:pt>
    <dgm:pt modelId="{79636C35-F11C-42A7-AB90-F6E5AECF150F}" type="parTrans" cxnId="{8CCC049E-1BEA-42E4-A7E0-AF71203FCB93}">
      <dgm:prSet/>
      <dgm:spPr/>
      <dgm:t>
        <a:bodyPr/>
        <a:lstStyle/>
        <a:p>
          <a:endParaRPr lang="en-US">
            <a:solidFill>
              <a:schemeClr val="tx1"/>
            </a:solidFill>
          </a:endParaRPr>
        </a:p>
      </dgm:t>
    </dgm:pt>
    <dgm:pt modelId="{717B72B6-C435-4DF4-8A26-88DCE977BC99}" type="sibTrans" cxnId="{8CCC049E-1BEA-42E4-A7E0-AF71203FCB93}">
      <dgm:prSet/>
      <dgm:spPr/>
      <dgm:t>
        <a:bodyPr/>
        <a:lstStyle/>
        <a:p>
          <a:endParaRPr lang="en-US">
            <a:solidFill>
              <a:schemeClr val="tx1"/>
            </a:solidFill>
          </a:endParaRPr>
        </a:p>
      </dgm:t>
    </dgm:pt>
    <dgm:pt modelId="{71DBBA44-2820-4F25-879F-BD819243C89B}">
      <dgm:prSet/>
      <dgm:spPr>
        <a:noFill/>
      </dgm:spPr>
      <dgm:t>
        <a:bodyPr/>
        <a:lstStyle/>
        <a:p>
          <a:r>
            <a:rPr lang="en-US">
              <a:solidFill>
                <a:schemeClr val="tx1"/>
              </a:solidFill>
            </a:rPr>
            <a:t>Evolving personality disorder</a:t>
          </a:r>
        </a:p>
      </dgm:t>
    </dgm:pt>
    <dgm:pt modelId="{AA7C7490-CD1A-4ED6-803A-B0542F8EE477}" type="parTrans" cxnId="{899FC9E5-CE83-4BFF-882C-1F84597E2FAE}">
      <dgm:prSet/>
      <dgm:spPr/>
      <dgm:t>
        <a:bodyPr/>
        <a:lstStyle/>
        <a:p>
          <a:endParaRPr lang="en-US">
            <a:solidFill>
              <a:schemeClr val="tx1"/>
            </a:solidFill>
          </a:endParaRPr>
        </a:p>
      </dgm:t>
    </dgm:pt>
    <dgm:pt modelId="{B4CC449E-FF9A-41B1-99DA-B0F64D325CCF}" type="sibTrans" cxnId="{899FC9E5-CE83-4BFF-882C-1F84597E2FAE}">
      <dgm:prSet/>
      <dgm:spPr/>
      <dgm:t>
        <a:bodyPr/>
        <a:lstStyle/>
        <a:p>
          <a:endParaRPr lang="en-US">
            <a:solidFill>
              <a:schemeClr val="tx1"/>
            </a:solidFill>
          </a:endParaRPr>
        </a:p>
      </dgm:t>
    </dgm:pt>
    <dgm:pt modelId="{7AFEEDEF-7C36-4273-8A8B-FFB485B158A1}">
      <dgm:prSet/>
      <dgm:spPr>
        <a:noFill/>
      </dgm:spPr>
      <dgm:t>
        <a:bodyPr/>
        <a:lstStyle/>
        <a:p>
          <a:r>
            <a:rPr lang="en-US">
              <a:solidFill>
                <a:schemeClr val="tx1"/>
              </a:solidFill>
            </a:rPr>
            <a:t>Depressive symptoms secondary to an eating disorder</a:t>
          </a:r>
        </a:p>
      </dgm:t>
    </dgm:pt>
    <dgm:pt modelId="{44B493E3-AEF8-4E7A-9055-41FA04F2161D}" type="parTrans" cxnId="{0CE7B19E-D088-4061-9034-7EFA14014FCA}">
      <dgm:prSet/>
      <dgm:spPr/>
      <dgm:t>
        <a:bodyPr/>
        <a:lstStyle/>
        <a:p>
          <a:endParaRPr lang="en-US">
            <a:solidFill>
              <a:schemeClr val="tx1"/>
            </a:solidFill>
          </a:endParaRPr>
        </a:p>
      </dgm:t>
    </dgm:pt>
    <dgm:pt modelId="{9F08BDFA-EC76-4A11-B69C-523EC9AF2EA3}" type="sibTrans" cxnId="{0CE7B19E-D088-4061-9034-7EFA14014FCA}">
      <dgm:prSet/>
      <dgm:spPr/>
      <dgm:t>
        <a:bodyPr/>
        <a:lstStyle/>
        <a:p>
          <a:endParaRPr lang="en-US">
            <a:solidFill>
              <a:schemeClr val="tx1"/>
            </a:solidFill>
          </a:endParaRPr>
        </a:p>
      </dgm:t>
    </dgm:pt>
    <dgm:pt modelId="{BE5B643E-E595-4F7E-8091-AFA2701DE95B}">
      <dgm:prSet/>
      <dgm:spPr>
        <a:noFill/>
      </dgm:spPr>
      <dgm:t>
        <a:bodyPr/>
        <a:lstStyle/>
        <a:p>
          <a:r>
            <a:rPr lang="en-US">
              <a:solidFill>
                <a:schemeClr val="tx1"/>
              </a:solidFill>
            </a:rPr>
            <a:t>Bipolar Depression</a:t>
          </a:r>
        </a:p>
      </dgm:t>
    </dgm:pt>
    <dgm:pt modelId="{09D146D6-961C-44BA-9A5D-271D722FD277}" type="parTrans" cxnId="{E9973C6C-59E5-49AD-854C-2B38AEE73DB0}">
      <dgm:prSet/>
      <dgm:spPr/>
      <dgm:t>
        <a:bodyPr/>
        <a:lstStyle/>
        <a:p>
          <a:endParaRPr lang="en-US">
            <a:solidFill>
              <a:schemeClr val="tx1"/>
            </a:solidFill>
          </a:endParaRPr>
        </a:p>
      </dgm:t>
    </dgm:pt>
    <dgm:pt modelId="{AC01E4B8-4CA6-469E-890D-C100DE6FAD74}" type="sibTrans" cxnId="{E9973C6C-59E5-49AD-854C-2B38AEE73DB0}">
      <dgm:prSet/>
      <dgm:spPr/>
      <dgm:t>
        <a:bodyPr/>
        <a:lstStyle/>
        <a:p>
          <a:endParaRPr lang="en-US">
            <a:solidFill>
              <a:schemeClr val="tx1"/>
            </a:solidFill>
          </a:endParaRPr>
        </a:p>
      </dgm:t>
    </dgm:pt>
    <dgm:pt modelId="{CB733208-F366-4511-B778-D61EB1075561}">
      <dgm:prSet/>
      <dgm:spPr>
        <a:noFill/>
      </dgm:spPr>
      <dgm:t>
        <a:bodyPr/>
        <a:lstStyle/>
        <a:p>
          <a:r>
            <a:rPr lang="en-US">
              <a:solidFill>
                <a:schemeClr val="tx1"/>
              </a:solidFill>
            </a:rPr>
            <a:t>Persistent Depressive Disorder</a:t>
          </a:r>
        </a:p>
      </dgm:t>
    </dgm:pt>
    <dgm:pt modelId="{12FBBC18-BDFE-44AC-B75A-6DF259E20337}" type="parTrans" cxnId="{2DF66DC7-DF98-4B30-B228-0D4245578E89}">
      <dgm:prSet/>
      <dgm:spPr/>
      <dgm:t>
        <a:bodyPr/>
        <a:lstStyle/>
        <a:p>
          <a:endParaRPr lang="en-US">
            <a:solidFill>
              <a:schemeClr val="tx1"/>
            </a:solidFill>
          </a:endParaRPr>
        </a:p>
      </dgm:t>
    </dgm:pt>
    <dgm:pt modelId="{2E4B0712-1136-43D3-95CE-5FD53B4A514F}" type="sibTrans" cxnId="{2DF66DC7-DF98-4B30-B228-0D4245578E89}">
      <dgm:prSet/>
      <dgm:spPr/>
      <dgm:t>
        <a:bodyPr/>
        <a:lstStyle/>
        <a:p>
          <a:endParaRPr lang="en-US">
            <a:solidFill>
              <a:schemeClr val="tx1"/>
            </a:solidFill>
          </a:endParaRPr>
        </a:p>
      </dgm:t>
    </dgm:pt>
    <dgm:pt modelId="{B525C550-71E5-E14F-9E78-C7BFBB885232}">
      <dgm:prSet/>
      <dgm:spPr>
        <a:noFill/>
      </dgm:spPr>
      <dgm:t>
        <a:bodyPr/>
        <a:lstStyle/>
        <a:p>
          <a:r>
            <a:rPr lang="en-US">
              <a:solidFill>
                <a:schemeClr val="tx1"/>
              </a:solidFill>
            </a:rPr>
            <a:t>Side effects of a medication</a:t>
          </a:r>
        </a:p>
      </dgm:t>
    </dgm:pt>
    <dgm:pt modelId="{461869D0-218A-4347-9208-C3381B4A05C1}" type="parTrans" cxnId="{A4E378E5-93E8-E447-8E26-C01322CB0187}">
      <dgm:prSet/>
      <dgm:spPr/>
      <dgm:t>
        <a:bodyPr/>
        <a:lstStyle/>
        <a:p>
          <a:endParaRPr lang="en-US">
            <a:solidFill>
              <a:schemeClr val="tx1"/>
            </a:solidFill>
          </a:endParaRPr>
        </a:p>
      </dgm:t>
    </dgm:pt>
    <dgm:pt modelId="{604836B1-6E53-C84D-B345-F15C85F5C3C8}" type="sibTrans" cxnId="{A4E378E5-93E8-E447-8E26-C01322CB0187}">
      <dgm:prSet/>
      <dgm:spPr/>
      <dgm:t>
        <a:bodyPr/>
        <a:lstStyle/>
        <a:p>
          <a:endParaRPr lang="en-US">
            <a:solidFill>
              <a:schemeClr val="tx1"/>
            </a:solidFill>
          </a:endParaRPr>
        </a:p>
      </dgm:t>
    </dgm:pt>
    <dgm:pt modelId="{1A4FF530-4CC3-DF4F-9060-26C58C70511A}" type="pres">
      <dgm:prSet presAssocID="{BBE5405F-897F-4D26-80CF-32A7068E2E04}" presName="Name0" presStyleCnt="0">
        <dgm:presLayoutVars>
          <dgm:dir/>
          <dgm:resizeHandles val="exact"/>
        </dgm:presLayoutVars>
      </dgm:prSet>
      <dgm:spPr/>
    </dgm:pt>
    <dgm:pt modelId="{5A07671D-551C-FC4A-AF86-B5B51CE09B29}" type="pres">
      <dgm:prSet presAssocID="{EAE7DEF3-DDAD-408B-A42A-A983AE5B8530}" presName="node" presStyleLbl="node1" presStyleIdx="0" presStyleCnt="9">
        <dgm:presLayoutVars>
          <dgm:bulletEnabled val="1"/>
        </dgm:presLayoutVars>
      </dgm:prSet>
      <dgm:spPr/>
    </dgm:pt>
    <dgm:pt modelId="{BBC426E4-2F94-6F46-A02E-A23DCD8C826B}" type="pres">
      <dgm:prSet presAssocID="{0CAB1426-F186-4CCF-AA79-381B6593EDB4}" presName="sibTrans" presStyleLbl="sibTrans1D1" presStyleIdx="0" presStyleCnt="8"/>
      <dgm:spPr/>
    </dgm:pt>
    <dgm:pt modelId="{7FB43F25-5752-0C43-BF05-D693FD99AFD2}" type="pres">
      <dgm:prSet presAssocID="{0CAB1426-F186-4CCF-AA79-381B6593EDB4}" presName="connectorText" presStyleLbl="sibTrans1D1" presStyleIdx="0" presStyleCnt="8"/>
      <dgm:spPr/>
    </dgm:pt>
    <dgm:pt modelId="{5BCCF595-9035-2644-8AB0-66E92B31837E}" type="pres">
      <dgm:prSet presAssocID="{EEB454B6-864B-4666-A61A-8002937F3A8E}" presName="node" presStyleLbl="node1" presStyleIdx="1" presStyleCnt="9">
        <dgm:presLayoutVars>
          <dgm:bulletEnabled val="1"/>
        </dgm:presLayoutVars>
      </dgm:prSet>
      <dgm:spPr/>
    </dgm:pt>
    <dgm:pt modelId="{B9BABD63-3722-C443-B8A2-775173D0D388}" type="pres">
      <dgm:prSet presAssocID="{DB2015EF-0D72-4653-A6EB-A7051ED5F485}" presName="sibTrans" presStyleLbl="sibTrans1D1" presStyleIdx="1" presStyleCnt="8"/>
      <dgm:spPr/>
    </dgm:pt>
    <dgm:pt modelId="{EAFFDE7B-4D2E-CB4C-B797-BDFBF962EC0F}" type="pres">
      <dgm:prSet presAssocID="{DB2015EF-0D72-4653-A6EB-A7051ED5F485}" presName="connectorText" presStyleLbl="sibTrans1D1" presStyleIdx="1" presStyleCnt="8"/>
      <dgm:spPr/>
    </dgm:pt>
    <dgm:pt modelId="{0AA9A095-31B7-8F46-A51B-A706D812F435}" type="pres">
      <dgm:prSet presAssocID="{01A96C8F-DA1B-4984-934D-FC41416AA8F1}" presName="node" presStyleLbl="node1" presStyleIdx="2" presStyleCnt="9">
        <dgm:presLayoutVars>
          <dgm:bulletEnabled val="1"/>
        </dgm:presLayoutVars>
      </dgm:prSet>
      <dgm:spPr/>
    </dgm:pt>
    <dgm:pt modelId="{4FD7755F-A5C5-B746-AF5A-8C533DF8424D}" type="pres">
      <dgm:prSet presAssocID="{26AB4F84-AD04-4569-BE2F-F764937F4CC9}" presName="sibTrans" presStyleLbl="sibTrans1D1" presStyleIdx="2" presStyleCnt="8"/>
      <dgm:spPr/>
    </dgm:pt>
    <dgm:pt modelId="{65A20B30-9817-9F47-8BC0-22C580EBCB15}" type="pres">
      <dgm:prSet presAssocID="{26AB4F84-AD04-4569-BE2F-F764937F4CC9}" presName="connectorText" presStyleLbl="sibTrans1D1" presStyleIdx="2" presStyleCnt="8"/>
      <dgm:spPr/>
    </dgm:pt>
    <dgm:pt modelId="{D66AE786-BD00-8144-B287-C47CEE2FD466}" type="pres">
      <dgm:prSet presAssocID="{B525C550-71E5-E14F-9E78-C7BFBB885232}" presName="node" presStyleLbl="node1" presStyleIdx="3" presStyleCnt="9">
        <dgm:presLayoutVars>
          <dgm:bulletEnabled val="1"/>
        </dgm:presLayoutVars>
      </dgm:prSet>
      <dgm:spPr/>
    </dgm:pt>
    <dgm:pt modelId="{2908C700-F32B-0241-834A-5C815B7E758F}" type="pres">
      <dgm:prSet presAssocID="{604836B1-6E53-C84D-B345-F15C85F5C3C8}" presName="sibTrans" presStyleLbl="sibTrans1D1" presStyleIdx="3" presStyleCnt="8"/>
      <dgm:spPr/>
    </dgm:pt>
    <dgm:pt modelId="{28D94102-82A0-3448-B3E6-DC064F58A10F}" type="pres">
      <dgm:prSet presAssocID="{604836B1-6E53-C84D-B345-F15C85F5C3C8}" presName="connectorText" presStyleLbl="sibTrans1D1" presStyleIdx="3" presStyleCnt="8"/>
      <dgm:spPr/>
    </dgm:pt>
    <dgm:pt modelId="{115F8A81-E832-4B43-92D4-92202E6F41F9}" type="pres">
      <dgm:prSet presAssocID="{E721731E-FAA3-4F91-9961-46AB46EA9E65}" presName="node" presStyleLbl="node1" presStyleIdx="4" presStyleCnt="9">
        <dgm:presLayoutVars>
          <dgm:bulletEnabled val="1"/>
        </dgm:presLayoutVars>
      </dgm:prSet>
      <dgm:spPr/>
    </dgm:pt>
    <dgm:pt modelId="{BFE338B9-6A02-7047-96CF-0B247ECA06F2}" type="pres">
      <dgm:prSet presAssocID="{717B72B6-C435-4DF4-8A26-88DCE977BC99}" presName="sibTrans" presStyleLbl="sibTrans1D1" presStyleIdx="4" presStyleCnt="8"/>
      <dgm:spPr/>
    </dgm:pt>
    <dgm:pt modelId="{DE20E461-4C76-C840-9BB6-9997D0F40107}" type="pres">
      <dgm:prSet presAssocID="{717B72B6-C435-4DF4-8A26-88DCE977BC99}" presName="connectorText" presStyleLbl="sibTrans1D1" presStyleIdx="4" presStyleCnt="8"/>
      <dgm:spPr/>
    </dgm:pt>
    <dgm:pt modelId="{D668E842-FAF5-3B4B-8D1F-C6B543FA0629}" type="pres">
      <dgm:prSet presAssocID="{71DBBA44-2820-4F25-879F-BD819243C89B}" presName="node" presStyleLbl="node1" presStyleIdx="5" presStyleCnt="9">
        <dgm:presLayoutVars>
          <dgm:bulletEnabled val="1"/>
        </dgm:presLayoutVars>
      </dgm:prSet>
      <dgm:spPr/>
    </dgm:pt>
    <dgm:pt modelId="{DAE999AF-9507-5A43-9789-92060BFB4DA5}" type="pres">
      <dgm:prSet presAssocID="{B4CC449E-FF9A-41B1-99DA-B0F64D325CCF}" presName="sibTrans" presStyleLbl="sibTrans1D1" presStyleIdx="5" presStyleCnt="8"/>
      <dgm:spPr/>
    </dgm:pt>
    <dgm:pt modelId="{DFD2C265-EAFB-7F4B-B3D3-B34AB753F044}" type="pres">
      <dgm:prSet presAssocID="{B4CC449E-FF9A-41B1-99DA-B0F64D325CCF}" presName="connectorText" presStyleLbl="sibTrans1D1" presStyleIdx="5" presStyleCnt="8"/>
      <dgm:spPr/>
    </dgm:pt>
    <dgm:pt modelId="{55D20D13-3504-484A-BFC2-EC180E65DA1A}" type="pres">
      <dgm:prSet presAssocID="{7AFEEDEF-7C36-4273-8A8B-FFB485B158A1}" presName="node" presStyleLbl="node1" presStyleIdx="6" presStyleCnt="9">
        <dgm:presLayoutVars>
          <dgm:bulletEnabled val="1"/>
        </dgm:presLayoutVars>
      </dgm:prSet>
      <dgm:spPr/>
    </dgm:pt>
    <dgm:pt modelId="{049E102C-A087-554A-B34E-49550530862A}" type="pres">
      <dgm:prSet presAssocID="{9F08BDFA-EC76-4A11-B69C-523EC9AF2EA3}" presName="sibTrans" presStyleLbl="sibTrans1D1" presStyleIdx="6" presStyleCnt="8"/>
      <dgm:spPr/>
    </dgm:pt>
    <dgm:pt modelId="{2B0AE83A-2143-3744-98C0-560E5A748374}" type="pres">
      <dgm:prSet presAssocID="{9F08BDFA-EC76-4A11-B69C-523EC9AF2EA3}" presName="connectorText" presStyleLbl="sibTrans1D1" presStyleIdx="6" presStyleCnt="8"/>
      <dgm:spPr/>
    </dgm:pt>
    <dgm:pt modelId="{298ED4D9-B6EE-8F40-84E1-16AE56D0E8C8}" type="pres">
      <dgm:prSet presAssocID="{BE5B643E-E595-4F7E-8091-AFA2701DE95B}" presName="node" presStyleLbl="node1" presStyleIdx="7" presStyleCnt="9">
        <dgm:presLayoutVars>
          <dgm:bulletEnabled val="1"/>
        </dgm:presLayoutVars>
      </dgm:prSet>
      <dgm:spPr/>
    </dgm:pt>
    <dgm:pt modelId="{D57F4B2E-27F8-8344-95C6-2FB7F1A1A685}" type="pres">
      <dgm:prSet presAssocID="{AC01E4B8-4CA6-469E-890D-C100DE6FAD74}" presName="sibTrans" presStyleLbl="sibTrans1D1" presStyleIdx="7" presStyleCnt="8"/>
      <dgm:spPr/>
    </dgm:pt>
    <dgm:pt modelId="{BD9D5B27-6D18-A947-B9BD-0285CD693572}" type="pres">
      <dgm:prSet presAssocID="{AC01E4B8-4CA6-469E-890D-C100DE6FAD74}" presName="connectorText" presStyleLbl="sibTrans1D1" presStyleIdx="7" presStyleCnt="8"/>
      <dgm:spPr/>
    </dgm:pt>
    <dgm:pt modelId="{9E3CCAB1-A70F-EB43-A4AF-B7F826B0A438}" type="pres">
      <dgm:prSet presAssocID="{CB733208-F366-4511-B778-D61EB1075561}" presName="node" presStyleLbl="node1" presStyleIdx="8" presStyleCnt="9">
        <dgm:presLayoutVars>
          <dgm:bulletEnabled val="1"/>
        </dgm:presLayoutVars>
      </dgm:prSet>
      <dgm:spPr/>
    </dgm:pt>
  </dgm:ptLst>
  <dgm:cxnLst>
    <dgm:cxn modelId="{14185017-917D-6148-B00D-DA20EE8BC25A}" type="presOf" srcId="{0CAB1426-F186-4CCF-AA79-381B6593EDB4}" destId="{7FB43F25-5752-0C43-BF05-D693FD99AFD2}" srcOrd="1" destOrd="0" presId="urn:microsoft.com/office/officeart/2016/7/layout/RepeatingBendingProcessNew"/>
    <dgm:cxn modelId="{1DF0A117-49B1-7945-9C32-E55EFD908D3E}" type="presOf" srcId="{01A96C8F-DA1B-4984-934D-FC41416AA8F1}" destId="{0AA9A095-31B7-8F46-A51B-A706D812F435}" srcOrd="0" destOrd="0" presId="urn:microsoft.com/office/officeart/2016/7/layout/RepeatingBendingProcessNew"/>
    <dgm:cxn modelId="{AB5CB921-D25B-DA40-BF60-1AD788C60676}" type="presOf" srcId="{604836B1-6E53-C84D-B345-F15C85F5C3C8}" destId="{2908C700-F32B-0241-834A-5C815B7E758F}" srcOrd="0" destOrd="0" presId="urn:microsoft.com/office/officeart/2016/7/layout/RepeatingBendingProcessNew"/>
    <dgm:cxn modelId="{B4651E27-0DBD-6544-BF70-6EC4D0EB564B}" type="presOf" srcId="{9F08BDFA-EC76-4A11-B69C-523EC9AF2EA3}" destId="{2B0AE83A-2143-3744-98C0-560E5A748374}" srcOrd="1" destOrd="0" presId="urn:microsoft.com/office/officeart/2016/7/layout/RepeatingBendingProcessNew"/>
    <dgm:cxn modelId="{CEDF1231-C30C-459C-B2DE-405C9F8E9A8A}" srcId="{BBE5405F-897F-4D26-80CF-32A7068E2E04}" destId="{EAE7DEF3-DDAD-408B-A42A-A983AE5B8530}" srcOrd="0" destOrd="0" parTransId="{E616AE5B-34AF-4D2F-89C3-0318D6ADE072}" sibTransId="{0CAB1426-F186-4CCF-AA79-381B6593EDB4}"/>
    <dgm:cxn modelId="{B2B99D35-89C3-EE42-8768-DA819E359C93}" type="presOf" srcId="{B4CC449E-FF9A-41B1-99DA-B0F64D325CCF}" destId="{DFD2C265-EAFB-7F4B-B3D3-B34AB753F044}" srcOrd="1" destOrd="0" presId="urn:microsoft.com/office/officeart/2016/7/layout/RepeatingBendingProcessNew"/>
    <dgm:cxn modelId="{1AF0A035-B66F-2E4E-B0A3-7553730C9E5E}" type="presOf" srcId="{B525C550-71E5-E14F-9E78-C7BFBB885232}" destId="{D66AE786-BD00-8144-B287-C47CEE2FD466}" srcOrd="0" destOrd="0" presId="urn:microsoft.com/office/officeart/2016/7/layout/RepeatingBendingProcessNew"/>
    <dgm:cxn modelId="{F95C5542-869E-4AF6-A08C-84CE9A2B8CE1}" srcId="{BBE5405F-897F-4D26-80CF-32A7068E2E04}" destId="{EEB454B6-864B-4666-A61A-8002937F3A8E}" srcOrd="1" destOrd="0" parTransId="{9BAF0D61-BE58-4DB9-A494-7D1ADD83BE8A}" sibTransId="{DB2015EF-0D72-4653-A6EB-A7051ED5F485}"/>
    <dgm:cxn modelId="{1158AF43-E258-F94C-BFBA-DB64B52FB126}" type="presOf" srcId="{717B72B6-C435-4DF4-8A26-88DCE977BC99}" destId="{BFE338B9-6A02-7047-96CF-0B247ECA06F2}" srcOrd="0" destOrd="0" presId="urn:microsoft.com/office/officeart/2016/7/layout/RepeatingBendingProcessNew"/>
    <dgm:cxn modelId="{44C9E64A-9C69-2547-A79C-6DE250A801AD}" type="presOf" srcId="{DB2015EF-0D72-4653-A6EB-A7051ED5F485}" destId="{B9BABD63-3722-C443-B8A2-775173D0D388}" srcOrd="0" destOrd="0" presId="urn:microsoft.com/office/officeart/2016/7/layout/RepeatingBendingProcessNew"/>
    <dgm:cxn modelId="{C9B8F24A-AED5-AD45-A8A4-C761BB02F8A5}" type="presOf" srcId="{26AB4F84-AD04-4569-BE2F-F764937F4CC9}" destId="{4FD7755F-A5C5-B746-AF5A-8C533DF8424D}" srcOrd="0" destOrd="0" presId="urn:microsoft.com/office/officeart/2016/7/layout/RepeatingBendingProcessNew"/>
    <dgm:cxn modelId="{C516D94F-3E72-ED42-8ED2-91B491E303EF}" type="presOf" srcId="{7AFEEDEF-7C36-4273-8A8B-FFB485B158A1}" destId="{55D20D13-3504-484A-BFC2-EC180E65DA1A}" srcOrd="0" destOrd="0" presId="urn:microsoft.com/office/officeart/2016/7/layout/RepeatingBendingProcessNew"/>
    <dgm:cxn modelId="{55ECE44F-4417-DC4C-B40B-088F09DE95DA}" type="presOf" srcId="{0CAB1426-F186-4CCF-AA79-381B6593EDB4}" destId="{BBC426E4-2F94-6F46-A02E-A23DCD8C826B}" srcOrd="0" destOrd="0" presId="urn:microsoft.com/office/officeart/2016/7/layout/RepeatingBendingProcessNew"/>
    <dgm:cxn modelId="{E9973C6C-59E5-49AD-854C-2B38AEE73DB0}" srcId="{BBE5405F-897F-4D26-80CF-32A7068E2E04}" destId="{BE5B643E-E595-4F7E-8091-AFA2701DE95B}" srcOrd="7" destOrd="0" parTransId="{09D146D6-961C-44BA-9A5D-271D722FD277}" sibTransId="{AC01E4B8-4CA6-469E-890D-C100DE6FAD74}"/>
    <dgm:cxn modelId="{DA12416C-86B6-2548-825C-B4BBD9970F05}" type="presOf" srcId="{EEB454B6-864B-4666-A61A-8002937F3A8E}" destId="{5BCCF595-9035-2644-8AB0-66E92B31837E}" srcOrd="0" destOrd="0" presId="urn:microsoft.com/office/officeart/2016/7/layout/RepeatingBendingProcessNew"/>
    <dgm:cxn modelId="{02E8276D-DCA1-F74C-B9AB-DA13B31C9CE9}" type="presOf" srcId="{604836B1-6E53-C84D-B345-F15C85F5C3C8}" destId="{28D94102-82A0-3448-B3E6-DC064F58A10F}" srcOrd="1" destOrd="0" presId="urn:microsoft.com/office/officeart/2016/7/layout/RepeatingBendingProcessNew"/>
    <dgm:cxn modelId="{2313986E-B0DA-8148-958C-FB764B98B6E2}" type="presOf" srcId="{71DBBA44-2820-4F25-879F-BD819243C89B}" destId="{D668E842-FAF5-3B4B-8D1F-C6B543FA0629}" srcOrd="0" destOrd="0" presId="urn:microsoft.com/office/officeart/2016/7/layout/RepeatingBendingProcessNew"/>
    <dgm:cxn modelId="{C170C772-7748-7145-89DD-D5B1CF54D3F6}" type="presOf" srcId="{B4CC449E-FF9A-41B1-99DA-B0F64D325CCF}" destId="{DAE999AF-9507-5A43-9789-92060BFB4DA5}" srcOrd="0" destOrd="0" presId="urn:microsoft.com/office/officeart/2016/7/layout/RepeatingBendingProcessNew"/>
    <dgm:cxn modelId="{E678B074-6C72-9F46-B6BB-DADCF73FDDFD}" type="presOf" srcId="{717B72B6-C435-4DF4-8A26-88DCE977BC99}" destId="{DE20E461-4C76-C840-9BB6-9997D0F40107}" srcOrd="1" destOrd="0" presId="urn:microsoft.com/office/officeart/2016/7/layout/RepeatingBendingProcessNew"/>
    <dgm:cxn modelId="{C2FBDA81-6229-114C-AC80-5F56F6FD8C3C}" type="presOf" srcId="{26AB4F84-AD04-4569-BE2F-F764937F4CC9}" destId="{65A20B30-9817-9F47-8BC0-22C580EBCB15}" srcOrd="1" destOrd="0" presId="urn:microsoft.com/office/officeart/2016/7/layout/RepeatingBendingProcessNew"/>
    <dgm:cxn modelId="{3BEAED84-1C08-724C-A735-8A169B0F4F17}" type="presOf" srcId="{BE5B643E-E595-4F7E-8091-AFA2701DE95B}" destId="{298ED4D9-B6EE-8F40-84E1-16AE56D0E8C8}" srcOrd="0" destOrd="0" presId="urn:microsoft.com/office/officeart/2016/7/layout/RepeatingBendingProcessNew"/>
    <dgm:cxn modelId="{8CCC049E-1BEA-42E4-A7E0-AF71203FCB93}" srcId="{BBE5405F-897F-4D26-80CF-32A7068E2E04}" destId="{E721731E-FAA3-4F91-9961-46AB46EA9E65}" srcOrd="4" destOrd="0" parTransId="{79636C35-F11C-42A7-AB90-F6E5AECF150F}" sibTransId="{717B72B6-C435-4DF4-8A26-88DCE977BC99}"/>
    <dgm:cxn modelId="{0CE7B19E-D088-4061-9034-7EFA14014FCA}" srcId="{BBE5405F-897F-4D26-80CF-32A7068E2E04}" destId="{7AFEEDEF-7C36-4273-8A8B-FFB485B158A1}" srcOrd="6" destOrd="0" parTransId="{44B493E3-AEF8-4E7A-9055-41FA04F2161D}" sibTransId="{9F08BDFA-EC76-4A11-B69C-523EC9AF2EA3}"/>
    <dgm:cxn modelId="{1FBEC0B1-37A0-9549-93F5-1EB86ED5171F}" type="presOf" srcId="{CB733208-F366-4511-B778-D61EB1075561}" destId="{9E3CCAB1-A70F-EB43-A4AF-B7F826B0A438}" srcOrd="0" destOrd="0" presId="urn:microsoft.com/office/officeart/2016/7/layout/RepeatingBendingProcessNew"/>
    <dgm:cxn modelId="{CD043AB2-0815-7742-8447-7E89C783528D}" type="presOf" srcId="{EAE7DEF3-DDAD-408B-A42A-A983AE5B8530}" destId="{5A07671D-551C-FC4A-AF86-B5B51CE09B29}" srcOrd="0" destOrd="0" presId="urn:microsoft.com/office/officeart/2016/7/layout/RepeatingBendingProcessNew"/>
    <dgm:cxn modelId="{6A8E0CBB-237E-3F42-B5B7-5ECBC2EABA53}" type="presOf" srcId="{BBE5405F-897F-4D26-80CF-32A7068E2E04}" destId="{1A4FF530-4CC3-DF4F-9060-26C58C70511A}" srcOrd="0" destOrd="0" presId="urn:microsoft.com/office/officeart/2016/7/layout/RepeatingBendingProcessNew"/>
    <dgm:cxn modelId="{D1B4D7C4-2ED7-6D47-848F-BF9D04F5B627}" type="presOf" srcId="{E721731E-FAA3-4F91-9961-46AB46EA9E65}" destId="{115F8A81-E832-4B43-92D4-92202E6F41F9}" srcOrd="0" destOrd="0" presId="urn:microsoft.com/office/officeart/2016/7/layout/RepeatingBendingProcessNew"/>
    <dgm:cxn modelId="{2DF66DC7-DF98-4B30-B228-0D4245578E89}" srcId="{BBE5405F-897F-4D26-80CF-32A7068E2E04}" destId="{CB733208-F366-4511-B778-D61EB1075561}" srcOrd="8" destOrd="0" parTransId="{12FBBC18-BDFE-44AC-B75A-6DF259E20337}" sibTransId="{2E4B0712-1136-43D3-95CE-5FD53B4A514F}"/>
    <dgm:cxn modelId="{C82B24DD-5F81-B240-9F13-5771E124350C}" type="presOf" srcId="{9F08BDFA-EC76-4A11-B69C-523EC9AF2EA3}" destId="{049E102C-A087-554A-B34E-49550530862A}" srcOrd="0" destOrd="0" presId="urn:microsoft.com/office/officeart/2016/7/layout/RepeatingBendingProcessNew"/>
    <dgm:cxn modelId="{A4E378E5-93E8-E447-8E26-C01322CB0187}" srcId="{BBE5405F-897F-4D26-80CF-32A7068E2E04}" destId="{B525C550-71E5-E14F-9E78-C7BFBB885232}" srcOrd="3" destOrd="0" parTransId="{461869D0-218A-4347-9208-C3381B4A05C1}" sibTransId="{604836B1-6E53-C84D-B345-F15C85F5C3C8}"/>
    <dgm:cxn modelId="{899FC9E5-CE83-4BFF-882C-1F84597E2FAE}" srcId="{BBE5405F-897F-4D26-80CF-32A7068E2E04}" destId="{71DBBA44-2820-4F25-879F-BD819243C89B}" srcOrd="5" destOrd="0" parTransId="{AA7C7490-CD1A-4ED6-803A-B0542F8EE477}" sibTransId="{B4CC449E-FF9A-41B1-99DA-B0F64D325CCF}"/>
    <dgm:cxn modelId="{CF8922E6-31D1-A54A-9600-0B7FC60B2BC0}" type="presOf" srcId="{AC01E4B8-4CA6-469E-890D-C100DE6FAD74}" destId="{D57F4B2E-27F8-8344-95C6-2FB7F1A1A685}" srcOrd="0" destOrd="0" presId="urn:microsoft.com/office/officeart/2016/7/layout/RepeatingBendingProcessNew"/>
    <dgm:cxn modelId="{2A28F1E7-11C6-4257-A893-087BDFE0A273}" srcId="{BBE5405F-897F-4D26-80CF-32A7068E2E04}" destId="{01A96C8F-DA1B-4984-934D-FC41416AA8F1}" srcOrd="2" destOrd="0" parTransId="{943DAB43-32DC-4ACA-B0D2-F621AAD03132}" sibTransId="{26AB4F84-AD04-4569-BE2F-F764937F4CC9}"/>
    <dgm:cxn modelId="{F1EA73EC-CB05-6542-93A1-97838F974406}" type="presOf" srcId="{AC01E4B8-4CA6-469E-890D-C100DE6FAD74}" destId="{BD9D5B27-6D18-A947-B9BD-0285CD693572}" srcOrd="1" destOrd="0" presId="urn:microsoft.com/office/officeart/2016/7/layout/RepeatingBendingProcessNew"/>
    <dgm:cxn modelId="{D88616ED-BB91-1C43-819F-2355CD73DB04}" type="presOf" srcId="{DB2015EF-0D72-4653-A6EB-A7051ED5F485}" destId="{EAFFDE7B-4D2E-CB4C-B797-BDFBF962EC0F}" srcOrd="1" destOrd="0" presId="urn:microsoft.com/office/officeart/2016/7/layout/RepeatingBendingProcessNew"/>
    <dgm:cxn modelId="{E2F85F8E-B734-EB44-A235-F7BB6D4A91B3}" type="presParOf" srcId="{1A4FF530-4CC3-DF4F-9060-26C58C70511A}" destId="{5A07671D-551C-FC4A-AF86-B5B51CE09B29}" srcOrd="0" destOrd="0" presId="urn:microsoft.com/office/officeart/2016/7/layout/RepeatingBendingProcessNew"/>
    <dgm:cxn modelId="{E89B4CA9-93BF-324A-B983-6EA6B66A1F14}" type="presParOf" srcId="{1A4FF530-4CC3-DF4F-9060-26C58C70511A}" destId="{BBC426E4-2F94-6F46-A02E-A23DCD8C826B}" srcOrd="1" destOrd="0" presId="urn:microsoft.com/office/officeart/2016/7/layout/RepeatingBendingProcessNew"/>
    <dgm:cxn modelId="{8CC26C34-CB6E-FE40-A87D-91E980D649B6}" type="presParOf" srcId="{BBC426E4-2F94-6F46-A02E-A23DCD8C826B}" destId="{7FB43F25-5752-0C43-BF05-D693FD99AFD2}" srcOrd="0" destOrd="0" presId="urn:microsoft.com/office/officeart/2016/7/layout/RepeatingBendingProcessNew"/>
    <dgm:cxn modelId="{7257060E-E697-4546-9CDD-DD7FA5CE1404}" type="presParOf" srcId="{1A4FF530-4CC3-DF4F-9060-26C58C70511A}" destId="{5BCCF595-9035-2644-8AB0-66E92B31837E}" srcOrd="2" destOrd="0" presId="urn:microsoft.com/office/officeart/2016/7/layout/RepeatingBendingProcessNew"/>
    <dgm:cxn modelId="{BA939844-33B6-474B-A101-AD3191F1C65D}" type="presParOf" srcId="{1A4FF530-4CC3-DF4F-9060-26C58C70511A}" destId="{B9BABD63-3722-C443-B8A2-775173D0D388}" srcOrd="3" destOrd="0" presId="urn:microsoft.com/office/officeart/2016/7/layout/RepeatingBendingProcessNew"/>
    <dgm:cxn modelId="{9B795B59-D7C9-BD48-8F2D-B78ED329A265}" type="presParOf" srcId="{B9BABD63-3722-C443-B8A2-775173D0D388}" destId="{EAFFDE7B-4D2E-CB4C-B797-BDFBF962EC0F}" srcOrd="0" destOrd="0" presId="urn:microsoft.com/office/officeart/2016/7/layout/RepeatingBendingProcessNew"/>
    <dgm:cxn modelId="{89CBF8D1-39EA-0548-82D2-F892A3AC0435}" type="presParOf" srcId="{1A4FF530-4CC3-DF4F-9060-26C58C70511A}" destId="{0AA9A095-31B7-8F46-A51B-A706D812F435}" srcOrd="4" destOrd="0" presId="urn:microsoft.com/office/officeart/2016/7/layout/RepeatingBendingProcessNew"/>
    <dgm:cxn modelId="{1492C41D-831B-9149-9F6B-097368C06826}" type="presParOf" srcId="{1A4FF530-4CC3-DF4F-9060-26C58C70511A}" destId="{4FD7755F-A5C5-B746-AF5A-8C533DF8424D}" srcOrd="5" destOrd="0" presId="urn:microsoft.com/office/officeart/2016/7/layout/RepeatingBendingProcessNew"/>
    <dgm:cxn modelId="{80B90288-F741-2A43-AC87-F5F0D29E3493}" type="presParOf" srcId="{4FD7755F-A5C5-B746-AF5A-8C533DF8424D}" destId="{65A20B30-9817-9F47-8BC0-22C580EBCB15}" srcOrd="0" destOrd="0" presId="urn:microsoft.com/office/officeart/2016/7/layout/RepeatingBendingProcessNew"/>
    <dgm:cxn modelId="{6534E0CD-3DA2-3049-971B-EDD55517C6A7}" type="presParOf" srcId="{1A4FF530-4CC3-DF4F-9060-26C58C70511A}" destId="{D66AE786-BD00-8144-B287-C47CEE2FD466}" srcOrd="6" destOrd="0" presId="urn:microsoft.com/office/officeart/2016/7/layout/RepeatingBendingProcessNew"/>
    <dgm:cxn modelId="{C522BC5A-56A5-FA40-B856-4680BE14347A}" type="presParOf" srcId="{1A4FF530-4CC3-DF4F-9060-26C58C70511A}" destId="{2908C700-F32B-0241-834A-5C815B7E758F}" srcOrd="7" destOrd="0" presId="urn:microsoft.com/office/officeart/2016/7/layout/RepeatingBendingProcessNew"/>
    <dgm:cxn modelId="{3B07D124-75A9-DF46-BF94-CDBA99354C26}" type="presParOf" srcId="{2908C700-F32B-0241-834A-5C815B7E758F}" destId="{28D94102-82A0-3448-B3E6-DC064F58A10F}" srcOrd="0" destOrd="0" presId="urn:microsoft.com/office/officeart/2016/7/layout/RepeatingBendingProcessNew"/>
    <dgm:cxn modelId="{3373F2DA-D84B-414F-998B-259A5F11A9AE}" type="presParOf" srcId="{1A4FF530-4CC3-DF4F-9060-26C58C70511A}" destId="{115F8A81-E832-4B43-92D4-92202E6F41F9}" srcOrd="8" destOrd="0" presId="urn:microsoft.com/office/officeart/2016/7/layout/RepeatingBendingProcessNew"/>
    <dgm:cxn modelId="{AC8D4034-721A-A248-AF33-2DFE1BB7D5B5}" type="presParOf" srcId="{1A4FF530-4CC3-DF4F-9060-26C58C70511A}" destId="{BFE338B9-6A02-7047-96CF-0B247ECA06F2}" srcOrd="9" destOrd="0" presId="urn:microsoft.com/office/officeart/2016/7/layout/RepeatingBendingProcessNew"/>
    <dgm:cxn modelId="{FC75684F-4C9A-A845-869D-97CF169BC788}" type="presParOf" srcId="{BFE338B9-6A02-7047-96CF-0B247ECA06F2}" destId="{DE20E461-4C76-C840-9BB6-9997D0F40107}" srcOrd="0" destOrd="0" presId="urn:microsoft.com/office/officeart/2016/7/layout/RepeatingBendingProcessNew"/>
    <dgm:cxn modelId="{09C63528-9306-C846-8050-5327FE7AF639}" type="presParOf" srcId="{1A4FF530-4CC3-DF4F-9060-26C58C70511A}" destId="{D668E842-FAF5-3B4B-8D1F-C6B543FA0629}" srcOrd="10" destOrd="0" presId="urn:microsoft.com/office/officeart/2016/7/layout/RepeatingBendingProcessNew"/>
    <dgm:cxn modelId="{04107CF7-304F-5D4B-8D08-545CAEAC3EE9}" type="presParOf" srcId="{1A4FF530-4CC3-DF4F-9060-26C58C70511A}" destId="{DAE999AF-9507-5A43-9789-92060BFB4DA5}" srcOrd="11" destOrd="0" presId="urn:microsoft.com/office/officeart/2016/7/layout/RepeatingBendingProcessNew"/>
    <dgm:cxn modelId="{23A784B9-2E29-D646-9F93-7E6B5E0F0302}" type="presParOf" srcId="{DAE999AF-9507-5A43-9789-92060BFB4DA5}" destId="{DFD2C265-EAFB-7F4B-B3D3-B34AB753F044}" srcOrd="0" destOrd="0" presId="urn:microsoft.com/office/officeart/2016/7/layout/RepeatingBendingProcessNew"/>
    <dgm:cxn modelId="{CA977AAE-183A-D840-9A30-4A6F8A94C37F}" type="presParOf" srcId="{1A4FF530-4CC3-DF4F-9060-26C58C70511A}" destId="{55D20D13-3504-484A-BFC2-EC180E65DA1A}" srcOrd="12" destOrd="0" presId="urn:microsoft.com/office/officeart/2016/7/layout/RepeatingBendingProcessNew"/>
    <dgm:cxn modelId="{D371CCEA-AAD4-AE4C-B2AB-9E432FF68686}" type="presParOf" srcId="{1A4FF530-4CC3-DF4F-9060-26C58C70511A}" destId="{049E102C-A087-554A-B34E-49550530862A}" srcOrd="13" destOrd="0" presId="urn:microsoft.com/office/officeart/2016/7/layout/RepeatingBendingProcessNew"/>
    <dgm:cxn modelId="{D8306150-1F29-3A4E-98EA-56AC99C2E115}" type="presParOf" srcId="{049E102C-A087-554A-B34E-49550530862A}" destId="{2B0AE83A-2143-3744-98C0-560E5A748374}" srcOrd="0" destOrd="0" presId="urn:microsoft.com/office/officeart/2016/7/layout/RepeatingBendingProcessNew"/>
    <dgm:cxn modelId="{53D59420-D051-0D4F-9A23-7EF04236DF56}" type="presParOf" srcId="{1A4FF530-4CC3-DF4F-9060-26C58C70511A}" destId="{298ED4D9-B6EE-8F40-84E1-16AE56D0E8C8}" srcOrd="14" destOrd="0" presId="urn:microsoft.com/office/officeart/2016/7/layout/RepeatingBendingProcessNew"/>
    <dgm:cxn modelId="{7310EDB8-84F9-9D4C-83BE-C3F4DE543DB5}" type="presParOf" srcId="{1A4FF530-4CC3-DF4F-9060-26C58C70511A}" destId="{D57F4B2E-27F8-8344-95C6-2FB7F1A1A685}" srcOrd="15" destOrd="0" presId="urn:microsoft.com/office/officeart/2016/7/layout/RepeatingBendingProcessNew"/>
    <dgm:cxn modelId="{23DE7628-593D-D747-8CDE-1951C07B3AD2}" type="presParOf" srcId="{D57F4B2E-27F8-8344-95C6-2FB7F1A1A685}" destId="{BD9D5B27-6D18-A947-B9BD-0285CD693572}" srcOrd="0" destOrd="0" presId="urn:microsoft.com/office/officeart/2016/7/layout/RepeatingBendingProcessNew"/>
    <dgm:cxn modelId="{758093E9-C2C1-9F47-BB6D-77F0CD92F5BE}" type="presParOf" srcId="{1A4FF530-4CC3-DF4F-9060-26C58C70511A}" destId="{9E3CCAB1-A70F-EB43-A4AF-B7F826B0A438}"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19B-4CCB-F846-8CDC-611B0B6C8295}">
      <dsp:nvSpPr>
        <dsp:cNvPr id="0" name=""/>
        <dsp:cNvSpPr/>
      </dsp:nvSpPr>
      <dsp:spPr>
        <a:xfrm>
          <a:off x="0" y="3808051"/>
          <a:ext cx="8153400" cy="1249887"/>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Onset before age 12 has been linked to poor functioning, more lifetime depression episodes, suicide attempts, and psychiatric comorbidity</a:t>
          </a:r>
        </a:p>
      </dsp:txBody>
      <dsp:txXfrm>
        <a:off x="0" y="3808051"/>
        <a:ext cx="8153400" cy="1249887"/>
      </dsp:txXfrm>
    </dsp:sp>
    <dsp:sp modelId="{A0E37F19-F616-AC4E-A9EB-D9B0FD12C388}">
      <dsp:nvSpPr>
        <dsp:cNvPr id="0" name=""/>
        <dsp:cNvSpPr/>
      </dsp:nvSpPr>
      <dsp:spPr>
        <a:xfrm rot="10800000">
          <a:off x="0" y="1904472"/>
          <a:ext cx="8153400" cy="1922326"/>
        </a:xfrm>
        <a:prstGeom prst="upArrowCallou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prevalence of depressive disorders:</a:t>
          </a:r>
        </a:p>
      </dsp:txBody>
      <dsp:txXfrm rot="-10800000">
        <a:off x="0" y="1904472"/>
        <a:ext cx="8153400" cy="674736"/>
      </dsp:txXfrm>
    </dsp:sp>
    <dsp:sp modelId="{2CF96C94-D6FD-5E4C-B9B2-68717A413C5D}">
      <dsp:nvSpPr>
        <dsp:cNvPr id="0" name=""/>
        <dsp:cNvSpPr/>
      </dsp:nvSpPr>
      <dsp:spPr>
        <a:xfrm>
          <a:off x="0" y="2579209"/>
          <a:ext cx="2038350" cy="57477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Pre-pubertal children </a:t>
          </a:r>
          <a:r>
            <a:rPr lang="en-US" sz="1500" b="1" kern="1200" dirty="0"/>
            <a:t>1-2</a:t>
          </a:r>
          <a:r>
            <a:rPr lang="en-US" sz="1500" kern="1200" dirty="0"/>
            <a:t>% </a:t>
          </a:r>
        </a:p>
      </dsp:txBody>
      <dsp:txXfrm>
        <a:off x="0" y="2579209"/>
        <a:ext cx="2038350" cy="574775"/>
      </dsp:txXfrm>
    </dsp:sp>
    <dsp:sp modelId="{BEA783A8-6D65-DC49-872E-08CC86332919}">
      <dsp:nvSpPr>
        <dsp:cNvPr id="0" name=""/>
        <dsp:cNvSpPr/>
      </dsp:nvSpPr>
      <dsp:spPr>
        <a:xfrm>
          <a:off x="2038350" y="2579209"/>
          <a:ext cx="2038350" cy="57477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Adolescents (15 to 24) </a:t>
          </a:r>
          <a:r>
            <a:rPr lang="en-US" sz="1500" b="1" kern="1200" dirty="0"/>
            <a:t>8.2 </a:t>
          </a:r>
          <a:r>
            <a:rPr lang="en-US" sz="1500" kern="1200" dirty="0"/>
            <a:t>% </a:t>
          </a:r>
        </a:p>
      </dsp:txBody>
      <dsp:txXfrm>
        <a:off x="2038350" y="2579209"/>
        <a:ext cx="2038350" cy="574775"/>
      </dsp:txXfrm>
    </dsp:sp>
    <dsp:sp modelId="{230E2AC5-7A50-064D-AB1E-C7034F382999}">
      <dsp:nvSpPr>
        <dsp:cNvPr id="0" name=""/>
        <dsp:cNvSpPr/>
      </dsp:nvSpPr>
      <dsp:spPr>
        <a:xfrm>
          <a:off x="4076700" y="2579209"/>
          <a:ext cx="2038350" cy="57477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Lifetime prevalence of </a:t>
          </a:r>
          <a:r>
            <a:rPr lang="en-US" sz="1500" b="1" kern="1200"/>
            <a:t>15 </a:t>
          </a:r>
          <a:r>
            <a:rPr lang="en-US" sz="1500" kern="1200"/>
            <a:t>- </a:t>
          </a:r>
          <a:r>
            <a:rPr lang="en-US" sz="1500" b="1" kern="1200"/>
            <a:t>20</a:t>
          </a:r>
          <a:r>
            <a:rPr lang="en-US" sz="1500" kern="1200"/>
            <a:t>%</a:t>
          </a:r>
        </a:p>
      </dsp:txBody>
      <dsp:txXfrm>
        <a:off x="4076700" y="2579209"/>
        <a:ext cx="2038350" cy="574775"/>
      </dsp:txXfrm>
    </dsp:sp>
    <dsp:sp modelId="{0073FF77-5983-2D42-A298-1CF29A5CAB09}">
      <dsp:nvSpPr>
        <dsp:cNvPr id="0" name=""/>
        <dsp:cNvSpPr/>
      </dsp:nvSpPr>
      <dsp:spPr>
        <a:xfrm>
          <a:off x="6115050" y="2579209"/>
          <a:ext cx="2038350" cy="57477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Female : Male (1:1 pre-puberty, then 2:1)</a:t>
          </a:r>
        </a:p>
      </dsp:txBody>
      <dsp:txXfrm>
        <a:off x="6115050" y="2579209"/>
        <a:ext cx="2038350" cy="574775"/>
      </dsp:txXfrm>
    </dsp:sp>
    <dsp:sp modelId="{3F32B158-F7F0-2C47-99F1-AAF6A0FA3C91}">
      <dsp:nvSpPr>
        <dsp:cNvPr id="0" name=""/>
        <dsp:cNvSpPr/>
      </dsp:nvSpPr>
      <dsp:spPr>
        <a:xfrm rot="10800000">
          <a:off x="0" y="894"/>
          <a:ext cx="8153400" cy="1922326"/>
        </a:xfrm>
        <a:prstGeom prst="upArrowCallou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Depression can be a debilitating and often chronic disorder and frequently has an onset in adolescence.</a:t>
          </a:r>
        </a:p>
      </dsp:txBody>
      <dsp:txXfrm rot="10800000">
        <a:off x="0" y="894"/>
        <a:ext cx="8153400" cy="1249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748E3-1DF1-8E48-8A33-6B350B7BAEF6}">
      <dsp:nvSpPr>
        <dsp:cNvPr id="0" name=""/>
        <dsp:cNvSpPr/>
      </dsp:nvSpPr>
      <dsp:spPr>
        <a:xfrm>
          <a:off x="0" y="1313400"/>
          <a:ext cx="10515600" cy="3181387"/>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Clinical presentation of depression in young people:</a:t>
          </a:r>
        </a:p>
      </dsp:txBody>
      <dsp:txXfrm>
        <a:off x="0" y="1313400"/>
        <a:ext cx="10515600" cy="1717949"/>
      </dsp:txXfrm>
    </dsp:sp>
    <dsp:sp modelId="{DC26998C-C0AB-DC4F-9E03-8D7F1BAB9CF6}">
      <dsp:nvSpPr>
        <dsp:cNvPr id="0" name=""/>
        <dsp:cNvSpPr/>
      </dsp:nvSpPr>
      <dsp:spPr>
        <a:xfrm>
          <a:off x="0" y="3139167"/>
          <a:ext cx="2628899" cy="146343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b="1" kern="1200"/>
            <a:t>More irritability than sad mood</a:t>
          </a:r>
          <a:endParaRPr lang="en-US" sz="2500" b="1" kern="1200" dirty="0"/>
        </a:p>
      </dsp:txBody>
      <dsp:txXfrm>
        <a:off x="0" y="3139167"/>
        <a:ext cx="2628899" cy="1463438"/>
      </dsp:txXfrm>
    </dsp:sp>
    <dsp:sp modelId="{64B2CE06-CF54-784B-B7ED-A0F08ABF3666}">
      <dsp:nvSpPr>
        <dsp:cNvPr id="0" name=""/>
        <dsp:cNvSpPr/>
      </dsp:nvSpPr>
      <dsp:spPr>
        <a:xfrm>
          <a:off x="2628900" y="3139167"/>
          <a:ext cx="2628899" cy="146343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b="1" kern="1200"/>
            <a:t>More hypersomnia</a:t>
          </a:r>
          <a:endParaRPr lang="en-US" sz="2500" b="1" kern="1200" dirty="0"/>
        </a:p>
      </dsp:txBody>
      <dsp:txXfrm>
        <a:off x="2628900" y="3139167"/>
        <a:ext cx="2628899" cy="1463438"/>
      </dsp:txXfrm>
    </dsp:sp>
    <dsp:sp modelId="{65C0E06C-A755-5842-B18A-F90E91E05022}">
      <dsp:nvSpPr>
        <dsp:cNvPr id="0" name=""/>
        <dsp:cNvSpPr/>
      </dsp:nvSpPr>
      <dsp:spPr>
        <a:xfrm>
          <a:off x="5257800" y="3139167"/>
          <a:ext cx="2628899" cy="146343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b="1" kern="1200"/>
            <a:t>Fewer changes in appetite and weight</a:t>
          </a:r>
          <a:endParaRPr lang="en-US" sz="2500" b="1" kern="1200" dirty="0"/>
        </a:p>
      </dsp:txBody>
      <dsp:txXfrm>
        <a:off x="5257800" y="3139167"/>
        <a:ext cx="2628899" cy="1463438"/>
      </dsp:txXfrm>
    </dsp:sp>
    <dsp:sp modelId="{E6F4176C-CA4B-4443-A063-B7C74E3F9277}">
      <dsp:nvSpPr>
        <dsp:cNvPr id="0" name=""/>
        <dsp:cNvSpPr/>
      </dsp:nvSpPr>
      <dsp:spPr>
        <a:xfrm>
          <a:off x="7886700" y="3139167"/>
          <a:ext cx="2628899" cy="146343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b="1" kern="1200"/>
            <a:t>Symptoms tend to be more reactive to environment</a:t>
          </a:r>
          <a:endParaRPr lang="en-US" sz="2500" b="1" kern="1200" dirty="0"/>
        </a:p>
      </dsp:txBody>
      <dsp:txXfrm>
        <a:off x="7886700" y="3139167"/>
        <a:ext cx="2628899" cy="1463438"/>
      </dsp:txXfrm>
    </dsp:sp>
    <dsp:sp modelId="{EEA96A35-726C-F944-A402-D4329CAF9C0B}">
      <dsp:nvSpPr>
        <dsp:cNvPr id="0" name=""/>
        <dsp:cNvSpPr/>
      </dsp:nvSpPr>
      <dsp:spPr>
        <a:xfrm rot="10800000">
          <a:off x="0" y="1016"/>
          <a:ext cx="10515600" cy="1531549"/>
        </a:xfrm>
        <a:prstGeom prst="upArrowCallou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Diagnostic criteria for MDD are the same regardless of age, except for irritable mood</a:t>
          </a:r>
        </a:p>
      </dsp:txBody>
      <dsp:txXfrm rot="10800000">
        <a:off x="0" y="1016"/>
        <a:ext cx="10515600" cy="99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AA875-47DC-6649-B131-3132E6A27243}">
      <dsp:nvSpPr>
        <dsp:cNvPr id="0" name=""/>
        <dsp:cNvSpPr/>
      </dsp:nvSpPr>
      <dsp:spPr>
        <a:xfrm>
          <a:off x="0" y="312669"/>
          <a:ext cx="10515600" cy="1360799"/>
        </a:xfrm>
        <a:prstGeom prst="rect">
          <a:avLst/>
        </a:prstGeom>
        <a:solidFill>
          <a:schemeClr val="bg1">
            <a:lumMod val="95000"/>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Children’s Depression Rating Scale – Revised (CDRS-R)</a:t>
          </a:r>
          <a:endParaRPr lang="en-US" sz="1800" kern="1200" dirty="0"/>
        </a:p>
        <a:p>
          <a:pPr marL="171450" lvl="1" indent="-171450" algn="l" defTabSz="800100">
            <a:lnSpc>
              <a:spcPct val="90000"/>
            </a:lnSpc>
            <a:spcBef>
              <a:spcPct val="0"/>
            </a:spcBef>
            <a:spcAft>
              <a:spcPct val="15000"/>
            </a:spcAft>
            <a:buChar char="•"/>
          </a:pPr>
          <a:r>
            <a:rPr lang="en-US" sz="1800" kern="1200"/>
            <a:t>Hamilton Rating Scale for Depression (HAM-D)</a:t>
          </a:r>
          <a:endParaRPr lang="en-US" sz="1800" kern="1200" dirty="0"/>
        </a:p>
        <a:p>
          <a:pPr marL="171450" lvl="1" indent="-171450" algn="l" defTabSz="800100">
            <a:lnSpc>
              <a:spcPct val="90000"/>
            </a:lnSpc>
            <a:spcBef>
              <a:spcPct val="0"/>
            </a:spcBef>
            <a:spcAft>
              <a:spcPct val="15000"/>
            </a:spcAft>
            <a:buChar char="•"/>
          </a:pPr>
          <a:r>
            <a:rPr lang="en-US" sz="1800" kern="1200"/>
            <a:t>Montgomery-Asberg Depression Rating Scale (MADRS)</a:t>
          </a:r>
          <a:endParaRPr lang="en-US" sz="1800" kern="1200" dirty="0"/>
        </a:p>
      </dsp:txBody>
      <dsp:txXfrm>
        <a:off x="0" y="312669"/>
        <a:ext cx="10515600" cy="1360799"/>
      </dsp:txXfrm>
    </dsp:sp>
    <dsp:sp modelId="{D6CFB9C6-2799-2C49-8179-13303ED51AED}">
      <dsp:nvSpPr>
        <dsp:cNvPr id="0" name=""/>
        <dsp:cNvSpPr/>
      </dsp:nvSpPr>
      <dsp:spPr>
        <a:xfrm>
          <a:off x="525780" y="46989"/>
          <a:ext cx="7360920" cy="5313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kern="1200"/>
            <a:t>Clinician Rated Measures:</a:t>
          </a:r>
          <a:endParaRPr lang="en-US" sz="1800" b="1" kern="1200" dirty="0"/>
        </a:p>
      </dsp:txBody>
      <dsp:txXfrm>
        <a:off x="551719" y="72928"/>
        <a:ext cx="7309042" cy="479482"/>
      </dsp:txXfrm>
    </dsp:sp>
    <dsp:sp modelId="{91690393-B6D1-0C4B-9314-6BBB32B10F03}">
      <dsp:nvSpPr>
        <dsp:cNvPr id="0" name=""/>
        <dsp:cNvSpPr/>
      </dsp:nvSpPr>
      <dsp:spPr>
        <a:xfrm>
          <a:off x="0" y="2036349"/>
          <a:ext cx="10515600" cy="2267999"/>
        </a:xfrm>
        <a:prstGeom prst="rect">
          <a:avLst/>
        </a:prstGeom>
        <a:solidFill>
          <a:schemeClr val="bg1">
            <a:lumMod val="95000"/>
            <a:alpha val="90000"/>
          </a:schemeClr>
        </a:solidFill>
        <a:ln w="6350" cap="flat" cmpd="sng" algn="ctr">
          <a:solidFill>
            <a:schemeClr val="bg1">
              <a:lumMod val="8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Patient Health Questionnaire (PHQ-9 A)</a:t>
          </a:r>
          <a:endParaRPr lang="en-US" sz="1800" kern="1200" dirty="0"/>
        </a:p>
        <a:p>
          <a:pPr marL="171450" lvl="1" indent="-171450" algn="l" defTabSz="800100">
            <a:lnSpc>
              <a:spcPct val="90000"/>
            </a:lnSpc>
            <a:spcBef>
              <a:spcPct val="0"/>
            </a:spcBef>
            <a:spcAft>
              <a:spcPct val="15000"/>
            </a:spcAft>
            <a:buChar char="•"/>
          </a:pPr>
          <a:r>
            <a:rPr lang="en-US" sz="1800" kern="1200"/>
            <a:t>Quick Inventory of Depressive Symptomatology (QIDS-SR)</a:t>
          </a:r>
          <a:endParaRPr lang="en-US" sz="1800" kern="1200" dirty="0"/>
        </a:p>
        <a:p>
          <a:pPr marL="171450" lvl="1" indent="-171450" algn="l" defTabSz="800100">
            <a:lnSpc>
              <a:spcPct val="90000"/>
            </a:lnSpc>
            <a:spcBef>
              <a:spcPct val="0"/>
            </a:spcBef>
            <a:spcAft>
              <a:spcPct val="15000"/>
            </a:spcAft>
            <a:buChar char="•"/>
          </a:pPr>
          <a:r>
            <a:rPr lang="en-US" sz="1800" kern="1200"/>
            <a:t>Mood and Feelings Questionnaire (MFQ)</a:t>
          </a:r>
          <a:endParaRPr lang="en-US" sz="1800" kern="1200" dirty="0"/>
        </a:p>
        <a:p>
          <a:pPr marL="171450" lvl="1" indent="-171450" algn="l" defTabSz="800100">
            <a:lnSpc>
              <a:spcPct val="90000"/>
            </a:lnSpc>
            <a:spcBef>
              <a:spcPct val="0"/>
            </a:spcBef>
            <a:spcAft>
              <a:spcPct val="15000"/>
            </a:spcAft>
            <a:buChar char="•"/>
          </a:pPr>
          <a:r>
            <a:rPr lang="en-US" sz="1800" kern="1200"/>
            <a:t>Children’s Depression Inventory (CDI)</a:t>
          </a:r>
          <a:endParaRPr lang="en-US" sz="1800" kern="1200" dirty="0"/>
        </a:p>
        <a:p>
          <a:pPr marL="171450" lvl="1" indent="-171450" algn="l" defTabSz="800100">
            <a:lnSpc>
              <a:spcPct val="90000"/>
            </a:lnSpc>
            <a:spcBef>
              <a:spcPct val="0"/>
            </a:spcBef>
            <a:spcAft>
              <a:spcPct val="15000"/>
            </a:spcAft>
            <a:buChar char="•"/>
          </a:pPr>
          <a:r>
            <a:rPr lang="en-US" sz="1800" kern="1200"/>
            <a:t>Beck Depression Inventory (BDI)</a:t>
          </a:r>
          <a:endParaRPr lang="en-US" sz="1800" kern="1200" dirty="0"/>
        </a:p>
        <a:p>
          <a:pPr marL="171450" lvl="1" indent="-171450" algn="l" defTabSz="800100">
            <a:lnSpc>
              <a:spcPct val="90000"/>
            </a:lnSpc>
            <a:spcBef>
              <a:spcPct val="0"/>
            </a:spcBef>
            <a:spcAft>
              <a:spcPct val="15000"/>
            </a:spcAft>
            <a:buChar char="•"/>
          </a:pPr>
          <a:r>
            <a:rPr lang="en-US" sz="1800" kern="1200"/>
            <a:t>Kutcher Adolescent Depressive Scale (KADS)</a:t>
          </a:r>
          <a:endParaRPr lang="en-US" sz="1800" kern="1200" dirty="0"/>
        </a:p>
      </dsp:txBody>
      <dsp:txXfrm>
        <a:off x="0" y="2036349"/>
        <a:ext cx="10515600" cy="2267999"/>
      </dsp:txXfrm>
    </dsp:sp>
    <dsp:sp modelId="{8A7182FA-46D3-E74C-9393-E99736DBCCEA}">
      <dsp:nvSpPr>
        <dsp:cNvPr id="0" name=""/>
        <dsp:cNvSpPr/>
      </dsp:nvSpPr>
      <dsp:spPr>
        <a:xfrm>
          <a:off x="525780" y="1770669"/>
          <a:ext cx="7360920" cy="5313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kern="1200"/>
            <a:t>Self-Report Measures:</a:t>
          </a:r>
          <a:endParaRPr lang="en-US" sz="1800" b="1" kern="1200" dirty="0"/>
        </a:p>
      </dsp:txBody>
      <dsp:txXfrm>
        <a:off x="551719" y="1796608"/>
        <a:ext cx="73090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426E4-2F94-6F46-A02E-A23DCD8C826B}">
      <dsp:nvSpPr>
        <dsp:cNvPr id="0" name=""/>
        <dsp:cNvSpPr/>
      </dsp:nvSpPr>
      <dsp:spPr>
        <a:xfrm>
          <a:off x="2296183" y="958444"/>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531273" y="1001528"/>
        <a:ext cx="26356" cy="5271"/>
      </dsp:txXfrm>
    </dsp:sp>
    <dsp:sp modelId="{5A07671D-551C-FC4A-AF86-B5B51CE09B29}">
      <dsp:nvSpPr>
        <dsp:cNvPr id="0" name=""/>
        <dsp:cNvSpPr/>
      </dsp:nvSpPr>
      <dsp:spPr>
        <a:xfrm>
          <a:off x="6088" y="316595"/>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Depression symptoms due to medical illness</a:t>
          </a:r>
        </a:p>
      </dsp:txBody>
      <dsp:txXfrm>
        <a:off x="6088" y="316595"/>
        <a:ext cx="2291895" cy="1375137"/>
      </dsp:txXfrm>
    </dsp:sp>
    <dsp:sp modelId="{B9BABD63-3722-C443-B8A2-775173D0D388}">
      <dsp:nvSpPr>
        <dsp:cNvPr id="0" name=""/>
        <dsp:cNvSpPr/>
      </dsp:nvSpPr>
      <dsp:spPr>
        <a:xfrm>
          <a:off x="5115215" y="958444"/>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350304" y="1001528"/>
        <a:ext cx="26356" cy="5271"/>
      </dsp:txXfrm>
    </dsp:sp>
    <dsp:sp modelId="{5BCCF595-9035-2644-8AB0-66E92B31837E}">
      <dsp:nvSpPr>
        <dsp:cNvPr id="0" name=""/>
        <dsp:cNvSpPr/>
      </dsp:nvSpPr>
      <dsp:spPr>
        <a:xfrm>
          <a:off x="2825119" y="316595"/>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Prodromal symptoms of Psychosis</a:t>
          </a:r>
        </a:p>
      </dsp:txBody>
      <dsp:txXfrm>
        <a:off x="2825119" y="316595"/>
        <a:ext cx="2291895" cy="1375137"/>
      </dsp:txXfrm>
    </dsp:sp>
    <dsp:sp modelId="{4FD7755F-A5C5-B746-AF5A-8C533DF8424D}">
      <dsp:nvSpPr>
        <dsp:cNvPr id="0" name=""/>
        <dsp:cNvSpPr/>
      </dsp:nvSpPr>
      <dsp:spPr>
        <a:xfrm>
          <a:off x="1152036" y="1689932"/>
          <a:ext cx="5638062" cy="496535"/>
        </a:xfrm>
        <a:custGeom>
          <a:avLst/>
          <a:gdLst/>
          <a:ahLst/>
          <a:cxnLst/>
          <a:rect l="0" t="0" r="0" b="0"/>
          <a:pathLst>
            <a:path>
              <a:moveTo>
                <a:pt x="5638062" y="0"/>
              </a:moveTo>
              <a:lnTo>
                <a:pt x="5638062" y="265367"/>
              </a:lnTo>
              <a:lnTo>
                <a:pt x="0" y="265367"/>
              </a:lnTo>
              <a:lnTo>
                <a:pt x="0" y="49653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29501" y="1935565"/>
        <a:ext cx="283132" cy="5271"/>
      </dsp:txXfrm>
    </dsp:sp>
    <dsp:sp modelId="{0AA9A095-31B7-8F46-A51B-A706D812F435}">
      <dsp:nvSpPr>
        <dsp:cNvPr id="0" name=""/>
        <dsp:cNvSpPr/>
      </dsp:nvSpPr>
      <dsp:spPr>
        <a:xfrm>
          <a:off x="5644151" y="316595"/>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Substance use</a:t>
          </a:r>
        </a:p>
      </dsp:txBody>
      <dsp:txXfrm>
        <a:off x="5644151" y="316595"/>
        <a:ext cx="2291895" cy="1375137"/>
      </dsp:txXfrm>
    </dsp:sp>
    <dsp:sp modelId="{2908C700-F32B-0241-834A-5C815B7E758F}">
      <dsp:nvSpPr>
        <dsp:cNvPr id="0" name=""/>
        <dsp:cNvSpPr/>
      </dsp:nvSpPr>
      <dsp:spPr>
        <a:xfrm>
          <a:off x="2296183" y="2860717"/>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531273" y="2903801"/>
        <a:ext cx="26356" cy="5271"/>
      </dsp:txXfrm>
    </dsp:sp>
    <dsp:sp modelId="{D66AE786-BD00-8144-B287-C47CEE2FD466}">
      <dsp:nvSpPr>
        <dsp:cNvPr id="0" name=""/>
        <dsp:cNvSpPr/>
      </dsp:nvSpPr>
      <dsp:spPr>
        <a:xfrm>
          <a:off x="6088" y="2218868"/>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Side effects of a medication</a:t>
          </a:r>
        </a:p>
      </dsp:txBody>
      <dsp:txXfrm>
        <a:off x="6088" y="2218868"/>
        <a:ext cx="2291895" cy="1375137"/>
      </dsp:txXfrm>
    </dsp:sp>
    <dsp:sp modelId="{BFE338B9-6A02-7047-96CF-0B247ECA06F2}">
      <dsp:nvSpPr>
        <dsp:cNvPr id="0" name=""/>
        <dsp:cNvSpPr/>
      </dsp:nvSpPr>
      <dsp:spPr>
        <a:xfrm>
          <a:off x="5115215" y="2860717"/>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350304" y="2903801"/>
        <a:ext cx="26356" cy="5271"/>
      </dsp:txXfrm>
    </dsp:sp>
    <dsp:sp modelId="{115F8A81-E832-4B43-92D4-92202E6F41F9}">
      <dsp:nvSpPr>
        <dsp:cNvPr id="0" name=""/>
        <dsp:cNvSpPr/>
      </dsp:nvSpPr>
      <dsp:spPr>
        <a:xfrm>
          <a:off x="2825119" y="2218868"/>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Adjustment Disorder with mood symptoms</a:t>
          </a:r>
        </a:p>
      </dsp:txBody>
      <dsp:txXfrm>
        <a:off x="2825119" y="2218868"/>
        <a:ext cx="2291895" cy="1375137"/>
      </dsp:txXfrm>
    </dsp:sp>
    <dsp:sp modelId="{DAE999AF-9507-5A43-9789-92060BFB4DA5}">
      <dsp:nvSpPr>
        <dsp:cNvPr id="0" name=""/>
        <dsp:cNvSpPr/>
      </dsp:nvSpPr>
      <dsp:spPr>
        <a:xfrm>
          <a:off x="1152036" y="3592206"/>
          <a:ext cx="5638062" cy="496535"/>
        </a:xfrm>
        <a:custGeom>
          <a:avLst/>
          <a:gdLst/>
          <a:ahLst/>
          <a:cxnLst/>
          <a:rect l="0" t="0" r="0" b="0"/>
          <a:pathLst>
            <a:path>
              <a:moveTo>
                <a:pt x="5638062" y="0"/>
              </a:moveTo>
              <a:lnTo>
                <a:pt x="5638062" y="265367"/>
              </a:lnTo>
              <a:lnTo>
                <a:pt x="0" y="265367"/>
              </a:lnTo>
              <a:lnTo>
                <a:pt x="0" y="49653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29501" y="3837838"/>
        <a:ext cx="283132" cy="5271"/>
      </dsp:txXfrm>
    </dsp:sp>
    <dsp:sp modelId="{D668E842-FAF5-3B4B-8D1F-C6B543FA0629}">
      <dsp:nvSpPr>
        <dsp:cNvPr id="0" name=""/>
        <dsp:cNvSpPr/>
      </dsp:nvSpPr>
      <dsp:spPr>
        <a:xfrm>
          <a:off x="5644151" y="2218868"/>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Evolving personality disorder</a:t>
          </a:r>
        </a:p>
      </dsp:txBody>
      <dsp:txXfrm>
        <a:off x="5644151" y="2218868"/>
        <a:ext cx="2291895" cy="1375137"/>
      </dsp:txXfrm>
    </dsp:sp>
    <dsp:sp modelId="{049E102C-A087-554A-B34E-49550530862A}">
      <dsp:nvSpPr>
        <dsp:cNvPr id="0" name=""/>
        <dsp:cNvSpPr/>
      </dsp:nvSpPr>
      <dsp:spPr>
        <a:xfrm>
          <a:off x="2296183" y="4762990"/>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531273" y="4806075"/>
        <a:ext cx="26356" cy="5271"/>
      </dsp:txXfrm>
    </dsp:sp>
    <dsp:sp modelId="{55D20D13-3504-484A-BFC2-EC180E65DA1A}">
      <dsp:nvSpPr>
        <dsp:cNvPr id="0" name=""/>
        <dsp:cNvSpPr/>
      </dsp:nvSpPr>
      <dsp:spPr>
        <a:xfrm>
          <a:off x="6088" y="4121142"/>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Depressive symptoms secondary to an eating disorder</a:t>
          </a:r>
        </a:p>
      </dsp:txBody>
      <dsp:txXfrm>
        <a:off x="6088" y="4121142"/>
        <a:ext cx="2291895" cy="1375137"/>
      </dsp:txXfrm>
    </dsp:sp>
    <dsp:sp modelId="{D57F4B2E-27F8-8344-95C6-2FB7F1A1A685}">
      <dsp:nvSpPr>
        <dsp:cNvPr id="0" name=""/>
        <dsp:cNvSpPr/>
      </dsp:nvSpPr>
      <dsp:spPr>
        <a:xfrm>
          <a:off x="5115215" y="4762990"/>
          <a:ext cx="496535" cy="91440"/>
        </a:xfrm>
        <a:custGeom>
          <a:avLst/>
          <a:gdLst/>
          <a:ahLst/>
          <a:cxnLst/>
          <a:rect l="0" t="0" r="0" b="0"/>
          <a:pathLst>
            <a:path>
              <a:moveTo>
                <a:pt x="0" y="45720"/>
              </a:moveTo>
              <a:lnTo>
                <a:pt x="49653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350304" y="4806075"/>
        <a:ext cx="26356" cy="5271"/>
      </dsp:txXfrm>
    </dsp:sp>
    <dsp:sp modelId="{298ED4D9-B6EE-8F40-84E1-16AE56D0E8C8}">
      <dsp:nvSpPr>
        <dsp:cNvPr id="0" name=""/>
        <dsp:cNvSpPr/>
      </dsp:nvSpPr>
      <dsp:spPr>
        <a:xfrm>
          <a:off x="2825119" y="4121142"/>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Bipolar Depression</a:t>
          </a:r>
        </a:p>
      </dsp:txBody>
      <dsp:txXfrm>
        <a:off x="2825119" y="4121142"/>
        <a:ext cx="2291895" cy="1375137"/>
      </dsp:txXfrm>
    </dsp:sp>
    <dsp:sp modelId="{9E3CCAB1-A70F-EB43-A4AF-B7F826B0A438}">
      <dsp:nvSpPr>
        <dsp:cNvPr id="0" name=""/>
        <dsp:cNvSpPr/>
      </dsp:nvSpPr>
      <dsp:spPr>
        <a:xfrm>
          <a:off x="5644151" y="4121142"/>
          <a:ext cx="2291895" cy="1375137"/>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05" tIns="117884" rIns="112305" bIns="117884"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Persistent Depressive Disorder</a:t>
          </a:r>
        </a:p>
      </dsp:txBody>
      <dsp:txXfrm>
        <a:off x="5644151" y="4121142"/>
        <a:ext cx="2291895" cy="13751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C08A1-5991-A744-B04E-00AB370028A4}" type="datetimeFigureOut">
              <a:rPr lang="en-US" smtClean="0"/>
              <a:t>11/18/25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0EA34-BE44-B24A-9909-3D6F9445FCF3}" type="slidenum">
              <a:rPr lang="en-US" smtClean="0"/>
              <a:t>‹#›</a:t>
            </a:fld>
            <a:endParaRPr lang="en-US"/>
          </a:p>
        </p:txBody>
      </p:sp>
    </p:spTree>
    <p:extLst>
      <p:ext uri="{BB962C8B-B14F-4D97-AF65-F5344CB8AC3E}">
        <p14:creationId xmlns:p14="http://schemas.microsoft.com/office/powerpoint/2010/main" val="26885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cf.gov.bc.ca/mental_health/index.ht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maturation of the prefrontal cortex is crucial because this region of the brain supports higher-order cognitive and emotional regulation skills that are necessary for independent, adaptive functioning.</a:t>
            </a:r>
            <a:endParaRPr lang="en-US" dirty="0"/>
          </a:p>
        </p:txBody>
      </p:sp>
      <p:sp>
        <p:nvSpPr>
          <p:cNvPr id="4" name="Slide Number Placeholder 3"/>
          <p:cNvSpPr>
            <a:spLocks noGrp="1"/>
          </p:cNvSpPr>
          <p:nvPr>
            <p:ph type="sldNum" sz="quarter" idx="5"/>
          </p:nvPr>
        </p:nvSpPr>
        <p:spPr/>
        <p:txBody>
          <a:bodyPr/>
          <a:lstStyle/>
          <a:p>
            <a:fld id="{B860EA34-BE44-B24A-9909-3D6F9445FCF3}" type="slidenum">
              <a:rPr lang="en-US" smtClean="0"/>
              <a:t>6</a:t>
            </a:fld>
            <a:endParaRPr lang="en-US"/>
          </a:p>
        </p:txBody>
      </p:sp>
    </p:spTree>
    <p:extLst>
      <p:ext uri="{BB962C8B-B14F-4D97-AF65-F5344CB8AC3E}">
        <p14:creationId xmlns:p14="http://schemas.microsoft.com/office/powerpoint/2010/main" val="334332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0EA34-BE44-B24A-9909-3D6F9445FCF3}" type="slidenum">
              <a:rPr lang="en-US" smtClean="0"/>
              <a:t>42</a:t>
            </a:fld>
            <a:endParaRPr lang="en-US"/>
          </a:p>
        </p:txBody>
      </p:sp>
    </p:spTree>
    <p:extLst>
      <p:ext uri="{BB962C8B-B14F-4D97-AF65-F5344CB8AC3E}">
        <p14:creationId xmlns:p14="http://schemas.microsoft.com/office/powerpoint/2010/main" val="13538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r>
              <a:rPr lang="en-US" b="1" dirty="0"/>
              <a:t>Referral Flags</a:t>
            </a:r>
          </a:p>
          <a:p>
            <a:pPr>
              <a:defRPr/>
            </a:pPr>
            <a:endParaRPr lang="en-US" b="1" dirty="0"/>
          </a:p>
          <a:p>
            <a:pPr>
              <a:defRPr/>
            </a:pPr>
            <a:r>
              <a:rPr lang="en-US" dirty="0"/>
              <a:t>Referral of the child with an anxiety disorder to specialty mental health services can occur at</a:t>
            </a:r>
          </a:p>
          <a:p>
            <a:pPr>
              <a:defRPr/>
            </a:pPr>
            <a:r>
              <a:rPr lang="en-US" dirty="0"/>
              <a:t>three different points. The following referral points are suggestions only. Each first contact care</a:t>
            </a:r>
          </a:p>
          <a:p>
            <a:pPr>
              <a:defRPr/>
            </a:pPr>
            <a:r>
              <a:rPr lang="en-US" dirty="0"/>
              <a:t>provider must identify their own comfort level with treatment and management of childhood</a:t>
            </a:r>
          </a:p>
          <a:p>
            <a:pPr>
              <a:defRPr/>
            </a:pPr>
            <a:r>
              <a:rPr lang="en-US" dirty="0"/>
              <a:t>anxiety disorders and act accordingly. </a:t>
            </a:r>
          </a:p>
          <a:p>
            <a:pPr>
              <a:defRPr/>
            </a:pPr>
            <a:endParaRPr lang="en-US" dirty="0"/>
          </a:p>
          <a:p>
            <a:pPr marL="0" lvl="2">
              <a:defRPr/>
            </a:pPr>
            <a:r>
              <a:rPr lang="en-US" dirty="0">
                <a:solidFill>
                  <a:srgbClr val="4C5959"/>
                </a:solidFill>
                <a:latin typeface="Myriad Pro"/>
                <a:ea typeface="ヒラギノ角ゴ ProN W3"/>
                <a:cs typeface="ヒラギノ角ゴ ProN W3"/>
                <a:sym typeface="Tahoma" pitchFamily="34" charset="0"/>
              </a:rPr>
              <a:t>MCFD  - Ministry of Children and Family Development:  </a:t>
            </a:r>
            <a:r>
              <a:rPr lang="en-US" dirty="0">
                <a:solidFill>
                  <a:srgbClr val="4C5959"/>
                </a:solidFill>
                <a:latin typeface="Myriad Pro"/>
                <a:ea typeface="ヒラギノ角ゴ ProN W3"/>
                <a:cs typeface="ヒラギノ角ゴ ProN W3"/>
                <a:sym typeface="Tahoma" pitchFamily="34" charset="0"/>
                <a:hlinkClick r:id="rId3"/>
              </a:rPr>
              <a:t>http://www.mcf.gov.bc.ca/mental_health/index.htm</a:t>
            </a:r>
            <a:endParaRPr lang="en-US" dirty="0">
              <a:solidFill>
                <a:srgbClr val="4C5959"/>
              </a:solidFill>
              <a:latin typeface="Myriad Pro"/>
              <a:ea typeface="ヒラギノ角ゴ ProN W3"/>
              <a:cs typeface="ヒラギノ角ゴ ProN W3"/>
              <a:sym typeface="Tahoma" pitchFamily="34" charset="0"/>
            </a:endParaRPr>
          </a:p>
          <a:p>
            <a:pPr>
              <a:defRPr/>
            </a:pPr>
            <a:endParaRPr lang="en-US" dirty="0"/>
          </a:p>
          <a:p>
            <a:pPr>
              <a:defRPr/>
            </a:pPr>
            <a:r>
              <a:rPr lang="en-US" dirty="0"/>
              <a:t>These suggestions are:</a:t>
            </a:r>
          </a:p>
          <a:p>
            <a:pPr>
              <a:defRPr/>
            </a:pPr>
            <a:r>
              <a:rPr lang="en-US" b="1" dirty="0"/>
              <a:t>Emergency Referral (prior to treatment initiation by first contact care provider):</a:t>
            </a:r>
          </a:p>
          <a:p>
            <a:pPr>
              <a:defRPr/>
            </a:pPr>
            <a:r>
              <a:rPr lang="en-US" dirty="0"/>
              <a:t>• Suicidal ideation with intent or suicide plan</a:t>
            </a:r>
          </a:p>
          <a:p>
            <a:pPr>
              <a:defRPr/>
            </a:pPr>
            <a:r>
              <a:rPr lang="en-US" dirty="0"/>
              <a:t>• Major depressive episode with psychosis (presence of delusions and/or hallucinations)</a:t>
            </a:r>
          </a:p>
          <a:p>
            <a:pPr>
              <a:defRPr/>
            </a:pPr>
            <a:r>
              <a:rPr lang="en-US" dirty="0"/>
              <a:t>• Presence of delusions or hallucinations</a:t>
            </a:r>
          </a:p>
          <a:p>
            <a:pPr>
              <a:defRPr/>
            </a:pPr>
            <a:endParaRPr lang="en-US" dirty="0"/>
          </a:p>
          <a:p>
            <a:pPr>
              <a:defRPr/>
            </a:pPr>
            <a:endParaRPr lang="en-US"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charset="-128"/>
              </a:defRPr>
            </a:lvl1pPr>
            <a:lvl2pPr marL="776288" indent="-298450" eaLnBrk="0" hangingPunct="0">
              <a:spcBef>
                <a:spcPct val="30000"/>
              </a:spcBef>
              <a:defRPr sz="1200">
                <a:solidFill>
                  <a:schemeClr val="tx1"/>
                </a:solidFill>
                <a:latin typeface="Calibri" charset="0"/>
                <a:ea typeface="MS PGothic" charset="-128"/>
              </a:defRPr>
            </a:lvl2pPr>
            <a:lvl3pPr marL="1193800" indent="-238125" eaLnBrk="0" hangingPunct="0">
              <a:spcBef>
                <a:spcPct val="30000"/>
              </a:spcBef>
              <a:defRPr sz="1200">
                <a:solidFill>
                  <a:schemeClr val="tx1"/>
                </a:solidFill>
                <a:latin typeface="Calibri" charset="0"/>
                <a:ea typeface="MS PGothic" charset="-128"/>
              </a:defRPr>
            </a:lvl3pPr>
            <a:lvl4pPr marL="1671638" indent="-238125" eaLnBrk="0" hangingPunct="0">
              <a:spcBef>
                <a:spcPct val="30000"/>
              </a:spcBef>
              <a:defRPr sz="1200">
                <a:solidFill>
                  <a:schemeClr val="tx1"/>
                </a:solidFill>
                <a:latin typeface="Calibri" charset="0"/>
                <a:ea typeface="MS PGothic" charset="-128"/>
              </a:defRPr>
            </a:lvl4pPr>
            <a:lvl5pPr marL="2151063" indent="-238125" eaLnBrk="0" hangingPunct="0">
              <a:spcBef>
                <a:spcPct val="30000"/>
              </a:spcBef>
              <a:defRPr sz="1200">
                <a:solidFill>
                  <a:schemeClr val="tx1"/>
                </a:solidFill>
                <a:latin typeface="Calibri" charset="0"/>
                <a:ea typeface="MS PGothic" charset="-128"/>
              </a:defRPr>
            </a:lvl5pPr>
            <a:lvl6pPr marL="2608263" indent="-238125" eaLnBrk="0" fontAlgn="base" hangingPunct="0">
              <a:spcBef>
                <a:spcPct val="30000"/>
              </a:spcBef>
              <a:spcAft>
                <a:spcPct val="0"/>
              </a:spcAft>
              <a:defRPr sz="1200">
                <a:solidFill>
                  <a:schemeClr val="tx1"/>
                </a:solidFill>
                <a:latin typeface="Calibri" charset="0"/>
                <a:ea typeface="MS PGothic" charset="-128"/>
              </a:defRPr>
            </a:lvl6pPr>
            <a:lvl7pPr marL="3065463" indent="-238125" eaLnBrk="0" fontAlgn="base" hangingPunct="0">
              <a:spcBef>
                <a:spcPct val="30000"/>
              </a:spcBef>
              <a:spcAft>
                <a:spcPct val="0"/>
              </a:spcAft>
              <a:defRPr sz="1200">
                <a:solidFill>
                  <a:schemeClr val="tx1"/>
                </a:solidFill>
                <a:latin typeface="Calibri" charset="0"/>
                <a:ea typeface="MS PGothic" charset="-128"/>
              </a:defRPr>
            </a:lvl7pPr>
            <a:lvl8pPr marL="3522663" indent="-238125" eaLnBrk="0" fontAlgn="base" hangingPunct="0">
              <a:spcBef>
                <a:spcPct val="30000"/>
              </a:spcBef>
              <a:spcAft>
                <a:spcPct val="0"/>
              </a:spcAft>
              <a:defRPr sz="1200">
                <a:solidFill>
                  <a:schemeClr val="tx1"/>
                </a:solidFill>
                <a:latin typeface="Calibri" charset="0"/>
                <a:ea typeface="MS PGothic" charset="-128"/>
              </a:defRPr>
            </a:lvl8pPr>
            <a:lvl9pPr marL="3979863" indent="-238125"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fld id="{6A8FA205-C82C-934B-9962-619D7FCCA48E}" type="slidenum">
              <a:rPr lang="en-US" altLang="en-US" sz="1300">
                <a:solidFill>
                  <a:srgbClr val="3C5562"/>
                </a:solidFill>
                <a:latin typeface="Times" charset="0"/>
                <a:ea typeface="ヒラギノ明朝 ProN W3" charset="-128"/>
                <a:cs typeface="ヒラギノ角ゴ ProN W3" charset="-128"/>
              </a:rPr>
              <a:pPr eaLnBrk="1" hangingPunct="1">
                <a:spcBef>
                  <a:spcPct val="0"/>
                </a:spcBef>
              </a:pPr>
              <a:t>44</a:t>
            </a:fld>
            <a:endParaRPr lang="en-US" altLang="en-US" sz="1300">
              <a:solidFill>
                <a:srgbClr val="3C5562"/>
              </a:solidFill>
              <a:latin typeface="Times" charset="0"/>
              <a:ea typeface="ヒラギノ明朝 ProN W3" charset="-128"/>
              <a:cs typeface="ヒラギノ角ゴ ProN W3" charset="-128"/>
            </a:endParaRPr>
          </a:p>
        </p:txBody>
      </p:sp>
    </p:spTree>
    <p:extLst>
      <p:ext uri="{BB962C8B-B14F-4D97-AF65-F5344CB8AC3E}">
        <p14:creationId xmlns:p14="http://schemas.microsoft.com/office/powerpoint/2010/main" val="204417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B1B85-A84E-0D44-877F-ED1FD1993898}" type="slidenum">
              <a:rPr lang="en-US" smtClean="0"/>
              <a:t>8</a:t>
            </a:fld>
            <a:endParaRPr lang="en-US"/>
          </a:p>
        </p:txBody>
      </p:sp>
    </p:spTree>
    <p:extLst>
      <p:ext uri="{BB962C8B-B14F-4D97-AF65-F5344CB8AC3E}">
        <p14:creationId xmlns:p14="http://schemas.microsoft.com/office/powerpoint/2010/main" val="48353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a cumulative effect </a:t>
            </a:r>
          </a:p>
        </p:txBody>
      </p:sp>
      <p:sp>
        <p:nvSpPr>
          <p:cNvPr id="4" name="Slide Number Placeholder 3"/>
          <p:cNvSpPr>
            <a:spLocks noGrp="1"/>
          </p:cNvSpPr>
          <p:nvPr>
            <p:ph type="sldNum" sz="quarter" idx="5"/>
          </p:nvPr>
        </p:nvSpPr>
        <p:spPr/>
        <p:txBody>
          <a:bodyPr/>
          <a:lstStyle/>
          <a:p>
            <a:fld id="{B860EA34-BE44-B24A-9909-3D6F9445FCF3}" type="slidenum">
              <a:rPr lang="en-US" smtClean="0"/>
              <a:t>9</a:t>
            </a:fld>
            <a:endParaRPr lang="en-US"/>
          </a:p>
        </p:txBody>
      </p:sp>
    </p:spTree>
    <p:extLst>
      <p:ext uri="{BB962C8B-B14F-4D97-AF65-F5344CB8AC3E}">
        <p14:creationId xmlns:p14="http://schemas.microsoft.com/office/powerpoint/2010/main" val="12366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0EA34-BE44-B24A-9909-3D6F9445FCF3}" type="slidenum">
              <a:rPr lang="en-US" smtClean="0"/>
              <a:t>15</a:t>
            </a:fld>
            <a:endParaRPr lang="en-US"/>
          </a:p>
        </p:txBody>
      </p:sp>
    </p:spTree>
    <p:extLst>
      <p:ext uri="{BB962C8B-B14F-4D97-AF65-F5344CB8AC3E}">
        <p14:creationId xmlns:p14="http://schemas.microsoft.com/office/powerpoint/2010/main" val="61776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010C5-9F5F-7973-3943-86FA68A05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2748E-BC09-D5D3-4A2E-BF019797D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CE5C2-A77E-467E-4722-9317F0BB6839}"/>
              </a:ext>
            </a:extLst>
          </p:cNvPr>
          <p:cNvSpPr>
            <a:spLocks noGrp="1"/>
          </p:cNvSpPr>
          <p:nvPr>
            <p:ph type="body" idx="1"/>
          </p:nvPr>
        </p:nvSpPr>
        <p:spPr/>
        <p:txBody>
          <a:bodyPr>
            <a:normAutofit fontScale="70000" lnSpcReduction="20000"/>
          </a:bodyPr>
          <a:lstStyle/>
          <a:p>
            <a:r>
              <a:rPr lang="en-CA" dirty="0"/>
              <a:t>Good sleep hygiene is an important part of healthy development for all young people</a:t>
            </a:r>
            <a:r>
              <a:rPr lang="en-CA" baseline="0" dirty="0"/>
              <a:t> but also for those not so young.</a:t>
            </a:r>
          </a:p>
          <a:p>
            <a:endParaRPr lang="en-CA" dirty="0"/>
          </a:p>
          <a:p>
            <a:r>
              <a:rPr lang="en-CA" baseline="0" dirty="0"/>
              <a:t>The quality and quantity of sleep are affected by certain behaviour;  and improving both quality and quantity of  sleep has a significant positive effect in our health and quality of life. </a:t>
            </a:r>
          </a:p>
          <a:p>
            <a:endParaRPr lang="en-CA" baseline="0" dirty="0"/>
          </a:p>
          <a:p>
            <a:r>
              <a:rPr lang="en-CA" baseline="0" dirty="0"/>
              <a:t>I am going to tell you the story of James a 12 years old boy who was brought to my office with a query of depression, </a:t>
            </a:r>
          </a:p>
          <a:p>
            <a:r>
              <a:rPr lang="en-CA" baseline="0" dirty="0"/>
              <a:t>he was referred by his school counselor as James was displaying some symptoms that looked like depression such as irritable mood, social withdrawal and dropping grades, </a:t>
            </a:r>
          </a:p>
          <a:p>
            <a:r>
              <a:rPr lang="en-CA" baseline="0" dirty="0"/>
              <a:t>also there were frequent complains from James teacher due to his poor school work and attention. </a:t>
            </a:r>
          </a:p>
          <a:p>
            <a:r>
              <a:rPr lang="en-CA" baseline="0" dirty="0"/>
              <a:t>When James came to my office and I started gathering a detailed story of his current presentation, I also inquired about his sleep habits and I found out that for the last few weeks James was staying up until pass midnight playing in his computer. </a:t>
            </a:r>
          </a:p>
          <a:p>
            <a:r>
              <a:rPr lang="en-CA" baseline="0" dirty="0"/>
              <a:t>His mom was really concern and was wanting to start treatment for depression right away, </a:t>
            </a:r>
          </a:p>
          <a:p>
            <a:r>
              <a:rPr lang="en-CA" baseline="0" dirty="0"/>
              <a:t>I suggested to initiate with some behavioural interventions including modification to his sleep hygiene and to recheck in one week time. </a:t>
            </a:r>
          </a:p>
          <a:p>
            <a:r>
              <a:rPr lang="en-CA" baseline="0" dirty="0"/>
              <a:t>When James and his mom came back a week later I found out that all the symptoms that James were complaining of were gone.</a:t>
            </a:r>
          </a:p>
          <a:p>
            <a:endParaRPr lang="en-CA" baseline="0" dirty="0"/>
          </a:p>
          <a:p>
            <a:r>
              <a:rPr lang="en-CA" baseline="0" dirty="0"/>
              <a:t>Now I am going to tell you, what does a good sleep hygiene include.</a:t>
            </a:r>
          </a:p>
          <a:p>
            <a:endParaRPr lang="en-CA" baseline="0" dirty="0"/>
          </a:p>
          <a:p>
            <a:pPr marL="171450" indent="-171450">
              <a:buFont typeface="Arial" panose="020B0604020202020204" pitchFamily="34" charset="0"/>
              <a:buChar char="•"/>
            </a:pPr>
            <a:r>
              <a:rPr lang="en-CA" dirty="0"/>
              <a:t>To</a:t>
            </a:r>
            <a:r>
              <a:rPr lang="en-CA" baseline="0" dirty="0"/>
              <a:t> h</a:t>
            </a:r>
            <a:r>
              <a:rPr lang="en-CA" dirty="0"/>
              <a:t>ave</a:t>
            </a:r>
            <a:r>
              <a:rPr lang="en-CA" baseline="0" dirty="0"/>
              <a:t> a r</a:t>
            </a:r>
            <a:r>
              <a:rPr lang="en-CA" dirty="0"/>
              <a:t>egular bedtime </a:t>
            </a:r>
          </a:p>
          <a:p>
            <a:pPr marL="171450" indent="-171450">
              <a:buFont typeface="Arial" panose="020B0604020202020204" pitchFamily="34" charset="0"/>
              <a:buChar char="•"/>
            </a:pPr>
            <a:r>
              <a:rPr lang="en-CA" dirty="0"/>
              <a:t>Having</a:t>
            </a:r>
            <a:r>
              <a:rPr lang="en-CA" baseline="0" dirty="0"/>
              <a:t> a dark and cool bedroom with good ventilation</a:t>
            </a:r>
            <a:endParaRPr lang="en-CA" dirty="0"/>
          </a:p>
          <a:p>
            <a:pPr marL="171450" indent="-171450">
              <a:buFont typeface="Arial" panose="020B0604020202020204" pitchFamily="34" charset="0"/>
              <a:buChar char="•"/>
            </a:pPr>
            <a:r>
              <a:rPr lang="en-CA" dirty="0"/>
              <a:t>Decrease the consumption of caffeinated drinks such as</a:t>
            </a:r>
            <a:r>
              <a:rPr lang="en-CA" baseline="0" dirty="0"/>
              <a:t> pops</a:t>
            </a:r>
            <a:r>
              <a:rPr lang="en-CA" dirty="0"/>
              <a:t>, tea</a:t>
            </a:r>
            <a:r>
              <a:rPr lang="en-CA" baseline="0" dirty="0"/>
              <a:t> or </a:t>
            </a:r>
            <a:r>
              <a:rPr lang="en-CA" dirty="0"/>
              <a:t>energy drinks during the day , and completely avoid them after dinner.</a:t>
            </a:r>
          </a:p>
          <a:p>
            <a:pPr marL="171450" indent="-171450">
              <a:buFont typeface="Arial" panose="020B0604020202020204" pitchFamily="34" charset="0"/>
              <a:buChar char="•"/>
            </a:pPr>
            <a:r>
              <a:rPr lang="en-CA" dirty="0"/>
              <a:t>Limit the amount of liquids before bedtime, </a:t>
            </a:r>
          </a:p>
          <a:p>
            <a:pPr marL="171450" indent="-171450">
              <a:buFont typeface="Arial" panose="020B0604020202020204" pitchFamily="34" charset="0"/>
              <a:buChar char="•"/>
            </a:pPr>
            <a:r>
              <a:rPr lang="en-CA" dirty="0"/>
              <a:t>To have 30 to 45 minutes of quiet time before bed.</a:t>
            </a:r>
          </a:p>
          <a:p>
            <a:pPr marL="171450" indent="-171450">
              <a:buFont typeface="Arial" panose="020B0604020202020204" pitchFamily="34" charset="0"/>
              <a:buChar char="•"/>
            </a:pPr>
            <a:r>
              <a:rPr lang="en-CA" dirty="0"/>
              <a:t>Avoid active</a:t>
            </a:r>
            <a:r>
              <a:rPr lang="en-CA" baseline="0" dirty="0"/>
              <a:t> </a:t>
            </a:r>
            <a:r>
              <a:rPr lang="en-CA" dirty="0"/>
              <a:t>exercise</a:t>
            </a:r>
            <a:r>
              <a:rPr lang="en-CA" baseline="0" dirty="0"/>
              <a:t> should </a:t>
            </a:r>
            <a:r>
              <a:rPr lang="en-CA" dirty="0"/>
              <a:t>before bedtime, instead they</a:t>
            </a:r>
            <a:r>
              <a:rPr lang="en-CA" baseline="0" dirty="0"/>
              <a:t> can</a:t>
            </a:r>
            <a:r>
              <a:rPr lang="en-CA" dirty="0"/>
              <a:t> do some relaxation exercises including stretching</a:t>
            </a:r>
            <a:r>
              <a:rPr lang="en-CA" baseline="0" dirty="0"/>
              <a:t> or breathing exercises.</a:t>
            </a:r>
            <a:endParaRPr lang="en-CA" dirty="0"/>
          </a:p>
          <a:p>
            <a:pPr marL="171450" indent="-171450">
              <a:buFont typeface="Arial" panose="020B0604020202020204" pitchFamily="34" charset="0"/>
              <a:buChar char="•"/>
            </a:pPr>
            <a:r>
              <a:rPr lang="en-CA" dirty="0"/>
              <a:t>It is very important to keep TV, computer and phones out of the room during night.</a:t>
            </a:r>
          </a:p>
          <a:p>
            <a:pPr marL="171450" indent="-171450">
              <a:buFont typeface="Arial" panose="020B0604020202020204" pitchFamily="34" charset="0"/>
              <a:buChar char="•"/>
            </a:pPr>
            <a:r>
              <a:rPr lang="en-CA" dirty="0"/>
              <a:t>*Make worry list before bed,</a:t>
            </a:r>
            <a:r>
              <a:rPr lang="en-CA" baseline="0" dirty="0"/>
              <a:t>  </a:t>
            </a:r>
            <a:r>
              <a:rPr lang="en-CA" dirty="0"/>
              <a:t>can be particularly helpful for those who struggle with anxiety</a:t>
            </a:r>
          </a:p>
          <a:p>
            <a:endParaRPr lang="en-CA" dirty="0"/>
          </a:p>
          <a:p>
            <a:r>
              <a:rPr lang="en-CA" dirty="0"/>
              <a:t>Those dealing with mental disorders require greater attention to sleep hygiene due to the disturbances of sleep commonly associated. </a:t>
            </a:r>
          </a:p>
          <a:p>
            <a:endParaRPr lang="en-CA" dirty="0"/>
          </a:p>
        </p:txBody>
      </p:sp>
      <p:sp>
        <p:nvSpPr>
          <p:cNvPr id="4" name="Slide Number Placeholder 3">
            <a:extLst>
              <a:ext uri="{FF2B5EF4-FFF2-40B4-BE49-F238E27FC236}">
                <a16:creationId xmlns:a16="http://schemas.microsoft.com/office/drawing/2014/main" id="{2F3B0112-C78B-2253-653B-51EA2C3B7C3B}"/>
              </a:ext>
            </a:extLst>
          </p:cNvPr>
          <p:cNvSpPr>
            <a:spLocks noGrp="1"/>
          </p:cNvSpPr>
          <p:nvPr>
            <p:ph type="sldNum" sz="quarter" idx="10"/>
          </p:nvPr>
        </p:nvSpPr>
        <p:spPr/>
        <p:txBody>
          <a:bodyPr/>
          <a:lstStyle/>
          <a:p>
            <a:fld id="{CDCC4170-430A-46EF-98DC-92B1AA2EBC50}" type="slidenum">
              <a:rPr lang="en-US" smtClean="0"/>
              <a:pPr/>
              <a:t>16</a:t>
            </a:fld>
            <a:endParaRPr lang="en-US" dirty="0"/>
          </a:p>
        </p:txBody>
      </p:sp>
    </p:spTree>
    <p:extLst>
      <p:ext uri="{BB962C8B-B14F-4D97-AF65-F5344CB8AC3E}">
        <p14:creationId xmlns:p14="http://schemas.microsoft.com/office/powerpoint/2010/main" val="35782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Assessment of Suicide Risk In Children</a:t>
            </a:r>
          </a:p>
          <a:p>
            <a:endParaRPr lang="en-US" altLang="en-US" b="1" dirty="0">
              <a:ea typeface="MS PGothic" charset="-128"/>
            </a:endParaRPr>
          </a:p>
          <a:p>
            <a:r>
              <a:rPr lang="en-US" altLang="en-US" dirty="0">
                <a:ea typeface="MS PGothic" charset="-128"/>
              </a:rPr>
              <a:t>Suicide in children is rare and the assessment of suicide risk in children is not well developed nor</a:t>
            </a:r>
          </a:p>
          <a:p>
            <a:r>
              <a:rPr lang="en-US" altLang="en-US" dirty="0">
                <a:ea typeface="MS PGothic" charset="-128"/>
              </a:rPr>
              <a:t>well standardized. Research into pre-pubertal suicide is limited. It is useful however to screen for</a:t>
            </a:r>
          </a:p>
          <a:p>
            <a:r>
              <a:rPr lang="en-US" altLang="en-US" dirty="0">
                <a:ea typeface="MS PGothic" charset="-128"/>
              </a:rPr>
              <a:t>suicide ideation and plans if the clinical situation warrants it. </a:t>
            </a:r>
          </a:p>
          <a:p>
            <a:endParaRPr lang="en-US" altLang="en-US" dirty="0">
              <a:ea typeface="MS PGothic" charset="-128"/>
            </a:endParaRPr>
          </a:p>
          <a:p>
            <a:r>
              <a:rPr lang="en-US" altLang="en-US" dirty="0">
                <a:ea typeface="MS PGothic" charset="-128"/>
              </a:rPr>
              <a:t>A family history of suicide or parent/child reports of self-harm </a:t>
            </a:r>
            <a:r>
              <a:rPr lang="en-US" altLang="en-US" dirty="0" err="1">
                <a:ea typeface="MS PGothic" charset="-128"/>
              </a:rPr>
              <a:t>behaviours</a:t>
            </a:r>
            <a:r>
              <a:rPr lang="en-US" altLang="en-US" dirty="0">
                <a:ea typeface="MS PGothic" charset="-128"/>
              </a:rPr>
              <a:t> or substantial depressive symptoms could suggest</a:t>
            </a:r>
          </a:p>
          <a:p>
            <a:r>
              <a:rPr lang="en-US" altLang="en-US" dirty="0">
                <a:ea typeface="MS PGothic" charset="-128"/>
              </a:rPr>
              <a:t>that the clinician gently inquire about suicide. This must be done in an age appropriate manner.</a:t>
            </a:r>
          </a:p>
          <a:p>
            <a:endParaRPr lang="en-US" altLang="en-US" dirty="0">
              <a:ea typeface="MS PGothic" charset="-128"/>
            </a:endParaRPr>
          </a:p>
          <a:p>
            <a:r>
              <a:rPr lang="en-US" altLang="en-US" dirty="0">
                <a:ea typeface="MS PGothic" charset="-128"/>
              </a:rPr>
              <a:t>Here is a suggested approach:</a:t>
            </a:r>
          </a:p>
          <a:p>
            <a:r>
              <a:rPr lang="en-US" altLang="en-US" dirty="0">
                <a:ea typeface="MS PGothic" charset="-128"/>
              </a:rPr>
              <a:t>When you are feeling this way do you ever wish that you were dead?</a:t>
            </a:r>
          </a:p>
          <a:p>
            <a:r>
              <a:rPr lang="en-US" altLang="en-US" dirty="0">
                <a:ea typeface="MS PGothic" charset="-128"/>
              </a:rPr>
              <a:t>Can you tell me what you mean by being dead?</a:t>
            </a:r>
          </a:p>
          <a:p>
            <a:r>
              <a:rPr lang="en-US" altLang="en-US" dirty="0">
                <a:ea typeface="MS PGothic" charset="-128"/>
              </a:rPr>
              <a:t>Have you thought of doing something that would make you dead?</a:t>
            </a:r>
          </a:p>
          <a:p>
            <a:r>
              <a:rPr lang="en-US" altLang="en-US" dirty="0">
                <a:ea typeface="MS PGothic" charset="-128"/>
              </a:rPr>
              <a:t>Can you tell me about what you are thinking or planning?</a:t>
            </a:r>
          </a:p>
          <a:p>
            <a:endParaRPr lang="en-US" altLang="en-US" dirty="0">
              <a:ea typeface="MS PGothic" charset="-128"/>
            </a:endParaRPr>
          </a:p>
          <a:p>
            <a:r>
              <a:rPr lang="en-US" altLang="en-US" dirty="0">
                <a:ea typeface="MS PGothic" charset="-128"/>
              </a:rPr>
              <a:t>If the answer to the first question is positive, it is essential to probe to understand what the child</a:t>
            </a:r>
          </a:p>
          <a:p>
            <a:r>
              <a:rPr lang="en-US" altLang="en-US" dirty="0">
                <a:ea typeface="MS PGothic" charset="-128"/>
              </a:rPr>
              <a:t>means by dead. If the child does mean death then further questions are needed. If there is</a:t>
            </a:r>
          </a:p>
          <a:p>
            <a:r>
              <a:rPr lang="en-US" altLang="en-US" dirty="0">
                <a:ea typeface="MS PGothic" charset="-128"/>
              </a:rPr>
              <a:t>doubt about child suicide risk, the parents need to be informed and given simple suggestions</a:t>
            </a:r>
          </a:p>
          <a:p>
            <a:r>
              <a:rPr lang="en-US" altLang="en-US" dirty="0">
                <a:ea typeface="MS PGothic" charset="-128"/>
              </a:rPr>
              <a:t>about what to do (remember that anxious children often have anxious parents so do not stoke the</a:t>
            </a:r>
          </a:p>
          <a:p>
            <a:r>
              <a:rPr lang="en-US" altLang="en-US" dirty="0">
                <a:ea typeface="MS PGothic" charset="-128"/>
              </a:rPr>
              <a:t>fires of parental anxiety over this issue) and immediate referral should be made to a specialty</a:t>
            </a:r>
          </a:p>
          <a:p>
            <a:r>
              <a:rPr lang="en-US" altLang="en-US" dirty="0">
                <a:ea typeface="MS PGothic" charset="-128"/>
              </a:rPr>
              <a:t>child mental health service provider.</a:t>
            </a:r>
          </a:p>
          <a:p>
            <a:endParaRPr lang="en-US" altLang="en-US" dirty="0">
              <a:ea typeface="MS PGothic" charset="-128"/>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charset="-128"/>
              </a:defRPr>
            </a:lvl1pPr>
            <a:lvl2pPr marL="776288" indent="-298450" eaLnBrk="0" hangingPunct="0">
              <a:spcBef>
                <a:spcPct val="30000"/>
              </a:spcBef>
              <a:defRPr sz="1200">
                <a:solidFill>
                  <a:schemeClr val="tx1"/>
                </a:solidFill>
                <a:latin typeface="Calibri" charset="0"/>
                <a:ea typeface="MS PGothic" charset="-128"/>
              </a:defRPr>
            </a:lvl2pPr>
            <a:lvl3pPr marL="1193800" indent="-238125" eaLnBrk="0" hangingPunct="0">
              <a:spcBef>
                <a:spcPct val="30000"/>
              </a:spcBef>
              <a:defRPr sz="1200">
                <a:solidFill>
                  <a:schemeClr val="tx1"/>
                </a:solidFill>
                <a:latin typeface="Calibri" charset="0"/>
                <a:ea typeface="MS PGothic" charset="-128"/>
              </a:defRPr>
            </a:lvl3pPr>
            <a:lvl4pPr marL="1671638" indent="-238125" eaLnBrk="0" hangingPunct="0">
              <a:spcBef>
                <a:spcPct val="30000"/>
              </a:spcBef>
              <a:defRPr sz="1200">
                <a:solidFill>
                  <a:schemeClr val="tx1"/>
                </a:solidFill>
                <a:latin typeface="Calibri" charset="0"/>
                <a:ea typeface="MS PGothic" charset="-128"/>
              </a:defRPr>
            </a:lvl4pPr>
            <a:lvl5pPr marL="2151063" indent="-238125" eaLnBrk="0" hangingPunct="0">
              <a:spcBef>
                <a:spcPct val="30000"/>
              </a:spcBef>
              <a:defRPr sz="1200">
                <a:solidFill>
                  <a:schemeClr val="tx1"/>
                </a:solidFill>
                <a:latin typeface="Calibri" charset="0"/>
                <a:ea typeface="MS PGothic" charset="-128"/>
              </a:defRPr>
            </a:lvl5pPr>
            <a:lvl6pPr marL="2608263" indent="-238125" eaLnBrk="0" fontAlgn="base" hangingPunct="0">
              <a:spcBef>
                <a:spcPct val="30000"/>
              </a:spcBef>
              <a:spcAft>
                <a:spcPct val="0"/>
              </a:spcAft>
              <a:defRPr sz="1200">
                <a:solidFill>
                  <a:schemeClr val="tx1"/>
                </a:solidFill>
                <a:latin typeface="Calibri" charset="0"/>
                <a:ea typeface="MS PGothic" charset="-128"/>
              </a:defRPr>
            </a:lvl6pPr>
            <a:lvl7pPr marL="3065463" indent="-238125" eaLnBrk="0" fontAlgn="base" hangingPunct="0">
              <a:spcBef>
                <a:spcPct val="30000"/>
              </a:spcBef>
              <a:spcAft>
                <a:spcPct val="0"/>
              </a:spcAft>
              <a:defRPr sz="1200">
                <a:solidFill>
                  <a:schemeClr val="tx1"/>
                </a:solidFill>
                <a:latin typeface="Calibri" charset="0"/>
                <a:ea typeface="MS PGothic" charset="-128"/>
              </a:defRPr>
            </a:lvl7pPr>
            <a:lvl8pPr marL="3522663" indent="-238125" eaLnBrk="0" fontAlgn="base" hangingPunct="0">
              <a:spcBef>
                <a:spcPct val="30000"/>
              </a:spcBef>
              <a:spcAft>
                <a:spcPct val="0"/>
              </a:spcAft>
              <a:defRPr sz="1200">
                <a:solidFill>
                  <a:schemeClr val="tx1"/>
                </a:solidFill>
                <a:latin typeface="Calibri" charset="0"/>
                <a:ea typeface="MS PGothic" charset="-128"/>
              </a:defRPr>
            </a:lvl8pPr>
            <a:lvl9pPr marL="3979863" indent="-238125"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fld id="{727C3455-2225-9144-8A66-3735D6FBE5C5}" type="slidenum">
              <a:rPr lang="en-US" altLang="en-US" sz="1300">
                <a:solidFill>
                  <a:srgbClr val="3C5562"/>
                </a:solidFill>
                <a:latin typeface="Times" charset="0"/>
                <a:ea typeface="ヒラギノ明朝 ProN W3" charset="-128"/>
                <a:cs typeface="ヒラギノ角ゴ ProN W3" charset="-128"/>
              </a:rPr>
              <a:pPr eaLnBrk="1" hangingPunct="1">
                <a:spcBef>
                  <a:spcPct val="0"/>
                </a:spcBef>
              </a:pPr>
              <a:t>20</a:t>
            </a:fld>
            <a:endParaRPr lang="en-US" altLang="en-US" sz="1300">
              <a:solidFill>
                <a:srgbClr val="3C5562"/>
              </a:solidFill>
              <a:latin typeface="Times" charset="0"/>
              <a:ea typeface="ヒラギノ明朝 ProN W3" charset="-128"/>
              <a:cs typeface="ヒラギノ角ゴ ProN W3" charset="-128"/>
            </a:endParaRPr>
          </a:p>
        </p:txBody>
      </p:sp>
    </p:spTree>
    <p:extLst>
      <p:ext uri="{BB962C8B-B14F-4D97-AF65-F5344CB8AC3E}">
        <p14:creationId xmlns:p14="http://schemas.microsoft.com/office/powerpoint/2010/main" val="27119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A8EF72-E8EF-4367-A831-E6FBDEA2AA4C}" type="slidenum">
              <a:rPr lang="en-US" smtClean="0"/>
              <a:pPr/>
              <a:t>23</a:t>
            </a:fld>
            <a:endParaRPr lang="en-US"/>
          </a:p>
        </p:txBody>
      </p:sp>
    </p:spTree>
    <p:extLst>
      <p:ext uri="{BB962C8B-B14F-4D97-AF65-F5344CB8AC3E}">
        <p14:creationId xmlns:p14="http://schemas.microsoft.com/office/powerpoint/2010/main" val="167145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F98DB-6801-4F75-BFCD-3B38800F1E84}" type="slidenum">
              <a:rPr lang="en-US" altLang="en-US"/>
              <a:pPr/>
              <a:t>26</a:t>
            </a:fld>
            <a:endParaRPr lang="en-US" altLang="en-US"/>
          </a:p>
        </p:txBody>
      </p:sp>
      <p:sp>
        <p:nvSpPr>
          <p:cNvPr id="311298" name="Rectangle 2"/>
          <p:cNvSpPr>
            <a:spLocks noGrp="1" noRot="1" noChangeAspect="1" noChangeArrowheads="1" noTextEdit="1"/>
          </p:cNvSpPr>
          <p:nvPr>
            <p:ph type="sldImg"/>
          </p:nvPr>
        </p:nvSpPr>
        <p:spPr>
          <a:xfrm>
            <a:off x="282575" y="661988"/>
            <a:ext cx="6286500" cy="3536950"/>
          </a:xfrm>
          <a:ln w="12699" cap="flat"/>
        </p:spPr>
      </p:sp>
      <p:sp>
        <p:nvSpPr>
          <p:cNvPr id="311299" name="Rectangle 3"/>
          <p:cNvSpPr>
            <a:spLocks noGrp="1" noChangeArrowheads="1"/>
          </p:cNvSpPr>
          <p:nvPr>
            <p:ph type="body" idx="1"/>
          </p:nvPr>
        </p:nvSpPr>
        <p:spPr>
          <a:xfrm>
            <a:off x="919370" y="4421188"/>
            <a:ext cx="5009943" cy="4202112"/>
          </a:xfrm>
          <a:ln/>
        </p:spPr>
        <p:txBody>
          <a:bodyPr lIns="94036" tIns="47019" rIns="94036" bIns="47019"/>
          <a:lstStyle/>
          <a:p>
            <a:endParaRPr lang="en-US" altLang="en-US"/>
          </a:p>
        </p:txBody>
      </p:sp>
    </p:spTree>
    <p:extLst>
      <p:ext uri="{BB962C8B-B14F-4D97-AF65-F5344CB8AC3E}">
        <p14:creationId xmlns:p14="http://schemas.microsoft.com/office/powerpoint/2010/main" val="134449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dirty="0">
                <a:solidFill>
                  <a:schemeClr val="tx1"/>
                </a:solidFill>
                <a:effectLst/>
                <a:latin typeface="+mn-lt"/>
                <a:ea typeface="+mn-ea"/>
                <a:cs typeface="+mn-cs"/>
              </a:rPr>
              <a:t>Communication analysis</a:t>
            </a:r>
            <a:r>
              <a:rPr lang="en-CA" sz="1200" b="0" i="0" u="none" strike="noStrike" kern="1200" dirty="0">
                <a:solidFill>
                  <a:schemeClr val="tx1"/>
                </a:solidFill>
                <a:effectLst/>
                <a:latin typeface="+mn-lt"/>
                <a:ea typeface="+mn-ea"/>
                <a:cs typeface="+mn-cs"/>
              </a:rPr>
              <a:t> (identifying patterns, misunderstandings, nonverbal cues)</a:t>
            </a:r>
          </a:p>
          <a:p>
            <a:r>
              <a:rPr lang="en-CA" sz="1200" b="1" i="0" u="none" strike="noStrike" kern="1200" dirty="0">
                <a:solidFill>
                  <a:schemeClr val="tx1"/>
                </a:solidFill>
                <a:effectLst/>
                <a:latin typeface="+mn-lt"/>
                <a:ea typeface="+mn-ea"/>
                <a:cs typeface="+mn-cs"/>
              </a:rPr>
              <a:t>Affective expression coaching</a:t>
            </a:r>
            <a:r>
              <a:rPr lang="en-CA" sz="1200" b="0" i="0" u="none" strike="noStrike" kern="1200" dirty="0">
                <a:solidFill>
                  <a:schemeClr val="tx1"/>
                </a:solidFill>
                <a:effectLst/>
                <a:latin typeface="+mn-lt"/>
                <a:ea typeface="+mn-ea"/>
                <a:cs typeface="+mn-cs"/>
              </a:rPr>
              <a:t> (naming feelings → expressing feelings → requesting needs)</a:t>
            </a:r>
          </a:p>
          <a:p>
            <a:r>
              <a:rPr lang="en-CA" sz="1200" b="1" i="0" u="none" strike="noStrike" kern="1200" dirty="0">
                <a:solidFill>
                  <a:schemeClr val="tx1"/>
                </a:solidFill>
                <a:effectLst/>
                <a:latin typeface="+mn-lt"/>
                <a:ea typeface="+mn-ea"/>
                <a:cs typeface="+mn-cs"/>
              </a:rPr>
              <a:t>Role-play and rehearsal</a:t>
            </a:r>
            <a:r>
              <a:rPr lang="en-CA" sz="1200" b="0" i="0" u="none" strike="noStrike" kern="1200" dirty="0">
                <a:solidFill>
                  <a:schemeClr val="tx1"/>
                </a:solidFill>
                <a:effectLst/>
                <a:latin typeface="+mn-lt"/>
                <a:ea typeface="+mn-ea"/>
                <a:cs typeface="+mn-cs"/>
              </a:rPr>
              <a:t> (practicing conversations, boundary setting, or negotiation)</a:t>
            </a:r>
          </a:p>
          <a:p>
            <a:r>
              <a:rPr lang="en-CA" sz="1200" b="1" i="0" u="none" strike="noStrike" kern="1200" dirty="0">
                <a:solidFill>
                  <a:schemeClr val="tx1"/>
                </a:solidFill>
                <a:effectLst/>
                <a:latin typeface="+mn-lt"/>
                <a:ea typeface="+mn-ea"/>
                <a:cs typeface="+mn-cs"/>
              </a:rPr>
              <a:t>Problem-solving interpersonal conflicts</a:t>
            </a:r>
            <a:endParaRPr lang="en-CA" sz="1200" b="0" i="0" u="none" strike="noStrike" kern="1200" dirty="0">
              <a:solidFill>
                <a:schemeClr val="tx1"/>
              </a:solidFill>
              <a:effectLst/>
              <a:latin typeface="+mn-lt"/>
              <a:ea typeface="+mn-ea"/>
              <a:cs typeface="+mn-cs"/>
            </a:endParaRPr>
          </a:p>
          <a:p>
            <a:r>
              <a:rPr lang="en-CA" sz="1200" b="1" i="0" u="none" strike="noStrike" kern="1200" dirty="0">
                <a:solidFill>
                  <a:schemeClr val="tx1"/>
                </a:solidFill>
                <a:effectLst/>
                <a:latin typeface="+mn-lt"/>
                <a:ea typeface="+mn-ea"/>
                <a:cs typeface="+mn-cs"/>
              </a:rPr>
              <a:t>Developing new relationship roles</a:t>
            </a:r>
            <a:r>
              <a:rPr lang="en-CA" sz="1200" b="0" i="0" u="none" strike="noStrike" kern="1200" dirty="0">
                <a:solidFill>
                  <a:schemeClr val="tx1"/>
                </a:solidFill>
                <a:effectLst/>
                <a:latin typeface="+mn-lt"/>
                <a:ea typeface="+mn-ea"/>
                <a:cs typeface="+mn-cs"/>
              </a:rPr>
              <a:t>, routines, or social supports</a:t>
            </a:r>
          </a:p>
          <a:p>
            <a:r>
              <a:rPr lang="en-CA" sz="1200" b="1" i="0" u="none" strike="noStrike" kern="1200" dirty="0">
                <a:solidFill>
                  <a:schemeClr val="tx1"/>
                </a:solidFill>
                <a:effectLst/>
                <a:latin typeface="+mn-lt"/>
                <a:ea typeface="+mn-ea"/>
                <a:cs typeface="+mn-cs"/>
              </a:rPr>
              <a:t>Behavioral activation in interpersonal context</a:t>
            </a:r>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860EA34-BE44-B24A-9909-3D6F9445FCF3}" type="slidenum">
              <a:rPr lang="en-US" smtClean="0"/>
              <a:t>32</a:t>
            </a:fld>
            <a:endParaRPr lang="en-US"/>
          </a:p>
        </p:txBody>
      </p:sp>
    </p:spTree>
    <p:extLst>
      <p:ext uri="{BB962C8B-B14F-4D97-AF65-F5344CB8AC3E}">
        <p14:creationId xmlns:p14="http://schemas.microsoft.com/office/powerpoint/2010/main" val="4822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929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690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143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E06A6-1559-4439-9463-8A5D15D328DF}" type="slidenum">
              <a:rPr lang="en-US"/>
              <a:pPr>
                <a:defRPr/>
              </a:pPr>
              <a:t>‹#›</a:t>
            </a:fld>
            <a:endParaRPr lang="en-US"/>
          </a:p>
        </p:txBody>
      </p:sp>
    </p:spTree>
    <p:extLst>
      <p:ext uri="{BB962C8B-B14F-4D97-AF65-F5344CB8AC3E}">
        <p14:creationId xmlns:p14="http://schemas.microsoft.com/office/powerpoint/2010/main" val="406450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3" name="Content Placeholder 12"/>
          <p:cNvSpPr>
            <a:spLocks noGrp="1"/>
          </p:cNvSpPr>
          <p:nvPr>
            <p:ph sz="quarter" idx="11"/>
          </p:nvPr>
        </p:nvSpPr>
        <p:spPr>
          <a:xfrm>
            <a:off x="609600" y="1851660"/>
            <a:ext cx="11338560" cy="3566160"/>
          </a:xfrm>
          <a:prstGeom prst="rect">
            <a:avLst/>
          </a:prstGeom>
        </p:spPr>
        <p:txBody>
          <a:bodyPr/>
          <a:lstStyle>
            <a:lvl1pPr marL="310039" indent="-310039">
              <a:spcBef>
                <a:spcPts val="360"/>
              </a:spcBef>
              <a:buClr>
                <a:srgbClr val="E68448"/>
              </a:buClr>
              <a:buFont typeface="Wingdings" pitchFamily="2" charset="2"/>
              <a:buChar char="§"/>
              <a:defRPr sz="2160"/>
            </a:lvl1pPr>
            <a:lvl2pPr marL="704374" indent="-257175">
              <a:buClr>
                <a:srgbClr val="EB9C6B"/>
              </a:buClr>
              <a:buFont typeface="Tahoma" pitchFamily="34" charset="0"/>
              <a:buChar char="›"/>
              <a:defRPr sz="2160" b="0"/>
            </a:lvl2pPr>
            <a:lvl3pPr marL="1134428" indent="-311468">
              <a:buClr>
                <a:srgbClr val="F0B794"/>
              </a:buClr>
              <a:defRPr/>
            </a:lvl3pPr>
            <a:lvl4pPr marL="1544479" indent="-274320">
              <a:buClr>
                <a:srgbClr val="EB9C6B"/>
              </a:buClr>
              <a:buFont typeface="Courier New" pitchFamily="49" charset="0"/>
              <a:buChar char="o"/>
              <a:defRPr sz="1800"/>
            </a:lvl4pPr>
            <a:lvl5pPr marL="1887379" indent="-205740">
              <a:buClr>
                <a:srgbClr val="F7D8C5"/>
              </a:buClr>
              <a:buFont typeface="Arial" pitchFamily="34" charset="0"/>
              <a:buChar char="•"/>
              <a:defRPr sz="16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12"/>
          </p:nvPr>
        </p:nvSpPr>
        <p:spPr>
          <a:xfrm>
            <a:off x="1432560" y="5760720"/>
            <a:ext cx="7223760" cy="274320"/>
          </a:xfrm>
          <a:prstGeom prst="rect">
            <a:avLst/>
          </a:prstGeom>
        </p:spPr>
        <p:txBody>
          <a:bodyPr/>
          <a:lstStyle>
            <a:lvl1pPr marL="35719" indent="0">
              <a:spcBef>
                <a:spcPts val="0"/>
              </a:spcBef>
              <a:buNone/>
              <a:defRPr sz="1080" baseline="0">
                <a:solidFill>
                  <a:srgbClr val="4C5959"/>
                </a:solidFill>
              </a:defRPr>
            </a:lvl1pPr>
          </a:lstStyle>
          <a:p>
            <a:pPr lvl="0"/>
            <a:endParaRPr lang="en-US" dirty="0"/>
          </a:p>
        </p:txBody>
      </p:sp>
      <p:sp>
        <p:nvSpPr>
          <p:cNvPr id="21" name="Title 20"/>
          <p:cNvSpPr>
            <a:spLocks noGrp="1"/>
          </p:cNvSpPr>
          <p:nvPr>
            <p:ph type="title"/>
          </p:nvPr>
        </p:nvSpPr>
        <p:spPr>
          <a:xfrm>
            <a:off x="609600" y="754380"/>
            <a:ext cx="11338560" cy="960120"/>
          </a:xfrm>
          <a:prstGeom prst="rect">
            <a:avLst/>
          </a:prstGeom>
        </p:spPr>
        <p:txBody>
          <a:bodyPr anchor="ctr" anchorCtr="0"/>
          <a:lstStyle>
            <a:lvl1pPr>
              <a:defRPr>
                <a:solidFill>
                  <a:srgbClr val="DC661E"/>
                </a:solidFill>
                <a:latin typeface="Myriad Pro" pitchFamily="34" charset="0"/>
              </a:defRPr>
            </a:lvl1pPr>
          </a:lstStyle>
          <a:p>
            <a:r>
              <a:rPr lang="en-US" dirty="0"/>
              <a:t>Click to edit Master title style</a:t>
            </a:r>
          </a:p>
        </p:txBody>
      </p:sp>
    </p:spTree>
    <p:extLst>
      <p:ext uri="{BB962C8B-B14F-4D97-AF65-F5344CB8AC3E}">
        <p14:creationId xmlns:p14="http://schemas.microsoft.com/office/powerpoint/2010/main" val="33267549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05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0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94623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94509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359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139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87568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11/18/25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6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941108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liana.ortega@ucalgary.ca"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flickr.com/photos/61056899@N06/57513017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918CFFB-B400-42A4-B280-07D6C31D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762002" y="776377"/>
            <a:ext cx="3915032" cy="16938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90000"/>
              </a:lnSpc>
              <a:spcAft>
                <a:spcPts val="600"/>
              </a:spcAft>
            </a:pPr>
            <a:r>
              <a:rPr lang="en-US" sz="3400">
                <a:solidFill>
                  <a:schemeClr val="tx1"/>
                </a:solidFill>
              </a:rPr>
              <a:t>Major Depressive Disorder in the Adolescent</a:t>
            </a:r>
          </a:p>
        </p:txBody>
      </p:sp>
      <p:sp>
        <p:nvSpPr>
          <p:cNvPr id="5" name="Subtitle 2"/>
          <p:cNvSpPr txBox="1">
            <a:spLocks/>
          </p:cNvSpPr>
          <p:nvPr/>
        </p:nvSpPr>
        <p:spPr>
          <a:xfrm>
            <a:off x="762002" y="2470243"/>
            <a:ext cx="4648198" cy="3769833"/>
          </a:xfrm>
          <a:prstGeom prst="rect">
            <a:avLst/>
          </a:prstGeom>
        </p:spPr>
        <p:txBody>
          <a:bodyPr vert="horz" lIns="91440" tIns="45720" rIns="9144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t>Iliana Ortega MD, FRCPC </a:t>
            </a:r>
          </a:p>
          <a:p>
            <a:pPr marL="0" indent="0">
              <a:lnSpc>
                <a:spcPct val="100000"/>
              </a:lnSpc>
              <a:buNone/>
            </a:pPr>
            <a:r>
              <a:rPr lang="en-US" sz="2000" dirty="0"/>
              <a:t>Academic Lead Child and Adolescent Psychiatry</a:t>
            </a:r>
          </a:p>
          <a:p>
            <a:pPr marL="0" indent="0">
              <a:lnSpc>
                <a:spcPct val="100000"/>
              </a:lnSpc>
              <a:buNone/>
            </a:pPr>
            <a:r>
              <a:rPr lang="en-US" sz="2000" dirty="0"/>
              <a:t>Clinical Associate Professor</a:t>
            </a:r>
          </a:p>
          <a:p>
            <a:pPr marL="0" indent="0">
              <a:lnSpc>
                <a:spcPct val="100000"/>
              </a:lnSpc>
              <a:buNone/>
            </a:pPr>
            <a:r>
              <a:rPr lang="en-US" sz="2000" dirty="0"/>
              <a:t>University of Calgary </a:t>
            </a:r>
          </a:p>
          <a:p>
            <a:pPr marL="0" indent="0">
              <a:lnSpc>
                <a:spcPct val="100000"/>
              </a:lnSpc>
              <a:buNone/>
            </a:pPr>
            <a:r>
              <a:rPr lang="en-US" sz="2000" dirty="0">
                <a:hlinkClick r:id="rId2"/>
              </a:rPr>
              <a:t>iliana.ortega@ucalgary.ca</a:t>
            </a:r>
            <a:endParaRPr lang="en-US" sz="2000" dirty="0"/>
          </a:p>
          <a:p>
            <a:pPr indent="-228600">
              <a:buFont typeface="Arial" panose="020B0604020202020204" pitchFamily="34" charset="0"/>
              <a:buChar char="•"/>
            </a:pPr>
            <a:endParaRPr lang="en-US" sz="2000" dirty="0"/>
          </a:p>
        </p:txBody>
      </p:sp>
      <p:sp>
        <p:nvSpPr>
          <p:cNvPr id="1033" name="Rectangle 1032">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rgbClr val="FFFFFF"/>
          </a:solidFill>
          <a:ln>
            <a:noFill/>
          </a:ln>
          <a:effectLst>
            <a:outerShdw blurRad="381000" dist="317500" dir="570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vert-rgb"/>
          <p:cNvPicPr/>
          <p:nvPr/>
        </p:nvPicPr>
        <p:blipFill>
          <a:blip r:embed="rId3" cstate="print">
            <a:extLst>
              <a:ext uri="{28A0092B-C50C-407E-A947-70E740481C1C}">
                <a14:useLocalDpi xmlns:a14="http://schemas.microsoft.com/office/drawing/2010/main" val="0"/>
              </a:ext>
            </a:extLst>
          </a:blip>
          <a:stretch>
            <a:fillRect/>
          </a:stretch>
        </p:blipFill>
        <p:spPr bwMode="auto">
          <a:xfrm>
            <a:off x="5928253" y="1097347"/>
            <a:ext cx="2662605" cy="2170786"/>
          </a:xfrm>
          <a:prstGeom prst="rect">
            <a:avLst/>
          </a:prstGeom>
          <a:noFill/>
        </p:spPr>
      </p:pic>
      <p:pic>
        <p:nvPicPr>
          <p:cNvPr id="7" name="Picture 6" descr="Mathison-Logo-4C.jpg"/>
          <p:cNvPicPr>
            <a:picLocks noChangeAspect="1"/>
          </p:cNvPicPr>
          <p:nvPr/>
        </p:nvPicPr>
        <p:blipFill>
          <a:blip r:embed="rId4" cstate="print"/>
          <a:stretch>
            <a:fillRect/>
          </a:stretch>
        </p:blipFill>
        <p:spPr>
          <a:xfrm>
            <a:off x="8959472" y="1498862"/>
            <a:ext cx="2662606" cy="1484403"/>
          </a:xfrm>
          <a:prstGeom prst="rect">
            <a:avLst/>
          </a:prstGeom>
        </p:spPr>
      </p:pic>
      <p:pic>
        <p:nvPicPr>
          <p:cNvPr id="1026" name="Picture 2" descr="Home | Recovery Alberta">
            <a:extLst>
              <a:ext uri="{FF2B5EF4-FFF2-40B4-BE49-F238E27FC236}">
                <a16:creationId xmlns:a16="http://schemas.microsoft.com/office/drawing/2014/main" id="{BC1ECF19-45F3-95DD-7B3F-94EAE59BD55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28252" y="3589867"/>
            <a:ext cx="2662606" cy="102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bi_logo.jpg"/>
          <p:cNvPicPr>
            <a:picLocks noChangeAspect="1"/>
          </p:cNvPicPr>
          <p:nvPr/>
        </p:nvPicPr>
        <p:blipFill>
          <a:blip r:embed="rId6" cstate="print"/>
          <a:stretch>
            <a:fillRect/>
          </a:stretch>
        </p:blipFill>
        <p:spPr>
          <a:xfrm>
            <a:off x="9060126" y="3874735"/>
            <a:ext cx="2662606" cy="452643"/>
          </a:xfrm>
          <a:prstGeom prst="rect">
            <a:avLst/>
          </a:prstGeom>
        </p:spPr>
      </p:pic>
    </p:spTree>
    <p:extLst>
      <p:ext uri="{BB962C8B-B14F-4D97-AF65-F5344CB8AC3E}">
        <p14:creationId xmlns:p14="http://schemas.microsoft.com/office/powerpoint/2010/main" val="56476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solidFill>
                  <a:srgbClr val="C00000"/>
                </a:solidFill>
              </a:rPr>
              <a:t>Duration of Depressive Episode</a:t>
            </a:r>
          </a:p>
        </p:txBody>
      </p:sp>
      <p:sp>
        <p:nvSpPr>
          <p:cNvPr id="3" name="Content Placeholder 2"/>
          <p:cNvSpPr>
            <a:spLocks noGrp="1"/>
          </p:cNvSpPr>
          <p:nvPr>
            <p:ph idx="1"/>
          </p:nvPr>
        </p:nvSpPr>
        <p:spPr>
          <a:xfrm>
            <a:off x="838200" y="1870364"/>
            <a:ext cx="10515600" cy="4073236"/>
          </a:xfrm>
        </p:spPr>
        <p:txBody>
          <a:bodyPr>
            <a:noAutofit/>
          </a:bodyPr>
          <a:lstStyle/>
          <a:p>
            <a:pPr eaLnBrk="0" fontAlgn="base" hangingPunct="0">
              <a:lnSpc>
                <a:spcPct val="100000"/>
              </a:lnSpc>
              <a:spcBef>
                <a:spcPct val="0"/>
              </a:spcBef>
              <a:spcAft>
                <a:spcPct val="0"/>
              </a:spcAft>
            </a:pPr>
            <a:r>
              <a:rPr lang="en-US" altLang="en-US" sz="2000" dirty="0">
                <a:solidFill>
                  <a:srgbClr val="0A0A0A"/>
                </a:solidFill>
              </a:rPr>
              <a:t>In community samples, a depressive episode in youth typically ranges from </a:t>
            </a:r>
            <a:r>
              <a:rPr lang="en-US" altLang="en-US" sz="2000" b="1" dirty="0">
                <a:solidFill>
                  <a:srgbClr val="0A0A0A"/>
                </a:solidFill>
              </a:rPr>
              <a:t>2</a:t>
            </a:r>
            <a:r>
              <a:rPr lang="en-US" altLang="en-US" sz="2000" b="1" dirty="0"/>
              <a:t> to 6 months.</a:t>
            </a:r>
            <a:endParaRPr lang="en-US" altLang="en-US" sz="2000" dirty="0"/>
          </a:p>
          <a:p>
            <a:pPr>
              <a:lnSpc>
                <a:spcPct val="170000"/>
              </a:lnSpc>
            </a:pPr>
            <a:r>
              <a:rPr lang="en-US" sz="2000" dirty="0"/>
              <a:t>In referred samples episode usually lasts </a:t>
            </a:r>
            <a:r>
              <a:rPr lang="en-US" sz="2000" b="1" dirty="0"/>
              <a:t>6 - 9 months </a:t>
            </a:r>
          </a:p>
          <a:p>
            <a:pPr>
              <a:lnSpc>
                <a:spcPct val="170000"/>
              </a:lnSpc>
            </a:pPr>
            <a:r>
              <a:rPr lang="en-US" altLang="en-US" sz="2000" dirty="0"/>
              <a:t>Factors associated with chronicity include: </a:t>
            </a:r>
          </a:p>
          <a:p>
            <a:pPr lvl="1" algn="just" eaLnBrk="0" fontAlgn="base" hangingPunct="0">
              <a:lnSpc>
                <a:spcPct val="150000"/>
              </a:lnSpc>
              <a:spcBef>
                <a:spcPct val="0"/>
              </a:spcBef>
              <a:spcAft>
                <a:spcPct val="0"/>
              </a:spcAft>
              <a:buFont typeface="Wingdings" pitchFamily="2" charset="2"/>
              <a:buChar char="ü"/>
            </a:pPr>
            <a:r>
              <a:rPr lang="en-US" altLang="en-US" sz="2000" dirty="0">
                <a:solidFill>
                  <a:srgbClr val="0A0A0A"/>
                </a:solidFill>
              </a:rPr>
              <a:t>Severity</a:t>
            </a:r>
          </a:p>
          <a:p>
            <a:pPr lvl="1" algn="just" eaLnBrk="0" fontAlgn="base" hangingPunct="0">
              <a:lnSpc>
                <a:spcPct val="150000"/>
              </a:lnSpc>
              <a:spcBef>
                <a:spcPct val="0"/>
              </a:spcBef>
              <a:spcAft>
                <a:spcPct val="0"/>
              </a:spcAft>
              <a:buFont typeface="Wingdings" pitchFamily="2" charset="2"/>
              <a:buChar char="ü"/>
            </a:pPr>
            <a:r>
              <a:rPr lang="en-US" altLang="en-US" sz="2000" dirty="0">
                <a:solidFill>
                  <a:srgbClr val="0A0A0A"/>
                </a:solidFill>
              </a:rPr>
              <a:t>Comorbid conditions</a:t>
            </a:r>
          </a:p>
          <a:p>
            <a:pPr lvl="1" algn="just" eaLnBrk="0" fontAlgn="base" hangingPunct="0">
              <a:lnSpc>
                <a:spcPct val="150000"/>
              </a:lnSpc>
              <a:spcBef>
                <a:spcPct val="0"/>
              </a:spcBef>
              <a:spcAft>
                <a:spcPct val="0"/>
              </a:spcAft>
              <a:buFont typeface="Wingdings" pitchFamily="2" charset="2"/>
              <a:buChar char="ü"/>
            </a:pPr>
            <a:r>
              <a:rPr lang="en-US" altLang="en-US" sz="2000" dirty="0">
                <a:solidFill>
                  <a:srgbClr val="0A0A0A"/>
                </a:solidFill>
              </a:rPr>
              <a:t>Suicidal ideation</a:t>
            </a:r>
          </a:p>
          <a:p>
            <a:pPr lvl="1" algn="just" eaLnBrk="0" fontAlgn="base" hangingPunct="0">
              <a:lnSpc>
                <a:spcPct val="150000"/>
              </a:lnSpc>
              <a:spcBef>
                <a:spcPct val="0"/>
              </a:spcBef>
              <a:spcAft>
                <a:spcPct val="0"/>
              </a:spcAft>
              <a:buFont typeface="Wingdings" pitchFamily="2" charset="2"/>
              <a:buChar char="ü"/>
            </a:pPr>
            <a:r>
              <a:rPr lang="en-US" altLang="en-US" sz="2000" dirty="0">
                <a:solidFill>
                  <a:srgbClr val="0A0A0A"/>
                </a:solidFill>
              </a:rPr>
              <a:t>Parental history</a:t>
            </a:r>
          </a:p>
          <a:p>
            <a:pPr lvl="1" algn="just" eaLnBrk="0" fontAlgn="base" hangingPunct="0">
              <a:lnSpc>
                <a:spcPct val="150000"/>
              </a:lnSpc>
              <a:spcBef>
                <a:spcPct val="0"/>
              </a:spcBef>
              <a:spcAft>
                <a:spcPct val="0"/>
              </a:spcAft>
              <a:buFont typeface="Wingdings" pitchFamily="2" charset="2"/>
              <a:buChar char="ü"/>
            </a:pPr>
            <a:r>
              <a:rPr lang="en-US" altLang="en-US" sz="2000" dirty="0">
                <a:solidFill>
                  <a:srgbClr val="0A0A0A"/>
                </a:solidFill>
              </a:rPr>
              <a:t>Age at onset</a:t>
            </a:r>
          </a:p>
        </p:txBody>
      </p:sp>
    </p:spTree>
    <p:extLst>
      <p:ext uri="{BB962C8B-B14F-4D97-AF65-F5344CB8AC3E}">
        <p14:creationId xmlns:p14="http://schemas.microsoft.com/office/powerpoint/2010/main" val="111425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74D9-E5A6-B14A-2AE6-7990F6DC9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8E7A4-625D-7C83-332D-DCDFD6A48F1B}"/>
              </a:ext>
            </a:extLst>
          </p:cNvPr>
          <p:cNvSpPr>
            <a:spLocks noGrp="1"/>
          </p:cNvSpPr>
          <p:nvPr>
            <p:ph type="title"/>
          </p:nvPr>
        </p:nvSpPr>
        <p:spPr/>
        <p:txBody>
          <a:bodyPr>
            <a:normAutofit/>
          </a:bodyPr>
          <a:lstStyle/>
          <a:p>
            <a:r>
              <a:rPr lang="en-US" sz="2900" dirty="0">
                <a:solidFill>
                  <a:srgbClr val="FFFFFF"/>
                </a:solidFill>
              </a:rPr>
              <a:t>Duration  and  Recurrence </a:t>
            </a:r>
          </a:p>
        </p:txBody>
      </p:sp>
      <p:sp>
        <p:nvSpPr>
          <p:cNvPr id="3" name="Content Placeholder 2">
            <a:extLst>
              <a:ext uri="{FF2B5EF4-FFF2-40B4-BE49-F238E27FC236}">
                <a16:creationId xmlns:a16="http://schemas.microsoft.com/office/drawing/2014/main" id="{F5F8F339-82C0-B170-5438-1E9D4849C11C}"/>
              </a:ext>
            </a:extLst>
          </p:cNvPr>
          <p:cNvSpPr>
            <a:spLocks noGrp="1"/>
          </p:cNvSpPr>
          <p:nvPr>
            <p:ph idx="1"/>
          </p:nvPr>
        </p:nvSpPr>
        <p:spPr>
          <a:xfrm>
            <a:off x="741218" y="2008908"/>
            <a:ext cx="10515600" cy="4056193"/>
          </a:xfrm>
        </p:spPr>
        <p:txBody>
          <a:bodyPr>
            <a:noAutofit/>
          </a:bodyPr>
          <a:lstStyle/>
          <a:p>
            <a:pPr>
              <a:lnSpc>
                <a:spcPct val="170000"/>
              </a:lnSpc>
            </a:pPr>
            <a:r>
              <a:rPr lang="en-US" sz="2000" dirty="0"/>
              <a:t>Adolescent depression is associated with: </a:t>
            </a:r>
          </a:p>
          <a:p>
            <a:pPr marL="457200" lvl="1" indent="0">
              <a:lnSpc>
                <a:spcPct val="170000"/>
              </a:lnSpc>
              <a:buNone/>
            </a:pPr>
            <a:r>
              <a:rPr lang="en-US" sz="1600" dirty="0"/>
              <a:t>Short and long-term impact on school and work performance, family dynamics, friendships, substance use and suicide</a:t>
            </a:r>
          </a:p>
          <a:p>
            <a:pPr>
              <a:lnSpc>
                <a:spcPct val="150000"/>
              </a:lnSpc>
              <a:defRPr/>
            </a:pPr>
            <a:r>
              <a:rPr lang="en-US" sz="2000" dirty="0"/>
              <a:t>Depression is associated with an increased risk of chronic medical conditions (cardiovascular diseases, diabetes, others).</a:t>
            </a:r>
          </a:p>
          <a:p>
            <a:pPr>
              <a:lnSpc>
                <a:spcPct val="170000"/>
              </a:lnSpc>
            </a:pPr>
            <a:r>
              <a:rPr lang="en-US" sz="2000" dirty="0"/>
              <a:t>20 - 60% recurrence 1 </a:t>
            </a:r>
            <a:r>
              <a:rPr lang="mr-IN" sz="2000" dirty="0"/>
              <a:t>–</a:t>
            </a:r>
            <a:r>
              <a:rPr lang="en-US" sz="2000" dirty="0"/>
              <a:t> 2 years after remission. </a:t>
            </a:r>
          </a:p>
          <a:p>
            <a:pPr>
              <a:lnSpc>
                <a:spcPct val="170000"/>
              </a:lnSpc>
            </a:pPr>
            <a:r>
              <a:rPr lang="en-US" sz="2000" dirty="0"/>
              <a:t>70% recurrence after 5 years and can persist throughout life.</a:t>
            </a:r>
          </a:p>
        </p:txBody>
      </p:sp>
      <p:sp>
        <p:nvSpPr>
          <p:cNvPr id="4" name="Title 1">
            <a:extLst>
              <a:ext uri="{FF2B5EF4-FFF2-40B4-BE49-F238E27FC236}">
                <a16:creationId xmlns:a16="http://schemas.microsoft.com/office/drawing/2014/main" id="{399F2333-5B78-D126-79E6-E83346D6E482}"/>
              </a:ext>
            </a:extLst>
          </p:cNvPr>
          <p:cNvSpPr txBox="1">
            <a:spLocks/>
          </p:cNvSpPr>
          <p:nvPr/>
        </p:nvSpPr>
        <p:spPr>
          <a:xfrm>
            <a:off x="788135" y="792898"/>
            <a:ext cx="10615730" cy="634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C00000"/>
                </a:solidFill>
              </a:rPr>
              <a:t>Effects of depression </a:t>
            </a:r>
          </a:p>
        </p:txBody>
      </p:sp>
    </p:spTree>
    <p:extLst>
      <p:ext uri="{BB962C8B-B14F-4D97-AF65-F5344CB8AC3E}">
        <p14:creationId xmlns:p14="http://schemas.microsoft.com/office/powerpoint/2010/main" val="174992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452413-C03F-D612-DC82-16072DED1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6113" y="0"/>
            <a:ext cx="5415887" cy="6858000"/>
          </a:xfrm>
          <a:prstGeom prst="rect">
            <a:avLst/>
          </a:prstGeom>
          <a:ln>
            <a:noFill/>
          </a:ln>
          <a:effectLst>
            <a:outerShdw blurRad="279400" dist="63500" dir="9060000" sx="96000" sy="96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59643" y="528407"/>
            <a:ext cx="6098274" cy="5801186"/>
          </a:xfrm>
        </p:spPr>
        <p:txBody>
          <a:bodyPr anchor="ctr">
            <a:noAutofit/>
          </a:bodyPr>
          <a:lstStyle/>
          <a:p>
            <a:pPr marL="0" indent="0">
              <a:buNone/>
            </a:pPr>
            <a:r>
              <a:rPr lang="en-CA" sz="1800" b="1" dirty="0"/>
              <a:t>5 out of 9 for a period of at least 2 weeks</a:t>
            </a:r>
          </a:p>
          <a:p>
            <a:pPr>
              <a:lnSpc>
                <a:spcPct val="120000"/>
              </a:lnSpc>
            </a:pPr>
            <a:r>
              <a:rPr lang="en-CA" sz="1800" dirty="0"/>
              <a:t>Depressed mood most of the day, nearly every day. </a:t>
            </a:r>
            <a:r>
              <a:rPr lang="en-CA" sz="1800" b="1" dirty="0"/>
              <a:t>In children and adolescents, this may be characterized as an irritable mood.</a:t>
            </a:r>
          </a:p>
          <a:p>
            <a:pPr>
              <a:lnSpc>
                <a:spcPct val="120000"/>
              </a:lnSpc>
            </a:pPr>
            <a:r>
              <a:rPr lang="en-CA" sz="1800" dirty="0"/>
              <a:t>Markedly diminished interest or pleasure </a:t>
            </a:r>
          </a:p>
          <a:p>
            <a:pPr>
              <a:lnSpc>
                <a:spcPct val="120000"/>
              </a:lnSpc>
            </a:pPr>
            <a:r>
              <a:rPr lang="en-CA" sz="1800" dirty="0"/>
              <a:t>Significant weight loss or weight gain (more than 5% of body weight in a month).</a:t>
            </a:r>
          </a:p>
          <a:p>
            <a:pPr>
              <a:lnSpc>
                <a:spcPct val="120000"/>
              </a:lnSpc>
            </a:pPr>
            <a:r>
              <a:rPr lang="en-CA" sz="1800" dirty="0"/>
              <a:t>Insomnia or </a:t>
            </a:r>
            <a:r>
              <a:rPr lang="en-CA" sz="1800" b="1" dirty="0"/>
              <a:t>hypersomnia </a:t>
            </a:r>
          </a:p>
          <a:p>
            <a:pPr>
              <a:lnSpc>
                <a:spcPct val="120000"/>
              </a:lnSpc>
            </a:pPr>
            <a:r>
              <a:rPr lang="en-CA" sz="1800" dirty="0"/>
              <a:t>Psychomotor agitation or retardation </a:t>
            </a:r>
          </a:p>
          <a:p>
            <a:pPr>
              <a:lnSpc>
                <a:spcPct val="120000"/>
              </a:lnSpc>
            </a:pPr>
            <a:r>
              <a:rPr lang="en-CA" sz="1800" dirty="0"/>
              <a:t>Fatigue or loss of energy </a:t>
            </a:r>
          </a:p>
          <a:p>
            <a:pPr>
              <a:lnSpc>
                <a:spcPct val="120000"/>
              </a:lnSpc>
            </a:pPr>
            <a:r>
              <a:rPr lang="en-CA" sz="1800" dirty="0"/>
              <a:t>Feelings of worthlessness or excessive or inappropriate guilt</a:t>
            </a:r>
          </a:p>
          <a:p>
            <a:pPr>
              <a:lnSpc>
                <a:spcPct val="120000"/>
              </a:lnSpc>
            </a:pPr>
            <a:r>
              <a:rPr lang="en-CA" sz="1800" dirty="0"/>
              <a:t>Diminished ability to think or concentrate, or indecisiveness</a:t>
            </a:r>
          </a:p>
          <a:p>
            <a:pPr>
              <a:lnSpc>
                <a:spcPct val="120000"/>
              </a:lnSpc>
            </a:pPr>
            <a:r>
              <a:rPr lang="en-CA" sz="1800" dirty="0"/>
              <a:t>Recurrent thoughts of death, and recurrent suicidal ideation with or without a specific plan</a:t>
            </a:r>
          </a:p>
        </p:txBody>
      </p:sp>
      <p:pic>
        <p:nvPicPr>
          <p:cNvPr id="3" name="Picture 2" descr="Diagnostic and Statistical Manual of Mental Disorders, Text Revision (DSM-5-TR(tm)):  American Psychiatric: 9780890425756: Psychiatry: Amazon Canada">
            <a:extLst>
              <a:ext uri="{FF2B5EF4-FFF2-40B4-BE49-F238E27FC236}">
                <a16:creationId xmlns:a16="http://schemas.microsoft.com/office/drawing/2014/main" id="{B85432EE-CAC0-6F8B-8558-110D5E529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22" r="-1" b="789"/>
          <a:stretch/>
        </p:blipFill>
        <p:spPr bwMode="auto">
          <a:xfrm>
            <a:off x="7800810" y="1353416"/>
            <a:ext cx="2572080" cy="3497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09C49D-3969-D126-C94D-516939EC67C4}"/>
              </a:ext>
            </a:extLst>
          </p:cNvPr>
          <p:cNvSpPr txBox="1"/>
          <p:nvPr/>
        </p:nvSpPr>
        <p:spPr>
          <a:xfrm>
            <a:off x="7422356" y="5319918"/>
            <a:ext cx="4393407" cy="400110"/>
          </a:xfrm>
          <a:prstGeom prst="rect">
            <a:avLst/>
          </a:prstGeom>
          <a:noFill/>
        </p:spPr>
        <p:txBody>
          <a:bodyPr wrap="square">
            <a:spAutoFit/>
          </a:bodyPr>
          <a:lstStyle/>
          <a:p>
            <a:r>
              <a:rPr lang="en-CA" sz="2000" b="1" dirty="0"/>
              <a:t>Criteria - Mayor Depressive Disorder </a:t>
            </a:r>
            <a:endParaRPr lang="en-US" sz="2000" b="1" dirty="0"/>
          </a:p>
        </p:txBody>
      </p:sp>
    </p:spTree>
    <p:extLst>
      <p:ext uri="{BB962C8B-B14F-4D97-AF65-F5344CB8AC3E}">
        <p14:creationId xmlns:p14="http://schemas.microsoft.com/office/powerpoint/2010/main" val="213681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rcRect r="4400" b="-2"/>
          <a:stretch>
            <a:fillRect/>
          </a:stretch>
        </p:blipFill>
        <p:spPr>
          <a:xfrm>
            <a:off x="-1" y="-2"/>
            <a:ext cx="5410198" cy="6858002"/>
          </a:xfrm>
          <a:prstGeom prst="rect">
            <a:avLst/>
          </a:prstGeom>
        </p:spPr>
      </p:pic>
      <p:sp useBgFill="1">
        <p:nvSpPr>
          <p:cNvPr id="35851" name="Rectangle 3585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4" name="Rectangle 7"/>
          <p:cNvSpPr>
            <a:spLocks noChangeArrowheads="1"/>
          </p:cNvSpPr>
          <p:nvPr/>
        </p:nvSpPr>
        <p:spPr bwMode="auto">
          <a:xfrm>
            <a:off x="6115317" y="405685"/>
            <a:ext cx="5464968" cy="15593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dirty="0">
                <a:latin typeface="+mj-lt"/>
                <a:ea typeface="+mj-ea"/>
                <a:cs typeface="+mj-cs"/>
              </a:rPr>
              <a:t>Challenges identifying depression in young people </a:t>
            </a:r>
          </a:p>
        </p:txBody>
      </p:sp>
      <p:sp>
        <p:nvSpPr>
          <p:cNvPr id="35842" name="Rectangle 3"/>
          <p:cNvSpPr>
            <a:spLocks noGrp="1" noChangeArrowheads="1"/>
          </p:cNvSpPr>
          <p:nvPr>
            <p:ph type="body" sz="half" idx="1"/>
          </p:nvPr>
        </p:nvSpPr>
        <p:spPr>
          <a:xfrm>
            <a:off x="6115317" y="2743200"/>
            <a:ext cx="5247340" cy="3496878"/>
          </a:xfrm>
        </p:spPr>
        <p:txBody>
          <a:bodyPr vert="horz" lIns="91440" tIns="45720" rIns="91440" bIns="45720" rtlCol="0" anchor="ctr">
            <a:normAutofit/>
          </a:bodyPr>
          <a:lstStyle/>
          <a:p>
            <a:r>
              <a:rPr lang="en-US" sz="2000" dirty="0"/>
              <a:t>Similarity in presentation of distress and disorder.</a:t>
            </a:r>
          </a:p>
          <a:p>
            <a:r>
              <a:rPr lang="en-US" sz="2000" dirty="0"/>
              <a:t>Severity may be an indicator but not a very good one.</a:t>
            </a:r>
          </a:p>
          <a:p>
            <a:r>
              <a:rPr lang="en-US" sz="2000" dirty="0"/>
              <a:t>Personality and “teen-stage” issues complicate the diagnosis.</a:t>
            </a:r>
          </a:p>
          <a:p>
            <a:r>
              <a:rPr lang="en-US" sz="2000" dirty="0"/>
              <a:t>Developmental aspects especially family, peers and school should be taken into consideration when providing a diagnosis in adolescents. </a:t>
            </a:r>
          </a:p>
          <a:p>
            <a:endParaRPr lang="en-US" sz="2000" dirty="0"/>
          </a:p>
        </p:txBody>
      </p:sp>
    </p:spTree>
    <p:extLst>
      <p:ext uri="{BB962C8B-B14F-4D97-AF65-F5344CB8AC3E}">
        <p14:creationId xmlns:p14="http://schemas.microsoft.com/office/powerpoint/2010/main" val="209221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Adolescent Depression: clinical presentation</a:t>
            </a:r>
          </a:p>
        </p:txBody>
      </p:sp>
      <p:graphicFrame>
        <p:nvGraphicFramePr>
          <p:cNvPr id="5" name="Content Placeholder 2">
            <a:extLst>
              <a:ext uri="{FF2B5EF4-FFF2-40B4-BE49-F238E27FC236}">
                <a16:creationId xmlns:a16="http://schemas.microsoft.com/office/drawing/2014/main" id="{06BC64C7-AB07-464E-8DED-B42D82A058CF}"/>
              </a:ext>
            </a:extLst>
          </p:cNvPr>
          <p:cNvGraphicFramePr>
            <a:graphicFrameLocks noGrp="1"/>
          </p:cNvGraphicFramePr>
          <p:nvPr>
            <p:ph idx="1"/>
            <p:extLst>
              <p:ext uri="{D42A27DB-BD31-4B8C-83A1-F6EECF244321}">
                <p14:modId xmlns:p14="http://schemas.microsoft.com/office/powerpoint/2010/main" val="663215690"/>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723" y="605685"/>
            <a:ext cx="7726553" cy="598275"/>
          </a:xfrm>
        </p:spPr>
        <p:txBody>
          <a:bodyPr>
            <a:normAutofit fontScale="90000"/>
          </a:bodyPr>
          <a:lstStyle/>
          <a:p>
            <a:r>
              <a:rPr lang="en-US" sz="3200" b="1" dirty="0">
                <a:solidFill>
                  <a:srgbClr val="C00000"/>
                </a:solidFill>
              </a:rPr>
              <a:t>Sleep problems in young people with depression</a:t>
            </a:r>
          </a:p>
        </p:txBody>
      </p:sp>
      <p:sp>
        <p:nvSpPr>
          <p:cNvPr id="3" name="Content Placeholder 2"/>
          <p:cNvSpPr>
            <a:spLocks noGrp="1"/>
          </p:cNvSpPr>
          <p:nvPr>
            <p:ph idx="1"/>
          </p:nvPr>
        </p:nvSpPr>
        <p:spPr>
          <a:xfrm>
            <a:off x="1377473" y="1568142"/>
            <a:ext cx="10191538" cy="4684173"/>
          </a:xfrm>
        </p:spPr>
        <p:txBody>
          <a:bodyPr>
            <a:normAutofit/>
          </a:bodyPr>
          <a:lstStyle/>
          <a:p>
            <a:pPr>
              <a:lnSpc>
                <a:spcPct val="100000"/>
              </a:lnSpc>
            </a:pPr>
            <a:r>
              <a:rPr lang="en-US" sz="2400" dirty="0"/>
              <a:t>Adolescents frequently experience problems with sleep hygiene</a:t>
            </a:r>
          </a:p>
          <a:p>
            <a:pPr>
              <a:lnSpc>
                <a:spcPct val="100000"/>
              </a:lnSpc>
            </a:pPr>
            <a:endParaRPr lang="en-US" sz="2400" dirty="0"/>
          </a:p>
          <a:p>
            <a:pPr>
              <a:lnSpc>
                <a:spcPct val="100000"/>
              </a:lnSpc>
            </a:pPr>
            <a:r>
              <a:rPr lang="en-US" sz="2400" dirty="0"/>
              <a:t>Sleep disturbance is one of the diagnostic criteria for depression:</a:t>
            </a:r>
          </a:p>
          <a:p>
            <a:pPr lvl="2">
              <a:lnSpc>
                <a:spcPct val="100000"/>
              </a:lnSpc>
              <a:buFont typeface="Courier New" panose="02070309020205020404" pitchFamily="49" charset="0"/>
              <a:buChar char="o"/>
            </a:pPr>
            <a:r>
              <a:rPr lang="en-US" sz="2400" dirty="0"/>
              <a:t>Delayed sleep onset</a:t>
            </a:r>
          </a:p>
          <a:p>
            <a:pPr lvl="2">
              <a:lnSpc>
                <a:spcPct val="100000"/>
              </a:lnSpc>
              <a:buFont typeface="Courier New" panose="02070309020205020404" pitchFamily="49" charset="0"/>
              <a:buChar char="o"/>
            </a:pPr>
            <a:r>
              <a:rPr lang="en-US" sz="2400" dirty="0"/>
              <a:t>Interrupted sleep </a:t>
            </a:r>
          </a:p>
          <a:p>
            <a:pPr lvl="2">
              <a:lnSpc>
                <a:spcPct val="100000"/>
              </a:lnSpc>
              <a:buFont typeface="Courier New" panose="02070309020205020404" pitchFamily="49" charset="0"/>
              <a:buChar char="o"/>
            </a:pPr>
            <a:r>
              <a:rPr lang="en-US" sz="2400" b="1" dirty="0"/>
              <a:t>Hypersomnia</a:t>
            </a:r>
          </a:p>
          <a:p>
            <a:pPr lvl="2">
              <a:lnSpc>
                <a:spcPct val="100000"/>
              </a:lnSpc>
              <a:buFont typeface="Courier New" panose="02070309020205020404" pitchFamily="49" charset="0"/>
              <a:buChar char="o"/>
            </a:pPr>
            <a:r>
              <a:rPr lang="en-US" sz="2400" dirty="0"/>
              <a:t>Early morning awakening or difficult morning awakening</a:t>
            </a:r>
          </a:p>
          <a:p>
            <a:pPr>
              <a:lnSpc>
                <a:spcPct val="100000"/>
              </a:lnSpc>
            </a:pPr>
            <a:endParaRPr lang="en-US" sz="2400" dirty="0"/>
          </a:p>
          <a:p>
            <a:pPr>
              <a:lnSpc>
                <a:spcPct val="100000"/>
              </a:lnSpc>
            </a:pPr>
            <a:r>
              <a:rPr lang="en-US" sz="2400" dirty="0"/>
              <a:t>Sleep in depressed youth is characterized by </a:t>
            </a:r>
            <a:r>
              <a:rPr lang="en-US" sz="2400" b="1" u="sng" dirty="0"/>
              <a:t>decreased REM latency and increased sleep latency</a:t>
            </a:r>
            <a:r>
              <a:rPr lang="en-US" sz="2400" u="sng" dirty="0"/>
              <a:t>.</a:t>
            </a:r>
          </a:p>
          <a:p>
            <a:endParaRPr lang="en-US" sz="1600" dirty="0"/>
          </a:p>
        </p:txBody>
      </p:sp>
      <p:sp>
        <p:nvSpPr>
          <p:cNvPr id="7" name="TextBox 6">
            <a:extLst>
              <a:ext uri="{FF2B5EF4-FFF2-40B4-BE49-F238E27FC236}">
                <a16:creationId xmlns:a16="http://schemas.microsoft.com/office/drawing/2014/main" id="{8B999651-AA32-1148-8CEE-BCF4F1BB401A}"/>
              </a:ext>
            </a:extLst>
          </p:cNvPr>
          <p:cNvSpPr txBox="1"/>
          <p:nvPr/>
        </p:nvSpPr>
        <p:spPr>
          <a:xfrm>
            <a:off x="11384280" y="120396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633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6110-AA43-9FF1-D888-865A5380C5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2BBA78-E9C8-1DCE-E6F8-D565FE6A30DE}"/>
              </a:ext>
            </a:extLst>
          </p:cNvPr>
          <p:cNvSpPr>
            <a:spLocks noGrp="1"/>
          </p:cNvSpPr>
          <p:nvPr>
            <p:ph type="title"/>
          </p:nvPr>
        </p:nvSpPr>
        <p:spPr/>
        <p:txBody>
          <a:bodyPr>
            <a:normAutofit fontScale="90000"/>
          </a:bodyPr>
          <a:lstStyle/>
          <a:p>
            <a:br>
              <a:rPr lang="en-US" dirty="0"/>
            </a:br>
            <a:br>
              <a:rPr lang="en-CA" dirty="0">
                <a:solidFill>
                  <a:srgbClr val="C00000"/>
                </a:solidFill>
                <a:effectLst/>
              </a:rPr>
            </a:br>
            <a:endParaRPr lang="en-CA" dirty="0">
              <a:solidFill>
                <a:srgbClr val="C00000"/>
              </a:solidFill>
              <a:effectLst/>
            </a:endParaRPr>
          </a:p>
        </p:txBody>
      </p:sp>
      <p:sp>
        <p:nvSpPr>
          <p:cNvPr id="6" name="Content Placeholder 5">
            <a:extLst>
              <a:ext uri="{FF2B5EF4-FFF2-40B4-BE49-F238E27FC236}">
                <a16:creationId xmlns:a16="http://schemas.microsoft.com/office/drawing/2014/main" id="{1AF3D311-5ED9-EC82-2EAB-8D26A8676DBB}"/>
              </a:ext>
            </a:extLst>
          </p:cNvPr>
          <p:cNvSpPr>
            <a:spLocks noGrp="1"/>
          </p:cNvSpPr>
          <p:nvPr>
            <p:ph idx="1"/>
          </p:nvPr>
        </p:nvSpPr>
        <p:spPr>
          <a:xfrm>
            <a:off x="1146220" y="1812925"/>
            <a:ext cx="10207580" cy="4351338"/>
          </a:xfrm>
        </p:spPr>
        <p:txBody>
          <a:bodyPr>
            <a:normAutofit fontScale="92500"/>
          </a:bodyPr>
          <a:lstStyle/>
          <a:p>
            <a:pPr lvl="1">
              <a:lnSpc>
                <a:spcPct val="150000"/>
              </a:lnSpc>
            </a:pPr>
            <a:r>
              <a:rPr lang="en-CA" dirty="0"/>
              <a:t>Regular bedtime/arising time including weekends.</a:t>
            </a:r>
          </a:p>
          <a:p>
            <a:pPr lvl="1">
              <a:lnSpc>
                <a:spcPct val="150000"/>
              </a:lnSpc>
            </a:pPr>
            <a:r>
              <a:rPr lang="en-CA" dirty="0"/>
              <a:t>Decrease consumption of caffeinated drinks and avoid them after dinner.</a:t>
            </a:r>
          </a:p>
          <a:p>
            <a:pPr lvl="1">
              <a:lnSpc>
                <a:spcPct val="150000"/>
              </a:lnSpc>
            </a:pPr>
            <a:r>
              <a:rPr lang="en-CA" dirty="0"/>
              <a:t>Limit liquid intake before bedtime.</a:t>
            </a:r>
          </a:p>
          <a:p>
            <a:pPr lvl="1">
              <a:lnSpc>
                <a:spcPct val="150000"/>
              </a:lnSpc>
            </a:pPr>
            <a:r>
              <a:rPr lang="en-CA" dirty="0"/>
              <a:t>30 to 45 minutes of quiet time prior to going to sleep.</a:t>
            </a:r>
          </a:p>
          <a:p>
            <a:pPr lvl="1">
              <a:lnSpc>
                <a:spcPct val="150000"/>
              </a:lnSpc>
            </a:pPr>
            <a:r>
              <a:rPr lang="en-CA" dirty="0"/>
              <a:t>Avoid exercising before bedtime.</a:t>
            </a:r>
          </a:p>
          <a:p>
            <a:pPr lvl="1">
              <a:lnSpc>
                <a:spcPct val="150000"/>
              </a:lnSpc>
            </a:pPr>
            <a:r>
              <a:rPr lang="en-CA" dirty="0"/>
              <a:t>No TV in the room/no cell phones during the night.</a:t>
            </a:r>
          </a:p>
          <a:p>
            <a:pPr lvl="1">
              <a:lnSpc>
                <a:spcPct val="150000"/>
              </a:lnSpc>
            </a:pPr>
            <a:r>
              <a:rPr lang="en-CA" dirty="0"/>
              <a:t>Make worry list before bed </a:t>
            </a:r>
            <a:r>
              <a:rPr lang="mr-IN" dirty="0"/>
              <a:t>–</a:t>
            </a:r>
            <a:r>
              <a:rPr lang="en-CA" dirty="0"/>
              <a:t> may be useful in people who have high anxiety </a:t>
            </a:r>
          </a:p>
          <a:p>
            <a:pPr marL="0" indent="0">
              <a:buNone/>
            </a:pPr>
            <a:endParaRPr lang="en-CA" dirty="0"/>
          </a:p>
        </p:txBody>
      </p:sp>
      <p:sp>
        <p:nvSpPr>
          <p:cNvPr id="2" name="Rectangle 1">
            <a:extLst>
              <a:ext uri="{FF2B5EF4-FFF2-40B4-BE49-F238E27FC236}">
                <a16:creationId xmlns:a16="http://schemas.microsoft.com/office/drawing/2014/main" id="{45B0D293-1169-1BC2-9A46-F12A9AEA3150}"/>
              </a:ext>
            </a:extLst>
          </p:cNvPr>
          <p:cNvSpPr/>
          <p:nvPr/>
        </p:nvSpPr>
        <p:spPr>
          <a:xfrm>
            <a:off x="780374" y="812614"/>
            <a:ext cx="10538789" cy="861774"/>
          </a:xfrm>
          <a:prstGeom prst="rect">
            <a:avLst/>
          </a:prstGeom>
        </p:spPr>
        <p:txBody>
          <a:bodyPr wrap="square">
            <a:spAutoFit/>
          </a:bodyPr>
          <a:lstStyle/>
          <a:p>
            <a:pPr algn="ctr"/>
            <a:r>
              <a:rPr lang="en-US" sz="3200" dirty="0">
                <a:solidFill>
                  <a:srgbClr val="C00000"/>
                </a:solidFill>
              </a:rPr>
              <a:t>Treating sleep problems in depressed teens</a:t>
            </a:r>
          </a:p>
          <a:p>
            <a:endParaRPr lang="en-US" dirty="0"/>
          </a:p>
        </p:txBody>
      </p:sp>
    </p:spTree>
    <p:extLst>
      <p:ext uri="{BB962C8B-B14F-4D97-AF65-F5344CB8AC3E}">
        <p14:creationId xmlns:p14="http://schemas.microsoft.com/office/powerpoint/2010/main" val="7829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dirty="0">
                <a:solidFill>
                  <a:srgbClr val="C00000"/>
                </a:solidFill>
              </a:rPr>
              <a:t>Assessment</a:t>
            </a:r>
          </a:p>
        </p:txBody>
      </p:sp>
      <p:sp>
        <p:nvSpPr>
          <p:cNvPr id="3" name="Content Placeholder 2"/>
          <p:cNvSpPr>
            <a:spLocks noGrp="1"/>
          </p:cNvSpPr>
          <p:nvPr>
            <p:ph idx="1"/>
          </p:nvPr>
        </p:nvSpPr>
        <p:spPr>
          <a:xfrm>
            <a:off x="571500" y="2324912"/>
            <a:ext cx="5329238" cy="4031437"/>
          </a:xfrm>
        </p:spPr>
        <p:txBody>
          <a:bodyPr anchor="ctr">
            <a:normAutofit/>
          </a:bodyPr>
          <a:lstStyle/>
          <a:p>
            <a:pPr>
              <a:lnSpc>
                <a:spcPct val="100000"/>
              </a:lnSpc>
            </a:pPr>
            <a:r>
              <a:rPr lang="en-CA" sz="2200" dirty="0"/>
              <a:t>Information obtained from multiple sources: child, parents, teachers, other health care professionals</a:t>
            </a:r>
          </a:p>
          <a:p>
            <a:pPr>
              <a:lnSpc>
                <a:spcPct val="100000"/>
              </a:lnSpc>
            </a:pPr>
            <a:r>
              <a:rPr lang="en-CA" sz="2200" dirty="0"/>
              <a:t>Review of psychiatric history</a:t>
            </a:r>
          </a:p>
          <a:p>
            <a:pPr>
              <a:lnSpc>
                <a:spcPct val="100000"/>
              </a:lnSpc>
            </a:pPr>
            <a:r>
              <a:rPr lang="en-CA" sz="2200" dirty="0"/>
              <a:t>Review of medical history</a:t>
            </a:r>
          </a:p>
          <a:p>
            <a:pPr>
              <a:lnSpc>
                <a:spcPct val="100000"/>
              </a:lnSpc>
            </a:pPr>
            <a:r>
              <a:rPr lang="en-CA" sz="2200" dirty="0"/>
              <a:t>Review of developmental history</a:t>
            </a:r>
          </a:p>
          <a:p>
            <a:pPr>
              <a:lnSpc>
                <a:spcPct val="100000"/>
              </a:lnSpc>
            </a:pPr>
            <a:r>
              <a:rPr lang="en-CA" sz="2200" dirty="0"/>
              <a:t>Review of academic history</a:t>
            </a:r>
          </a:p>
          <a:p>
            <a:pPr>
              <a:lnSpc>
                <a:spcPct val="100000"/>
              </a:lnSpc>
            </a:pPr>
            <a:r>
              <a:rPr lang="en-CA" sz="2200" dirty="0"/>
              <a:t>Review of family psychiatric history</a:t>
            </a:r>
          </a:p>
          <a:p>
            <a:pPr marL="0" indent="0">
              <a:buNone/>
            </a:pPr>
            <a:endParaRPr lang="en-US" sz="2000" dirty="0"/>
          </a:p>
        </p:txBody>
      </p:sp>
      <p:pic>
        <p:nvPicPr>
          <p:cNvPr id="5" name="Picture 4" descr="Two people holding each other's hands">
            <a:extLst>
              <a:ext uri="{FF2B5EF4-FFF2-40B4-BE49-F238E27FC236}">
                <a16:creationId xmlns:a16="http://schemas.microsoft.com/office/drawing/2014/main" id="{E5A872C8-F4E1-C22A-05AD-0C113F127E45}"/>
              </a:ext>
            </a:extLst>
          </p:cNvPr>
          <p:cNvPicPr>
            <a:picLocks noChangeAspect="1"/>
          </p:cNvPicPr>
          <p:nvPr/>
        </p:nvPicPr>
        <p:blipFill>
          <a:blip r:embed="rId2"/>
          <a:srcRect l="17246" r="23353"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5197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C00000"/>
                </a:solidFill>
              </a:rPr>
              <a:t>Confidentiality</a:t>
            </a:r>
          </a:p>
        </p:txBody>
      </p:sp>
      <p:sp>
        <p:nvSpPr>
          <p:cNvPr id="8" name="Content Placeholder 7"/>
          <p:cNvSpPr>
            <a:spLocks noGrp="1"/>
          </p:cNvSpPr>
          <p:nvPr>
            <p:ph idx="1"/>
          </p:nvPr>
        </p:nvSpPr>
        <p:spPr>
          <a:xfrm>
            <a:off x="966978" y="1988561"/>
            <a:ext cx="9720071" cy="4023360"/>
          </a:xfrm>
        </p:spPr>
        <p:txBody>
          <a:bodyPr>
            <a:normAutofit/>
          </a:bodyPr>
          <a:lstStyle/>
          <a:p>
            <a:pPr>
              <a:lnSpc>
                <a:spcPct val="130000"/>
              </a:lnSpc>
              <a:defRPr/>
            </a:pPr>
            <a:r>
              <a:rPr lang="en-US" sz="2400" dirty="0"/>
              <a:t>It’s essential to address it from the beginning.</a:t>
            </a:r>
          </a:p>
          <a:p>
            <a:pPr lvl="1">
              <a:lnSpc>
                <a:spcPct val="130000"/>
              </a:lnSpc>
              <a:defRPr/>
            </a:pPr>
            <a:r>
              <a:rPr lang="en-US" sz="2000" dirty="0"/>
              <a:t>Teens may want confidentiality with regards to parents, school and peers.</a:t>
            </a:r>
          </a:p>
          <a:p>
            <a:pPr lvl="1">
              <a:lnSpc>
                <a:spcPct val="130000"/>
              </a:lnSpc>
              <a:defRPr/>
            </a:pPr>
            <a:r>
              <a:rPr lang="en-US" sz="2000" dirty="0"/>
              <a:t>Parents may want confidentiality with regards to children, the other parent and school.</a:t>
            </a:r>
          </a:p>
          <a:p>
            <a:pPr>
              <a:lnSpc>
                <a:spcPct val="130000"/>
              </a:lnSpc>
              <a:defRPr/>
            </a:pPr>
            <a:r>
              <a:rPr lang="en-US" sz="2400" dirty="0"/>
              <a:t>Cultural norms and expectations may impact what is expected.</a:t>
            </a:r>
          </a:p>
          <a:p>
            <a:pPr>
              <a:lnSpc>
                <a:spcPct val="130000"/>
              </a:lnSpc>
              <a:defRPr/>
            </a:pPr>
            <a:r>
              <a:rPr lang="en-US" sz="2400" dirty="0"/>
              <a:t>Know the legal parameters in your jurisdiction. </a:t>
            </a:r>
          </a:p>
          <a:p>
            <a:pPr>
              <a:lnSpc>
                <a:spcPct val="130000"/>
              </a:lnSpc>
              <a:defRPr/>
            </a:pPr>
            <a:r>
              <a:rPr lang="en-US" sz="2400" b="1" dirty="0">
                <a:solidFill>
                  <a:srgbClr val="C00000"/>
                </a:solidFill>
              </a:rPr>
              <a:t>Self-harm and harm to others are deal-breakers</a:t>
            </a:r>
            <a:r>
              <a:rPr lang="en-US" sz="2400" dirty="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85629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C00000"/>
                </a:solidFill>
              </a:rPr>
              <a:t>Suicidality</a:t>
            </a:r>
            <a:r>
              <a:rPr lang="en-US" sz="2900" b="1" dirty="0">
                <a:solidFill>
                  <a:srgbClr val="C00000"/>
                </a:solidFill>
              </a:rPr>
              <a:t> </a:t>
            </a:r>
          </a:p>
        </p:txBody>
      </p:sp>
      <p:sp>
        <p:nvSpPr>
          <p:cNvPr id="3" name="Content Placeholder 2"/>
          <p:cNvSpPr>
            <a:spLocks noGrp="1"/>
          </p:cNvSpPr>
          <p:nvPr>
            <p:ph idx="1"/>
          </p:nvPr>
        </p:nvSpPr>
        <p:spPr>
          <a:xfrm>
            <a:off x="838200" y="1930111"/>
            <a:ext cx="10515600" cy="4462992"/>
          </a:xfrm>
        </p:spPr>
        <p:txBody>
          <a:bodyPr>
            <a:normAutofit/>
          </a:bodyPr>
          <a:lstStyle/>
          <a:p>
            <a:pPr>
              <a:lnSpc>
                <a:spcPct val="150000"/>
              </a:lnSpc>
            </a:pPr>
            <a:r>
              <a:rPr lang="en-CA" sz="2400" dirty="0"/>
              <a:t>As many as 1 in 5 teens report suicidal ideation in one year.</a:t>
            </a:r>
          </a:p>
          <a:p>
            <a:pPr>
              <a:lnSpc>
                <a:spcPct val="150000"/>
              </a:lnSpc>
            </a:pPr>
            <a:r>
              <a:rPr lang="en-CA" sz="2400" dirty="0"/>
              <a:t>Suicide is the 2nd leading cause of death among Canadians aged 15 – 24 </a:t>
            </a:r>
          </a:p>
          <a:p>
            <a:pPr>
              <a:lnSpc>
                <a:spcPct val="150000"/>
              </a:lnSpc>
            </a:pPr>
            <a:r>
              <a:rPr lang="en-CA" sz="2400" dirty="0"/>
              <a:t>First Nations youth suicide rate is 5 to 6 times &gt; non-Aboriginal youth.</a:t>
            </a:r>
          </a:p>
          <a:p>
            <a:pPr>
              <a:lnSpc>
                <a:spcPct val="150000"/>
              </a:lnSpc>
            </a:pPr>
            <a:r>
              <a:rPr lang="en-CA" sz="2400" dirty="0"/>
              <a:t>Suicide attempt rate girls &gt; boys.</a:t>
            </a:r>
          </a:p>
          <a:p>
            <a:pPr>
              <a:lnSpc>
                <a:spcPct val="150000"/>
              </a:lnSpc>
            </a:pPr>
            <a:r>
              <a:rPr lang="en-CA" sz="2400" dirty="0"/>
              <a:t>Completed suicide rate in boys &gt; girls.</a:t>
            </a:r>
          </a:p>
          <a:p>
            <a:pPr marL="0" indent="0">
              <a:lnSpc>
                <a:spcPct val="150000"/>
              </a:lnSpc>
              <a:buNone/>
            </a:pPr>
            <a:r>
              <a:rPr lang="en-US" sz="2400" dirty="0"/>
              <a:t>				</a:t>
            </a:r>
            <a:r>
              <a:rPr lang="en-US" sz="1400" dirty="0"/>
              <a:t>	</a:t>
            </a:r>
          </a:p>
        </p:txBody>
      </p:sp>
    </p:spTree>
    <p:extLst>
      <p:ext uri="{BB962C8B-B14F-4D97-AF65-F5344CB8AC3E}">
        <p14:creationId xmlns:p14="http://schemas.microsoft.com/office/powerpoint/2010/main" val="266843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FAA532-5C8C-EC42-BFFA-E2D747F333F1}"/>
              </a:ext>
            </a:extLst>
          </p:cNvPr>
          <p:cNvPicPr>
            <a:picLocks noChangeAspect="1"/>
          </p:cNvPicPr>
          <p:nvPr/>
        </p:nvPicPr>
        <p:blipFill rotWithShape="1">
          <a:blip r:embed="rId2"/>
          <a:srcRect l="5884" r="-1" b="-1"/>
          <a:stretch/>
        </p:blipFill>
        <p:spPr>
          <a:xfrm>
            <a:off x="332510" y="1260763"/>
            <a:ext cx="6700388" cy="4752109"/>
          </a:xfrm>
          <a:prstGeom prst="rect">
            <a:avLst/>
          </a:prstGeom>
        </p:spPr>
      </p:pic>
      <p:sp>
        <p:nvSpPr>
          <p:cNvPr id="3" name="Content Placeholder 2">
            <a:extLst>
              <a:ext uri="{FF2B5EF4-FFF2-40B4-BE49-F238E27FC236}">
                <a16:creationId xmlns:a16="http://schemas.microsoft.com/office/drawing/2014/main" id="{382E11BC-2DD1-6646-8DC6-B878D481843C}"/>
              </a:ext>
            </a:extLst>
          </p:cNvPr>
          <p:cNvSpPr>
            <a:spLocks noGrp="1"/>
          </p:cNvSpPr>
          <p:nvPr>
            <p:ph idx="1"/>
          </p:nvPr>
        </p:nvSpPr>
        <p:spPr>
          <a:xfrm>
            <a:off x="7474902" y="2052500"/>
            <a:ext cx="4384588" cy="3669957"/>
          </a:xfrm>
        </p:spPr>
        <p:txBody>
          <a:bodyPr>
            <a:normAutofit fontScale="55000" lnSpcReduction="20000"/>
          </a:bodyPr>
          <a:lstStyle/>
          <a:p>
            <a:pPr marL="0" indent="0">
              <a:lnSpc>
                <a:spcPct val="120000"/>
              </a:lnSpc>
              <a:buNone/>
            </a:pPr>
            <a:r>
              <a:rPr lang="en-CA" sz="3200" dirty="0"/>
              <a:t>I would like to take this opportunity to acknowledge the traditional territories of the people of the Treaty 7 region in Southern Alberta, which includes the Blackfoot Confederacy (comprising the </a:t>
            </a:r>
            <a:r>
              <a:rPr lang="en-CA" sz="3200" dirty="0" err="1"/>
              <a:t>Siksika</a:t>
            </a:r>
            <a:r>
              <a:rPr lang="en-CA" sz="3200" dirty="0"/>
              <a:t>, Piikani, and Kainai First Nations), as well as the Tsuut’ina First Nation, and the Stoney Nakoda (including the </a:t>
            </a:r>
            <a:r>
              <a:rPr lang="en-CA" sz="3200" dirty="0" err="1"/>
              <a:t>Chiniki</a:t>
            </a:r>
            <a:r>
              <a:rPr lang="en-CA" sz="3200" dirty="0"/>
              <a:t>, Bearspaw, and </a:t>
            </a:r>
            <a:r>
              <a:rPr lang="en-CA" sz="3200" dirty="0" err="1"/>
              <a:t>Goodstoney</a:t>
            </a:r>
            <a:r>
              <a:rPr lang="en-CA" sz="3200" dirty="0"/>
              <a:t> First Nations). The City of Calgary is also home to Métis Nation of Alberta, Region 3.</a:t>
            </a:r>
          </a:p>
          <a:p>
            <a:pPr marL="0" indent="0">
              <a:lnSpc>
                <a:spcPct val="120000"/>
              </a:lnSpc>
              <a:buNone/>
            </a:pPr>
            <a:endParaRPr lang="en-CA" sz="2400" dirty="0"/>
          </a:p>
        </p:txBody>
      </p:sp>
    </p:spTree>
    <p:extLst>
      <p:ext uri="{BB962C8B-B14F-4D97-AF65-F5344CB8AC3E}">
        <p14:creationId xmlns:p14="http://schemas.microsoft.com/office/powerpoint/2010/main" val="415795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quarter" idx="11"/>
          </p:nvPr>
        </p:nvSpPr>
        <p:spPr bwMode="auto">
          <a:xfrm>
            <a:off x="942110" y="2123123"/>
            <a:ext cx="10787928" cy="3965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rtlCol="0" anchor="t" anchorCtr="0" compatLnSpc="1">
            <a:prstTxWarp prst="textNoShape">
              <a:avLst/>
            </a:prstTxWarp>
            <a:normAutofit/>
          </a:bodyPr>
          <a:lstStyle/>
          <a:p>
            <a:pPr marL="0" indent="0">
              <a:lnSpc>
                <a:spcPct val="100000"/>
              </a:lnSpc>
              <a:buClr>
                <a:schemeClr val="tx1"/>
              </a:buClr>
              <a:buNone/>
            </a:pPr>
            <a:r>
              <a:rPr lang="en-CA" sz="2400" dirty="0">
                <a:ea typeface="Kefa" charset="0"/>
                <a:cs typeface="Kefa" charset="0"/>
              </a:rPr>
              <a:t>Suicide risk should be assessed at baseline and throughout the treatment period. </a:t>
            </a:r>
            <a:br>
              <a:rPr lang="en-US" altLang="en-US" sz="2400" dirty="0">
                <a:ea typeface="Kefa" charset="0"/>
                <a:cs typeface="Kefa" charset="0"/>
              </a:rPr>
            </a:br>
            <a:endParaRPr lang="en-US" altLang="en-US" sz="2400" dirty="0">
              <a:ea typeface="Kefa" charset="0"/>
              <a:cs typeface="Kefa" charset="0"/>
            </a:endParaRPr>
          </a:p>
          <a:p>
            <a:pPr marL="0" indent="0">
              <a:lnSpc>
                <a:spcPct val="100000"/>
              </a:lnSpc>
              <a:buClr>
                <a:schemeClr val="tx1"/>
              </a:buClr>
              <a:buNone/>
            </a:pPr>
            <a:r>
              <a:rPr lang="en-US" altLang="en-US" sz="2400" dirty="0">
                <a:ea typeface="Kefa" charset="0"/>
                <a:cs typeface="Kefa" charset="0"/>
              </a:rPr>
              <a:t>Gently inquire about:</a:t>
            </a:r>
          </a:p>
          <a:p>
            <a:pPr marL="0" indent="0">
              <a:lnSpc>
                <a:spcPct val="100000"/>
              </a:lnSpc>
              <a:buClr>
                <a:schemeClr val="tx1"/>
              </a:buClr>
              <a:buNone/>
            </a:pPr>
            <a:endParaRPr lang="en-US" altLang="en-US" sz="2400" dirty="0">
              <a:ea typeface="Kefa" charset="0"/>
              <a:cs typeface="Kefa" charset="0"/>
            </a:endParaRPr>
          </a:p>
          <a:p>
            <a:pPr lvl="1">
              <a:lnSpc>
                <a:spcPct val="100000"/>
              </a:lnSpc>
              <a:buClr>
                <a:schemeClr val="tx1"/>
              </a:buClr>
              <a:buFont typeface="Arial" panose="020B0604020202020204" pitchFamily="34" charset="0"/>
              <a:buChar char="•"/>
            </a:pPr>
            <a:r>
              <a:rPr lang="en-US" altLang="en-US" sz="2400" dirty="0">
                <a:ea typeface="Kefa" charset="0"/>
                <a:cs typeface="Kefa" charset="0"/>
              </a:rPr>
              <a:t>Family history of suicide</a:t>
            </a:r>
          </a:p>
          <a:p>
            <a:pPr lvl="1">
              <a:lnSpc>
                <a:spcPct val="100000"/>
              </a:lnSpc>
              <a:buClr>
                <a:schemeClr val="tx1"/>
              </a:buClr>
              <a:buFont typeface="Arial" panose="020B0604020202020204" pitchFamily="34" charset="0"/>
              <a:buChar char="•"/>
            </a:pPr>
            <a:r>
              <a:rPr lang="en-US" altLang="en-US" sz="2400" dirty="0">
                <a:ea typeface="Kefa" charset="0"/>
                <a:cs typeface="Kefa" charset="0"/>
              </a:rPr>
              <a:t>Parent/youth reports of self harm behaviors</a:t>
            </a:r>
          </a:p>
          <a:p>
            <a:pPr lvl="1">
              <a:lnSpc>
                <a:spcPct val="100000"/>
              </a:lnSpc>
              <a:buClr>
                <a:schemeClr val="tx1"/>
              </a:buClr>
              <a:buFont typeface="Arial" panose="020B0604020202020204" pitchFamily="34" charset="0"/>
              <a:buChar char="•"/>
            </a:pPr>
            <a:r>
              <a:rPr lang="en-US" altLang="en-US" sz="2400" dirty="0">
                <a:ea typeface="Kefa" charset="0"/>
                <a:cs typeface="Kefa" charset="0"/>
              </a:rPr>
              <a:t>Inquire if age is appropriate for suicidal ideation, suicidal plan and access to means</a:t>
            </a:r>
          </a:p>
          <a:p>
            <a:pPr lvl="1">
              <a:buFont typeface="Tahoma" charset="0"/>
              <a:buChar char="›"/>
            </a:pPr>
            <a:endParaRPr lang="en-US" altLang="en-US" sz="2880" dirty="0">
              <a:latin typeface="Myriad Pro" charset="0"/>
            </a:endParaRPr>
          </a:p>
        </p:txBody>
      </p:sp>
      <p:sp>
        <p:nvSpPr>
          <p:cNvPr id="45059" name="Title 3"/>
          <p:cNvSpPr>
            <a:spLocks noGrp="1"/>
          </p:cNvSpPr>
          <p:nvPr>
            <p:ph type="title"/>
          </p:nvPr>
        </p:nvSpPr>
        <p:spPr bwMode="auto">
          <a:xfrm>
            <a:off x="942110" y="548640"/>
            <a:ext cx="9335192" cy="960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rtlCol="0" anchor="ctr" anchorCtr="0" compatLnSpc="1">
            <a:prstTxWarp prst="textNoShape">
              <a:avLst/>
            </a:prstTxWarp>
            <a:normAutofit/>
          </a:bodyPr>
          <a:lstStyle/>
          <a:p>
            <a:r>
              <a:rPr lang="en-US" altLang="en-US" sz="4000" dirty="0">
                <a:solidFill>
                  <a:srgbClr val="C00000"/>
                </a:solidFill>
                <a:latin typeface="+mj-lt"/>
              </a:rPr>
              <a:t>Assessing Suicide Risk </a:t>
            </a:r>
          </a:p>
        </p:txBody>
      </p:sp>
    </p:spTree>
    <p:custDataLst>
      <p:tags r:id="rId1"/>
    </p:custDataLst>
    <p:extLst>
      <p:ext uri="{BB962C8B-B14F-4D97-AF65-F5344CB8AC3E}">
        <p14:creationId xmlns:p14="http://schemas.microsoft.com/office/powerpoint/2010/main" val="13496841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537" y="681037"/>
            <a:ext cx="9603275" cy="870081"/>
          </a:xfrm>
        </p:spPr>
        <p:txBody>
          <a:bodyPr>
            <a:normAutofit/>
          </a:bodyPr>
          <a:lstStyle/>
          <a:p>
            <a:r>
              <a:rPr lang="en-US" dirty="0">
                <a:solidFill>
                  <a:srgbClr val="C00000"/>
                </a:solidFill>
              </a:rPr>
              <a:t>Substance use and depression</a:t>
            </a:r>
          </a:p>
        </p:txBody>
      </p:sp>
      <p:sp>
        <p:nvSpPr>
          <p:cNvPr id="3" name="Content Placeholder 2"/>
          <p:cNvSpPr>
            <a:spLocks noGrp="1"/>
          </p:cNvSpPr>
          <p:nvPr>
            <p:ph idx="1"/>
          </p:nvPr>
        </p:nvSpPr>
        <p:spPr/>
        <p:txBody>
          <a:bodyPr>
            <a:normAutofit/>
          </a:bodyPr>
          <a:lstStyle/>
          <a:p>
            <a:r>
              <a:rPr lang="en-CA" sz="2400" dirty="0"/>
              <a:t>Adolescence is the time during which most individuals first experience exposure to alcohol or other substances.  </a:t>
            </a:r>
          </a:p>
          <a:p>
            <a:endParaRPr lang="en-US" sz="2400" dirty="0"/>
          </a:p>
          <a:p>
            <a:r>
              <a:rPr lang="en-US" sz="2400" dirty="0"/>
              <a:t>Screening for substance use should be part of general health assessments for adolescents who present with mood or behavioral changes.</a:t>
            </a:r>
          </a:p>
          <a:p>
            <a:endParaRPr lang="en-US" sz="2400" dirty="0"/>
          </a:p>
          <a:p>
            <a:r>
              <a:rPr lang="en-US" sz="2400" dirty="0"/>
              <a:t>The abuse of substances can resemble clinical depression.</a:t>
            </a:r>
          </a:p>
          <a:p>
            <a:endParaRPr lang="en-US" sz="2400" dirty="0"/>
          </a:p>
          <a:p>
            <a:r>
              <a:rPr lang="en-US" sz="2400" dirty="0"/>
              <a:t>The chronic use of illicit substances can cause secondary depressive symptoms.</a:t>
            </a:r>
          </a:p>
          <a:p>
            <a:endParaRPr lang="en-US" dirty="0"/>
          </a:p>
        </p:txBody>
      </p:sp>
    </p:spTree>
    <p:extLst>
      <p:ext uri="{BB962C8B-B14F-4D97-AF65-F5344CB8AC3E}">
        <p14:creationId xmlns:p14="http://schemas.microsoft.com/office/powerpoint/2010/main" val="42875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CB0F-55CC-2B47-B6EE-1F4FDE1A590C}"/>
              </a:ext>
            </a:extLst>
          </p:cNvPr>
          <p:cNvSpPr>
            <a:spLocks noGrp="1"/>
          </p:cNvSpPr>
          <p:nvPr>
            <p:ph type="title"/>
          </p:nvPr>
        </p:nvSpPr>
        <p:spPr/>
        <p:txBody>
          <a:bodyPr>
            <a:normAutofit/>
          </a:bodyPr>
          <a:lstStyle/>
          <a:p>
            <a:r>
              <a:rPr lang="en-US" b="1" dirty="0">
                <a:solidFill>
                  <a:srgbClr val="C00000"/>
                </a:solidFill>
              </a:rPr>
              <a:t>Depression Severity Measures</a:t>
            </a:r>
          </a:p>
        </p:txBody>
      </p:sp>
      <p:graphicFrame>
        <p:nvGraphicFramePr>
          <p:cNvPr id="5" name="Content Placeholder 2">
            <a:extLst>
              <a:ext uri="{FF2B5EF4-FFF2-40B4-BE49-F238E27FC236}">
                <a16:creationId xmlns:a16="http://schemas.microsoft.com/office/drawing/2014/main" id="{ED432427-27E9-4219-9503-3D2A2F9449E8}"/>
              </a:ext>
            </a:extLst>
          </p:cNvPr>
          <p:cNvGraphicFramePr>
            <a:graphicFrameLocks noGrp="1"/>
          </p:cNvGraphicFramePr>
          <p:nvPr>
            <p:ph idx="1"/>
            <p:extLst>
              <p:ext uri="{D42A27DB-BD31-4B8C-83A1-F6EECF244321}">
                <p14:modId xmlns:p14="http://schemas.microsoft.com/office/powerpoint/2010/main" val="1373148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48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500062" y="963877"/>
            <a:ext cx="3832499" cy="4930246"/>
          </a:xfrm>
        </p:spPr>
        <p:txBody>
          <a:bodyPr>
            <a:normAutofit/>
          </a:bodyPr>
          <a:lstStyle/>
          <a:p>
            <a:pPr algn="ctr"/>
            <a:r>
              <a:rPr lang="en-US" altLang="en-US" sz="2800" b="1" dirty="0">
                <a:solidFill>
                  <a:srgbClr val="C00000"/>
                </a:solidFill>
              </a:rPr>
              <a:t>Adolescent Report </a:t>
            </a:r>
            <a:br>
              <a:rPr lang="en-US" altLang="en-US" sz="2800" b="1" dirty="0">
                <a:solidFill>
                  <a:srgbClr val="C00000"/>
                </a:solidFill>
              </a:rPr>
            </a:br>
            <a:r>
              <a:rPr lang="en-US" altLang="en-US" sz="2800" b="1" dirty="0">
                <a:solidFill>
                  <a:srgbClr val="C00000"/>
                </a:solidFill>
              </a:rPr>
              <a:t>vs. </a:t>
            </a:r>
            <a:br>
              <a:rPr lang="en-US" altLang="en-US" sz="2800" b="1" dirty="0">
                <a:solidFill>
                  <a:srgbClr val="C00000"/>
                </a:solidFill>
              </a:rPr>
            </a:br>
            <a:r>
              <a:rPr lang="en-US" altLang="en-US" sz="2800" b="1" dirty="0">
                <a:solidFill>
                  <a:srgbClr val="C00000"/>
                </a:solidFill>
              </a:rPr>
              <a:t>Clinician Rating and </a:t>
            </a:r>
            <a:br>
              <a:rPr lang="en-US" altLang="en-US" sz="2800" b="1" dirty="0">
                <a:solidFill>
                  <a:srgbClr val="C00000"/>
                </a:solidFill>
              </a:rPr>
            </a:br>
            <a:r>
              <a:rPr lang="en-US" altLang="en-US" sz="2800" b="1" dirty="0">
                <a:solidFill>
                  <a:srgbClr val="C00000"/>
                </a:solidFill>
              </a:rPr>
              <a:t>Parents/teachers reports</a:t>
            </a:r>
          </a:p>
        </p:txBody>
      </p:sp>
      <p:sp>
        <p:nvSpPr>
          <p:cNvPr id="673795" name="Rectangle 3"/>
          <p:cNvSpPr>
            <a:spLocks noGrp="1" noChangeArrowheads="1"/>
          </p:cNvSpPr>
          <p:nvPr>
            <p:ph idx="1"/>
          </p:nvPr>
        </p:nvSpPr>
        <p:spPr>
          <a:xfrm>
            <a:off x="4743452" y="1147709"/>
            <a:ext cx="6824662" cy="4930246"/>
          </a:xfrm>
        </p:spPr>
        <p:txBody>
          <a:bodyPr anchor="ctr">
            <a:normAutofit/>
          </a:bodyPr>
          <a:lstStyle/>
          <a:p>
            <a:r>
              <a:rPr lang="en-US" altLang="en-US" sz="2400" dirty="0">
                <a:solidFill>
                  <a:schemeClr val="tx2"/>
                </a:solidFill>
              </a:rPr>
              <a:t>Adolescents tend to report themselves as slightly worse overall than clinicians report.</a:t>
            </a:r>
          </a:p>
          <a:p>
            <a:endParaRPr lang="en-US" altLang="en-US" sz="2400" dirty="0">
              <a:solidFill>
                <a:schemeClr val="tx2"/>
              </a:solidFill>
            </a:endParaRPr>
          </a:p>
          <a:p>
            <a:r>
              <a:rPr lang="en-US" altLang="en-US" sz="2400" dirty="0">
                <a:solidFill>
                  <a:schemeClr val="tx2"/>
                </a:solidFill>
              </a:rPr>
              <a:t>Clinicians scores tend to be more pathological than adolescent ratings for concentration, self-view, and restlessness/agitation.</a:t>
            </a:r>
          </a:p>
          <a:p>
            <a:endParaRPr lang="en-US" altLang="en-US" sz="2400" dirty="0">
              <a:solidFill>
                <a:schemeClr val="tx2"/>
              </a:solidFill>
            </a:endParaRPr>
          </a:p>
          <a:p>
            <a:r>
              <a:rPr lang="en-US" sz="2400" dirty="0">
                <a:solidFill>
                  <a:schemeClr val="tx2"/>
                </a:solidFill>
              </a:rPr>
              <a:t>Parents and teachers are less able to identify emotional distress than they can identify  behavioral disturbances.</a:t>
            </a:r>
          </a:p>
          <a:p>
            <a:endParaRPr lang="en-US" altLang="en-US" sz="2400" dirty="0"/>
          </a:p>
        </p:txBody>
      </p:sp>
    </p:spTree>
    <p:extLst>
      <p:ext uri="{BB962C8B-B14F-4D97-AF65-F5344CB8AC3E}">
        <p14:creationId xmlns:p14="http://schemas.microsoft.com/office/powerpoint/2010/main" val="233116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8"/>
            <a:ext cx="2576513" cy="5569291"/>
          </a:xfrm>
        </p:spPr>
        <p:txBody>
          <a:bodyPr>
            <a:normAutofit/>
          </a:bodyPr>
          <a:lstStyle/>
          <a:p>
            <a:pPr algn="ctr"/>
            <a:r>
              <a:rPr lang="en-US" sz="3200" b="1" dirty="0">
                <a:solidFill>
                  <a:srgbClr val="C00000"/>
                </a:solidFill>
              </a:rPr>
              <a:t>Differential diagnosis</a:t>
            </a:r>
          </a:p>
        </p:txBody>
      </p:sp>
      <p:graphicFrame>
        <p:nvGraphicFramePr>
          <p:cNvPr id="26" name="Content Placeholder 5">
            <a:extLst>
              <a:ext uri="{FF2B5EF4-FFF2-40B4-BE49-F238E27FC236}">
                <a16:creationId xmlns:a16="http://schemas.microsoft.com/office/drawing/2014/main" id="{38127390-822A-4A5C-8168-A2B32DA439CB}"/>
              </a:ext>
            </a:extLst>
          </p:cNvPr>
          <p:cNvGraphicFramePr>
            <a:graphicFrameLocks noGrp="1"/>
          </p:cNvGraphicFramePr>
          <p:nvPr>
            <p:ph idx="1"/>
            <p:extLst>
              <p:ext uri="{D42A27DB-BD31-4B8C-83A1-F6EECF244321}">
                <p14:modId xmlns:p14="http://schemas.microsoft.com/office/powerpoint/2010/main" val="1579978389"/>
              </p:ext>
            </p:extLst>
          </p:nvPr>
        </p:nvGraphicFramePr>
        <p:xfrm>
          <a:off x="3414713" y="621791"/>
          <a:ext cx="7942135" cy="581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03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700" kern="1200" dirty="0">
                <a:solidFill>
                  <a:srgbClr val="C00000"/>
                </a:solidFill>
                <a:latin typeface="+mj-lt"/>
                <a:ea typeface="+mj-ea"/>
                <a:cs typeface="+mj-cs"/>
              </a:rPr>
              <a:t>Treatment of depression in young people</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7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8101014" y="2982914"/>
            <a:ext cx="1552575" cy="2911475"/>
          </a:xfrm>
          <a:prstGeom prst="rect">
            <a:avLst/>
          </a:prstGeom>
          <a:solidFill>
            <a:schemeClr val="accent2">
              <a:lumMod val="60000"/>
              <a:lumOff val="40000"/>
              <a:alpha val="68000"/>
            </a:schemeClr>
          </a:soli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75" name="Freeform 3"/>
          <p:cNvSpPr>
            <a:spLocks/>
          </p:cNvSpPr>
          <p:nvPr/>
        </p:nvSpPr>
        <p:spPr bwMode="auto">
          <a:xfrm>
            <a:off x="5148264" y="2957514"/>
            <a:ext cx="1398587" cy="2930525"/>
          </a:xfrm>
          <a:custGeom>
            <a:avLst/>
            <a:gdLst>
              <a:gd name="T0" fmla="*/ 991 w 992"/>
              <a:gd name="T1" fmla="*/ 1845 h 1846"/>
              <a:gd name="T2" fmla="*/ 991 w 992"/>
              <a:gd name="T3" fmla="*/ 1827 h 1846"/>
              <a:gd name="T4" fmla="*/ 991 w 992"/>
              <a:gd name="T5" fmla="*/ 1768 h 1846"/>
              <a:gd name="T6" fmla="*/ 991 w 992"/>
              <a:gd name="T7" fmla="*/ 1673 h 1846"/>
              <a:gd name="T8" fmla="*/ 991 w 992"/>
              <a:gd name="T9" fmla="*/ 1554 h 1846"/>
              <a:gd name="T10" fmla="*/ 991 w 992"/>
              <a:gd name="T11" fmla="*/ 1264 h 1846"/>
              <a:gd name="T12" fmla="*/ 991 w 992"/>
              <a:gd name="T13" fmla="*/ 925 h 1846"/>
              <a:gd name="T14" fmla="*/ 991 w 992"/>
              <a:gd name="T15" fmla="*/ 581 h 1846"/>
              <a:gd name="T16" fmla="*/ 991 w 992"/>
              <a:gd name="T17" fmla="*/ 291 h 1846"/>
              <a:gd name="T18" fmla="*/ 991 w 992"/>
              <a:gd name="T19" fmla="*/ 172 h 1846"/>
              <a:gd name="T20" fmla="*/ 991 w 992"/>
              <a:gd name="T21" fmla="*/ 77 h 1846"/>
              <a:gd name="T22" fmla="*/ 991 w 992"/>
              <a:gd name="T23" fmla="*/ 24 h 1846"/>
              <a:gd name="T24" fmla="*/ 991 w 992"/>
              <a:gd name="T25" fmla="*/ 0 h 1846"/>
              <a:gd name="T26" fmla="*/ 883 w 992"/>
              <a:gd name="T27" fmla="*/ 12 h 1846"/>
              <a:gd name="T28" fmla="*/ 814 w 992"/>
              <a:gd name="T29" fmla="*/ 30 h 1846"/>
              <a:gd name="T30" fmla="*/ 723 w 992"/>
              <a:gd name="T31" fmla="*/ 83 h 1846"/>
              <a:gd name="T32" fmla="*/ 695 w 992"/>
              <a:gd name="T33" fmla="*/ 101 h 1846"/>
              <a:gd name="T34" fmla="*/ 672 w 992"/>
              <a:gd name="T35" fmla="*/ 130 h 1846"/>
              <a:gd name="T36" fmla="*/ 655 w 992"/>
              <a:gd name="T37" fmla="*/ 184 h 1846"/>
              <a:gd name="T38" fmla="*/ 627 w 992"/>
              <a:gd name="T39" fmla="*/ 285 h 1846"/>
              <a:gd name="T40" fmla="*/ 587 w 992"/>
              <a:gd name="T41" fmla="*/ 439 h 1846"/>
              <a:gd name="T42" fmla="*/ 547 w 992"/>
              <a:gd name="T43" fmla="*/ 623 h 1846"/>
              <a:gd name="T44" fmla="*/ 501 w 992"/>
              <a:gd name="T45" fmla="*/ 795 h 1846"/>
              <a:gd name="T46" fmla="*/ 456 w 992"/>
              <a:gd name="T47" fmla="*/ 919 h 1846"/>
              <a:gd name="T48" fmla="*/ 393 w 992"/>
              <a:gd name="T49" fmla="*/ 1056 h 1846"/>
              <a:gd name="T50" fmla="*/ 313 w 992"/>
              <a:gd name="T51" fmla="*/ 1186 h 1846"/>
              <a:gd name="T52" fmla="*/ 245 w 992"/>
              <a:gd name="T53" fmla="*/ 1270 h 1846"/>
              <a:gd name="T54" fmla="*/ 171 w 992"/>
              <a:gd name="T55" fmla="*/ 1311 h 1846"/>
              <a:gd name="T56" fmla="*/ 91 w 992"/>
              <a:gd name="T57" fmla="*/ 1341 h 1846"/>
              <a:gd name="T58" fmla="*/ 0 w 992"/>
              <a:gd name="T59" fmla="*/ 1536 h 1846"/>
              <a:gd name="T60" fmla="*/ 0 w 992"/>
              <a:gd name="T61" fmla="*/ 1691 h 1846"/>
              <a:gd name="T62" fmla="*/ 0 w 992"/>
              <a:gd name="T63" fmla="*/ 1803 h 1846"/>
              <a:gd name="T64" fmla="*/ 0 w 992"/>
              <a:gd name="T65" fmla="*/ 1845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2" h="1846">
                <a:moveTo>
                  <a:pt x="0" y="1845"/>
                </a:moveTo>
                <a:lnTo>
                  <a:pt x="991" y="1845"/>
                </a:lnTo>
                <a:lnTo>
                  <a:pt x="991" y="1839"/>
                </a:lnTo>
                <a:lnTo>
                  <a:pt x="991" y="1827"/>
                </a:lnTo>
                <a:lnTo>
                  <a:pt x="991" y="1798"/>
                </a:lnTo>
                <a:lnTo>
                  <a:pt x="991" y="1768"/>
                </a:lnTo>
                <a:lnTo>
                  <a:pt x="991" y="1726"/>
                </a:lnTo>
                <a:lnTo>
                  <a:pt x="991" y="1673"/>
                </a:lnTo>
                <a:lnTo>
                  <a:pt x="991" y="1620"/>
                </a:lnTo>
                <a:lnTo>
                  <a:pt x="991" y="1554"/>
                </a:lnTo>
                <a:lnTo>
                  <a:pt x="991" y="1418"/>
                </a:lnTo>
                <a:lnTo>
                  <a:pt x="991" y="1264"/>
                </a:lnTo>
                <a:lnTo>
                  <a:pt x="991" y="1097"/>
                </a:lnTo>
                <a:lnTo>
                  <a:pt x="991" y="925"/>
                </a:lnTo>
                <a:lnTo>
                  <a:pt x="991" y="753"/>
                </a:lnTo>
                <a:lnTo>
                  <a:pt x="991" y="581"/>
                </a:lnTo>
                <a:lnTo>
                  <a:pt x="991" y="427"/>
                </a:lnTo>
                <a:lnTo>
                  <a:pt x="991" y="291"/>
                </a:lnTo>
                <a:lnTo>
                  <a:pt x="991" y="225"/>
                </a:lnTo>
                <a:lnTo>
                  <a:pt x="991" y="172"/>
                </a:lnTo>
                <a:lnTo>
                  <a:pt x="991" y="119"/>
                </a:lnTo>
                <a:lnTo>
                  <a:pt x="991" y="77"/>
                </a:lnTo>
                <a:lnTo>
                  <a:pt x="991" y="47"/>
                </a:lnTo>
                <a:lnTo>
                  <a:pt x="991" y="24"/>
                </a:lnTo>
                <a:lnTo>
                  <a:pt x="991" y="6"/>
                </a:lnTo>
                <a:lnTo>
                  <a:pt x="991" y="0"/>
                </a:lnTo>
                <a:lnTo>
                  <a:pt x="934" y="6"/>
                </a:lnTo>
                <a:lnTo>
                  <a:pt x="883" y="12"/>
                </a:lnTo>
                <a:lnTo>
                  <a:pt x="843" y="18"/>
                </a:lnTo>
                <a:lnTo>
                  <a:pt x="814" y="30"/>
                </a:lnTo>
                <a:lnTo>
                  <a:pt x="763" y="53"/>
                </a:lnTo>
                <a:lnTo>
                  <a:pt x="723" y="83"/>
                </a:lnTo>
                <a:lnTo>
                  <a:pt x="706" y="95"/>
                </a:lnTo>
                <a:lnTo>
                  <a:pt x="695" y="101"/>
                </a:lnTo>
                <a:lnTo>
                  <a:pt x="678" y="119"/>
                </a:lnTo>
                <a:lnTo>
                  <a:pt x="672" y="130"/>
                </a:lnTo>
                <a:lnTo>
                  <a:pt x="666" y="154"/>
                </a:lnTo>
                <a:lnTo>
                  <a:pt x="655" y="184"/>
                </a:lnTo>
                <a:lnTo>
                  <a:pt x="644" y="225"/>
                </a:lnTo>
                <a:lnTo>
                  <a:pt x="627" y="285"/>
                </a:lnTo>
                <a:lnTo>
                  <a:pt x="609" y="356"/>
                </a:lnTo>
                <a:lnTo>
                  <a:pt x="587" y="439"/>
                </a:lnTo>
                <a:lnTo>
                  <a:pt x="570" y="534"/>
                </a:lnTo>
                <a:lnTo>
                  <a:pt x="547" y="623"/>
                </a:lnTo>
                <a:lnTo>
                  <a:pt x="524" y="712"/>
                </a:lnTo>
                <a:lnTo>
                  <a:pt x="501" y="795"/>
                </a:lnTo>
                <a:lnTo>
                  <a:pt x="479" y="860"/>
                </a:lnTo>
                <a:lnTo>
                  <a:pt x="456" y="919"/>
                </a:lnTo>
                <a:lnTo>
                  <a:pt x="439" y="967"/>
                </a:lnTo>
                <a:lnTo>
                  <a:pt x="393" y="1056"/>
                </a:lnTo>
                <a:lnTo>
                  <a:pt x="353" y="1127"/>
                </a:lnTo>
                <a:lnTo>
                  <a:pt x="313" y="1186"/>
                </a:lnTo>
                <a:lnTo>
                  <a:pt x="279" y="1234"/>
                </a:lnTo>
                <a:lnTo>
                  <a:pt x="245" y="1270"/>
                </a:lnTo>
                <a:lnTo>
                  <a:pt x="205" y="1287"/>
                </a:lnTo>
                <a:lnTo>
                  <a:pt x="171" y="1311"/>
                </a:lnTo>
                <a:lnTo>
                  <a:pt x="131" y="1329"/>
                </a:lnTo>
                <a:lnTo>
                  <a:pt x="91" y="1341"/>
                </a:lnTo>
                <a:lnTo>
                  <a:pt x="0" y="1359"/>
                </a:lnTo>
                <a:lnTo>
                  <a:pt x="0" y="1536"/>
                </a:lnTo>
                <a:lnTo>
                  <a:pt x="0" y="1620"/>
                </a:lnTo>
                <a:lnTo>
                  <a:pt x="0" y="1691"/>
                </a:lnTo>
                <a:lnTo>
                  <a:pt x="0" y="1756"/>
                </a:lnTo>
                <a:lnTo>
                  <a:pt x="0" y="1803"/>
                </a:lnTo>
                <a:lnTo>
                  <a:pt x="0" y="1833"/>
                </a:lnTo>
                <a:lnTo>
                  <a:pt x="0" y="1845"/>
                </a:lnTo>
              </a:path>
            </a:pathLst>
          </a:custGeom>
          <a:solidFill>
            <a:schemeClr val="accent5">
              <a:lumMod val="40000"/>
              <a:lumOff val="60000"/>
              <a:alpha val="51000"/>
            </a:schemeClr>
          </a:solidFill>
          <a:ln w="12699" cap="rnd"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0276" name="Rectangle 4"/>
          <p:cNvSpPr>
            <a:spLocks noChangeArrowheads="1"/>
          </p:cNvSpPr>
          <p:nvPr/>
        </p:nvSpPr>
        <p:spPr bwMode="auto">
          <a:xfrm>
            <a:off x="6546850" y="2982914"/>
            <a:ext cx="1631950" cy="2911475"/>
          </a:xfrm>
          <a:prstGeom prst="rect">
            <a:avLst/>
          </a:prstGeom>
          <a:solidFill>
            <a:schemeClr val="accent2">
              <a:lumMod val="20000"/>
              <a:lumOff val="80000"/>
              <a:alpha val="52000"/>
            </a:schemeClr>
          </a:soli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77" name="Line 5"/>
          <p:cNvSpPr>
            <a:spLocks noChangeShapeType="1"/>
          </p:cNvSpPr>
          <p:nvPr/>
        </p:nvSpPr>
        <p:spPr bwMode="auto">
          <a:xfrm>
            <a:off x="2938464" y="3040063"/>
            <a:ext cx="892175" cy="0"/>
          </a:xfrm>
          <a:prstGeom prst="line">
            <a:avLst/>
          </a:prstGeom>
          <a:noFill/>
          <a:ln w="76199">
            <a:solidFill>
              <a:schemeClr val="tx1">
                <a:lumMod val="65000"/>
                <a:lumOff val="35000"/>
              </a:schemeClr>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78" name="Freeform 6"/>
          <p:cNvSpPr>
            <a:spLocks/>
          </p:cNvSpPr>
          <p:nvPr/>
        </p:nvSpPr>
        <p:spPr bwMode="auto">
          <a:xfrm>
            <a:off x="3816351" y="2952750"/>
            <a:ext cx="2720975" cy="2154238"/>
          </a:xfrm>
          <a:custGeom>
            <a:avLst/>
            <a:gdLst>
              <a:gd name="T0" fmla="*/ 0 w 1928"/>
              <a:gd name="T1" fmla="*/ 52 h 1357"/>
              <a:gd name="T2" fmla="*/ 29 w 1928"/>
              <a:gd name="T3" fmla="*/ 52 h 1357"/>
              <a:gd name="T4" fmla="*/ 63 w 1928"/>
              <a:gd name="T5" fmla="*/ 57 h 1357"/>
              <a:gd name="T6" fmla="*/ 103 w 1928"/>
              <a:gd name="T7" fmla="*/ 62 h 1357"/>
              <a:gd name="T8" fmla="*/ 137 w 1928"/>
              <a:gd name="T9" fmla="*/ 78 h 1357"/>
              <a:gd name="T10" fmla="*/ 160 w 1928"/>
              <a:gd name="T11" fmla="*/ 98 h 1357"/>
              <a:gd name="T12" fmla="*/ 165 w 1928"/>
              <a:gd name="T13" fmla="*/ 104 h 1357"/>
              <a:gd name="T14" fmla="*/ 171 w 1928"/>
              <a:gd name="T15" fmla="*/ 119 h 1357"/>
              <a:gd name="T16" fmla="*/ 177 w 1928"/>
              <a:gd name="T17" fmla="*/ 134 h 1357"/>
              <a:gd name="T18" fmla="*/ 188 w 1928"/>
              <a:gd name="T19" fmla="*/ 160 h 1357"/>
              <a:gd name="T20" fmla="*/ 199 w 1928"/>
              <a:gd name="T21" fmla="*/ 196 h 1357"/>
              <a:gd name="T22" fmla="*/ 216 w 1928"/>
              <a:gd name="T23" fmla="*/ 243 h 1357"/>
              <a:gd name="T24" fmla="*/ 228 w 1928"/>
              <a:gd name="T25" fmla="*/ 274 h 1357"/>
              <a:gd name="T26" fmla="*/ 239 w 1928"/>
              <a:gd name="T27" fmla="*/ 305 h 1357"/>
              <a:gd name="T28" fmla="*/ 268 w 1928"/>
              <a:gd name="T29" fmla="*/ 387 h 1357"/>
              <a:gd name="T30" fmla="*/ 296 w 1928"/>
              <a:gd name="T31" fmla="*/ 475 h 1357"/>
              <a:gd name="T32" fmla="*/ 330 w 1928"/>
              <a:gd name="T33" fmla="*/ 572 h 1357"/>
              <a:gd name="T34" fmla="*/ 364 w 1928"/>
              <a:gd name="T35" fmla="*/ 670 h 1357"/>
              <a:gd name="T36" fmla="*/ 393 w 1928"/>
              <a:gd name="T37" fmla="*/ 768 h 1357"/>
              <a:gd name="T38" fmla="*/ 427 w 1928"/>
              <a:gd name="T39" fmla="*/ 851 h 1357"/>
              <a:gd name="T40" fmla="*/ 455 w 1928"/>
              <a:gd name="T41" fmla="*/ 923 h 1357"/>
              <a:gd name="T42" fmla="*/ 483 w 1928"/>
              <a:gd name="T43" fmla="*/ 980 h 1357"/>
              <a:gd name="T44" fmla="*/ 506 w 1928"/>
              <a:gd name="T45" fmla="*/ 1031 h 1357"/>
              <a:gd name="T46" fmla="*/ 529 w 1928"/>
              <a:gd name="T47" fmla="*/ 1072 h 1357"/>
              <a:gd name="T48" fmla="*/ 552 w 1928"/>
              <a:gd name="T49" fmla="*/ 1108 h 1357"/>
              <a:gd name="T50" fmla="*/ 603 w 1928"/>
              <a:gd name="T51" fmla="*/ 1170 h 1357"/>
              <a:gd name="T52" fmla="*/ 660 w 1928"/>
              <a:gd name="T53" fmla="*/ 1227 h 1357"/>
              <a:gd name="T54" fmla="*/ 728 w 1928"/>
              <a:gd name="T55" fmla="*/ 1279 h 1357"/>
              <a:gd name="T56" fmla="*/ 796 w 1928"/>
              <a:gd name="T57" fmla="*/ 1320 h 1357"/>
              <a:gd name="T58" fmla="*/ 870 w 1928"/>
              <a:gd name="T59" fmla="*/ 1346 h 1357"/>
              <a:gd name="T60" fmla="*/ 910 w 1928"/>
              <a:gd name="T61" fmla="*/ 1356 h 1357"/>
              <a:gd name="T62" fmla="*/ 944 w 1928"/>
              <a:gd name="T63" fmla="*/ 1356 h 1357"/>
              <a:gd name="T64" fmla="*/ 1018 w 1928"/>
              <a:gd name="T65" fmla="*/ 1351 h 1357"/>
              <a:gd name="T66" fmla="*/ 1092 w 1928"/>
              <a:gd name="T67" fmla="*/ 1330 h 1357"/>
              <a:gd name="T68" fmla="*/ 1160 w 1928"/>
              <a:gd name="T69" fmla="*/ 1294 h 1357"/>
              <a:gd name="T70" fmla="*/ 1222 w 1928"/>
              <a:gd name="T71" fmla="*/ 1242 h 1357"/>
              <a:gd name="T72" fmla="*/ 1273 w 1928"/>
              <a:gd name="T73" fmla="*/ 1186 h 1357"/>
              <a:gd name="T74" fmla="*/ 1296 w 1928"/>
              <a:gd name="T75" fmla="*/ 1155 h 1357"/>
              <a:gd name="T76" fmla="*/ 1319 w 1928"/>
              <a:gd name="T77" fmla="*/ 1124 h 1357"/>
              <a:gd name="T78" fmla="*/ 1342 w 1928"/>
              <a:gd name="T79" fmla="*/ 1083 h 1357"/>
              <a:gd name="T80" fmla="*/ 1364 w 1928"/>
              <a:gd name="T81" fmla="*/ 1036 h 1357"/>
              <a:gd name="T82" fmla="*/ 1387 w 1928"/>
              <a:gd name="T83" fmla="*/ 985 h 1357"/>
              <a:gd name="T84" fmla="*/ 1410 w 1928"/>
              <a:gd name="T85" fmla="*/ 918 h 1357"/>
              <a:gd name="T86" fmla="*/ 1421 w 1928"/>
              <a:gd name="T87" fmla="*/ 882 h 1357"/>
              <a:gd name="T88" fmla="*/ 1438 w 1928"/>
              <a:gd name="T89" fmla="*/ 840 h 1357"/>
              <a:gd name="T90" fmla="*/ 1461 w 1928"/>
              <a:gd name="T91" fmla="*/ 743 h 1357"/>
              <a:gd name="T92" fmla="*/ 1489 w 1928"/>
              <a:gd name="T93" fmla="*/ 634 h 1357"/>
              <a:gd name="T94" fmla="*/ 1518 w 1928"/>
              <a:gd name="T95" fmla="*/ 521 h 1357"/>
              <a:gd name="T96" fmla="*/ 1546 w 1928"/>
              <a:gd name="T97" fmla="*/ 408 h 1357"/>
              <a:gd name="T98" fmla="*/ 1575 w 1928"/>
              <a:gd name="T99" fmla="*/ 305 h 1357"/>
              <a:gd name="T100" fmla="*/ 1603 w 1928"/>
              <a:gd name="T101" fmla="*/ 217 h 1357"/>
              <a:gd name="T102" fmla="*/ 1620 w 1928"/>
              <a:gd name="T103" fmla="*/ 176 h 1357"/>
              <a:gd name="T104" fmla="*/ 1631 w 1928"/>
              <a:gd name="T105" fmla="*/ 145 h 1357"/>
              <a:gd name="T106" fmla="*/ 1660 w 1928"/>
              <a:gd name="T107" fmla="*/ 98 h 1357"/>
              <a:gd name="T108" fmla="*/ 1694 w 1928"/>
              <a:gd name="T109" fmla="*/ 57 h 1357"/>
              <a:gd name="T110" fmla="*/ 1728 w 1928"/>
              <a:gd name="T111" fmla="*/ 31 h 1357"/>
              <a:gd name="T112" fmla="*/ 1762 w 1928"/>
              <a:gd name="T113" fmla="*/ 16 h 1357"/>
              <a:gd name="T114" fmla="*/ 1796 w 1928"/>
              <a:gd name="T115" fmla="*/ 6 h 1357"/>
              <a:gd name="T116" fmla="*/ 1825 w 1928"/>
              <a:gd name="T117" fmla="*/ 0 h 1357"/>
              <a:gd name="T118" fmla="*/ 1842 w 1928"/>
              <a:gd name="T119" fmla="*/ 0 h 1357"/>
              <a:gd name="T120" fmla="*/ 1859 w 1928"/>
              <a:gd name="T121" fmla="*/ 0 h 1357"/>
              <a:gd name="T122" fmla="*/ 1893 w 1928"/>
              <a:gd name="T123" fmla="*/ 0 h 1357"/>
              <a:gd name="T124" fmla="*/ 1927 w 1928"/>
              <a:gd name="T125" fmla="*/ 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8" h="1357">
                <a:moveTo>
                  <a:pt x="0" y="52"/>
                </a:moveTo>
                <a:lnTo>
                  <a:pt x="29" y="52"/>
                </a:lnTo>
                <a:lnTo>
                  <a:pt x="63" y="57"/>
                </a:lnTo>
                <a:lnTo>
                  <a:pt x="103" y="62"/>
                </a:lnTo>
                <a:lnTo>
                  <a:pt x="137" y="78"/>
                </a:lnTo>
                <a:lnTo>
                  <a:pt x="160" y="98"/>
                </a:lnTo>
                <a:lnTo>
                  <a:pt x="165" y="104"/>
                </a:lnTo>
                <a:lnTo>
                  <a:pt x="171" y="119"/>
                </a:lnTo>
                <a:lnTo>
                  <a:pt x="177" y="134"/>
                </a:lnTo>
                <a:lnTo>
                  <a:pt x="188" y="160"/>
                </a:lnTo>
                <a:lnTo>
                  <a:pt x="199" y="196"/>
                </a:lnTo>
                <a:lnTo>
                  <a:pt x="216" y="243"/>
                </a:lnTo>
                <a:lnTo>
                  <a:pt x="228" y="274"/>
                </a:lnTo>
                <a:lnTo>
                  <a:pt x="239" y="305"/>
                </a:lnTo>
                <a:lnTo>
                  <a:pt x="268" y="387"/>
                </a:lnTo>
                <a:lnTo>
                  <a:pt x="296" y="475"/>
                </a:lnTo>
                <a:lnTo>
                  <a:pt x="330" y="572"/>
                </a:lnTo>
                <a:lnTo>
                  <a:pt x="364" y="670"/>
                </a:lnTo>
                <a:lnTo>
                  <a:pt x="393" y="768"/>
                </a:lnTo>
                <a:lnTo>
                  <a:pt x="427" y="851"/>
                </a:lnTo>
                <a:lnTo>
                  <a:pt x="455" y="923"/>
                </a:lnTo>
                <a:lnTo>
                  <a:pt x="483" y="980"/>
                </a:lnTo>
                <a:lnTo>
                  <a:pt x="506" y="1031"/>
                </a:lnTo>
                <a:lnTo>
                  <a:pt x="529" y="1072"/>
                </a:lnTo>
                <a:lnTo>
                  <a:pt x="552" y="1108"/>
                </a:lnTo>
                <a:lnTo>
                  <a:pt x="603" y="1170"/>
                </a:lnTo>
                <a:lnTo>
                  <a:pt x="660" y="1227"/>
                </a:lnTo>
                <a:lnTo>
                  <a:pt x="728" y="1279"/>
                </a:lnTo>
                <a:lnTo>
                  <a:pt x="796" y="1320"/>
                </a:lnTo>
                <a:lnTo>
                  <a:pt x="870" y="1346"/>
                </a:lnTo>
                <a:lnTo>
                  <a:pt x="910" y="1356"/>
                </a:lnTo>
                <a:lnTo>
                  <a:pt x="944" y="1356"/>
                </a:lnTo>
                <a:lnTo>
                  <a:pt x="1018" y="1351"/>
                </a:lnTo>
                <a:lnTo>
                  <a:pt x="1092" y="1330"/>
                </a:lnTo>
                <a:lnTo>
                  <a:pt x="1160" y="1294"/>
                </a:lnTo>
                <a:lnTo>
                  <a:pt x="1222" y="1242"/>
                </a:lnTo>
                <a:lnTo>
                  <a:pt x="1273" y="1186"/>
                </a:lnTo>
                <a:lnTo>
                  <a:pt x="1296" y="1155"/>
                </a:lnTo>
                <a:lnTo>
                  <a:pt x="1319" y="1124"/>
                </a:lnTo>
                <a:lnTo>
                  <a:pt x="1342" y="1083"/>
                </a:lnTo>
                <a:lnTo>
                  <a:pt x="1364" y="1036"/>
                </a:lnTo>
                <a:lnTo>
                  <a:pt x="1387" y="985"/>
                </a:lnTo>
                <a:lnTo>
                  <a:pt x="1410" y="918"/>
                </a:lnTo>
                <a:lnTo>
                  <a:pt x="1421" y="882"/>
                </a:lnTo>
                <a:lnTo>
                  <a:pt x="1438" y="840"/>
                </a:lnTo>
                <a:lnTo>
                  <a:pt x="1461" y="743"/>
                </a:lnTo>
                <a:lnTo>
                  <a:pt x="1489" y="634"/>
                </a:lnTo>
                <a:lnTo>
                  <a:pt x="1518" y="521"/>
                </a:lnTo>
                <a:lnTo>
                  <a:pt x="1546" y="408"/>
                </a:lnTo>
                <a:lnTo>
                  <a:pt x="1575" y="305"/>
                </a:lnTo>
                <a:lnTo>
                  <a:pt x="1603" y="217"/>
                </a:lnTo>
                <a:lnTo>
                  <a:pt x="1620" y="176"/>
                </a:lnTo>
                <a:lnTo>
                  <a:pt x="1631" y="145"/>
                </a:lnTo>
                <a:lnTo>
                  <a:pt x="1660" y="98"/>
                </a:lnTo>
                <a:lnTo>
                  <a:pt x="1694" y="57"/>
                </a:lnTo>
                <a:lnTo>
                  <a:pt x="1728" y="31"/>
                </a:lnTo>
                <a:lnTo>
                  <a:pt x="1762" y="16"/>
                </a:lnTo>
                <a:lnTo>
                  <a:pt x="1796" y="6"/>
                </a:lnTo>
                <a:lnTo>
                  <a:pt x="1825" y="0"/>
                </a:lnTo>
                <a:lnTo>
                  <a:pt x="1842" y="0"/>
                </a:lnTo>
                <a:lnTo>
                  <a:pt x="1859" y="0"/>
                </a:lnTo>
                <a:lnTo>
                  <a:pt x="1893" y="0"/>
                </a:lnTo>
                <a:lnTo>
                  <a:pt x="1927" y="0"/>
                </a:lnTo>
              </a:path>
            </a:pathLst>
          </a:custGeom>
          <a:noFill/>
          <a:ln w="76199" cap="rnd" cmpd="sng">
            <a:solidFill>
              <a:schemeClr val="tx2">
                <a:lumMod val="60000"/>
                <a:lumOff val="40000"/>
              </a:schemeClr>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0279" name="Freeform 7"/>
          <p:cNvSpPr>
            <a:spLocks/>
          </p:cNvSpPr>
          <p:nvPr/>
        </p:nvSpPr>
        <p:spPr bwMode="auto">
          <a:xfrm>
            <a:off x="6532563" y="2957514"/>
            <a:ext cx="3135312" cy="3175"/>
          </a:xfrm>
          <a:custGeom>
            <a:avLst/>
            <a:gdLst>
              <a:gd name="T0" fmla="*/ 0 w 2222"/>
              <a:gd name="T1" fmla="*/ 0 h 2"/>
              <a:gd name="T2" fmla="*/ 2221 w 2222"/>
              <a:gd name="T3" fmla="*/ 1 h 2"/>
            </a:gdLst>
            <a:ahLst/>
            <a:cxnLst>
              <a:cxn ang="0">
                <a:pos x="T0" y="T1"/>
              </a:cxn>
              <a:cxn ang="0">
                <a:pos x="T2" y="T3"/>
              </a:cxn>
            </a:cxnLst>
            <a:rect l="0" t="0" r="r" b="b"/>
            <a:pathLst>
              <a:path w="2222" h="2">
                <a:moveTo>
                  <a:pt x="0" y="0"/>
                </a:moveTo>
                <a:lnTo>
                  <a:pt x="2221" y="1"/>
                </a:lnTo>
              </a:path>
            </a:pathLst>
          </a:custGeom>
          <a:noFill/>
          <a:ln w="76199" cap="rnd" cmpd="sng">
            <a:solidFill>
              <a:schemeClr val="tx1">
                <a:lumMod val="75000"/>
                <a:lumOff val="25000"/>
              </a:schemeClr>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0280" name="Line 8"/>
          <p:cNvSpPr>
            <a:spLocks noChangeShapeType="1"/>
          </p:cNvSpPr>
          <p:nvPr/>
        </p:nvSpPr>
        <p:spPr bwMode="auto">
          <a:xfrm>
            <a:off x="2744789" y="3906838"/>
            <a:ext cx="6910387" cy="0"/>
          </a:xfrm>
          <a:prstGeom prst="line">
            <a:avLst/>
          </a:prstGeom>
          <a:noFill/>
          <a:ln w="25399">
            <a:solidFill>
              <a:srgbClr val="DDDDDD"/>
            </a:solidFill>
            <a:prstDash val="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81" name="Oval 9"/>
          <p:cNvSpPr>
            <a:spLocks noChangeArrowheads="1"/>
          </p:cNvSpPr>
          <p:nvPr/>
        </p:nvSpPr>
        <p:spPr bwMode="auto">
          <a:xfrm>
            <a:off x="6054725" y="2967038"/>
            <a:ext cx="196850" cy="220662"/>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82" name="Oval 10"/>
          <p:cNvSpPr>
            <a:spLocks noChangeArrowheads="1"/>
          </p:cNvSpPr>
          <p:nvPr/>
        </p:nvSpPr>
        <p:spPr bwMode="auto">
          <a:xfrm>
            <a:off x="7042151" y="2830513"/>
            <a:ext cx="195263" cy="220662"/>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83" name="Oval 11"/>
          <p:cNvSpPr>
            <a:spLocks noChangeArrowheads="1"/>
          </p:cNvSpPr>
          <p:nvPr/>
        </p:nvSpPr>
        <p:spPr bwMode="auto">
          <a:xfrm>
            <a:off x="8931276" y="2830513"/>
            <a:ext cx="195263" cy="220662"/>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10284" name="Group 12"/>
          <p:cNvGrpSpPr>
            <a:grpSpLocks/>
          </p:cNvGrpSpPr>
          <p:nvPr/>
        </p:nvGrpSpPr>
        <p:grpSpPr bwMode="auto">
          <a:xfrm>
            <a:off x="6451600" y="2830513"/>
            <a:ext cx="196850" cy="220662"/>
            <a:chOff x="3492" y="1783"/>
            <a:chExt cx="139" cy="139"/>
          </a:xfrm>
        </p:grpSpPr>
        <p:sp>
          <p:nvSpPr>
            <p:cNvPr id="310285" name="Oval 13"/>
            <p:cNvSpPr>
              <a:spLocks noChangeArrowheads="1"/>
            </p:cNvSpPr>
            <p:nvPr/>
          </p:nvSpPr>
          <p:spPr bwMode="auto">
            <a:xfrm>
              <a:off x="3492" y="1783"/>
              <a:ext cx="139" cy="139"/>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86" name="Line 14"/>
            <p:cNvSpPr>
              <a:spLocks noChangeShapeType="1"/>
            </p:cNvSpPr>
            <p:nvPr/>
          </p:nvSpPr>
          <p:spPr bwMode="auto">
            <a:xfrm>
              <a:off x="3519" y="1799"/>
              <a:ext cx="86" cy="108"/>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87" name="Line 15"/>
            <p:cNvSpPr>
              <a:spLocks noChangeShapeType="1"/>
            </p:cNvSpPr>
            <p:nvPr/>
          </p:nvSpPr>
          <p:spPr bwMode="auto">
            <a:xfrm flipH="1">
              <a:off x="3519" y="1810"/>
              <a:ext cx="86" cy="86"/>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10288" name="Group 16"/>
          <p:cNvGrpSpPr>
            <a:grpSpLocks/>
          </p:cNvGrpSpPr>
          <p:nvPr/>
        </p:nvGrpSpPr>
        <p:grpSpPr bwMode="auto">
          <a:xfrm>
            <a:off x="5759450" y="4030663"/>
            <a:ext cx="196850" cy="220662"/>
            <a:chOff x="3002" y="2539"/>
            <a:chExt cx="139" cy="139"/>
          </a:xfrm>
        </p:grpSpPr>
        <p:sp>
          <p:nvSpPr>
            <p:cNvPr id="310289" name="Oval 17"/>
            <p:cNvSpPr>
              <a:spLocks noChangeArrowheads="1"/>
            </p:cNvSpPr>
            <p:nvPr/>
          </p:nvSpPr>
          <p:spPr bwMode="auto">
            <a:xfrm>
              <a:off x="3002" y="2539"/>
              <a:ext cx="139" cy="139"/>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90" name="Line 18"/>
            <p:cNvSpPr>
              <a:spLocks noChangeShapeType="1"/>
            </p:cNvSpPr>
            <p:nvPr/>
          </p:nvSpPr>
          <p:spPr bwMode="auto">
            <a:xfrm>
              <a:off x="3029" y="2555"/>
              <a:ext cx="86" cy="108"/>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91" name="Line 19"/>
            <p:cNvSpPr>
              <a:spLocks noChangeShapeType="1"/>
            </p:cNvSpPr>
            <p:nvPr/>
          </p:nvSpPr>
          <p:spPr bwMode="auto">
            <a:xfrm flipH="1">
              <a:off x="3029" y="2566"/>
              <a:ext cx="86" cy="86"/>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10292" name="Group 20"/>
          <p:cNvGrpSpPr>
            <a:grpSpLocks/>
          </p:cNvGrpSpPr>
          <p:nvPr/>
        </p:nvGrpSpPr>
        <p:grpSpPr bwMode="auto">
          <a:xfrm>
            <a:off x="8077200" y="2830513"/>
            <a:ext cx="196850" cy="220662"/>
            <a:chOff x="4644" y="1783"/>
            <a:chExt cx="139" cy="139"/>
          </a:xfrm>
        </p:grpSpPr>
        <p:sp>
          <p:nvSpPr>
            <p:cNvPr id="310293" name="Oval 21"/>
            <p:cNvSpPr>
              <a:spLocks noChangeArrowheads="1"/>
            </p:cNvSpPr>
            <p:nvPr/>
          </p:nvSpPr>
          <p:spPr bwMode="auto">
            <a:xfrm>
              <a:off x="4644" y="1783"/>
              <a:ext cx="139" cy="139"/>
            </a:xfrm>
            <a:prstGeom prst="ellipse">
              <a:avLst/>
            </a:prstGeom>
            <a:solidFill>
              <a:schemeClr val="tx2"/>
            </a:solidFill>
            <a:ln w="25399">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94" name="Line 22"/>
            <p:cNvSpPr>
              <a:spLocks noChangeShapeType="1"/>
            </p:cNvSpPr>
            <p:nvPr/>
          </p:nvSpPr>
          <p:spPr bwMode="auto">
            <a:xfrm>
              <a:off x="4671" y="1799"/>
              <a:ext cx="86" cy="108"/>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95" name="Line 23"/>
            <p:cNvSpPr>
              <a:spLocks noChangeShapeType="1"/>
            </p:cNvSpPr>
            <p:nvPr/>
          </p:nvSpPr>
          <p:spPr bwMode="auto">
            <a:xfrm flipH="1">
              <a:off x="4671" y="1810"/>
              <a:ext cx="86" cy="86"/>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10296" name="Rectangle 24"/>
          <p:cNvSpPr>
            <a:spLocks noGrp="1" noChangeArrowheads="1"/>
          </p:cNvSpPr>
          <p:nvPr>
            <p:ph type="title"/>
          </p:nvPr>
        </p:nvSpPr>
        <p:spPr>
          <a:xfrm>
            <a:off x="1607829" y="669132"/>
            <a:ext cx="10007600" cy="1143000"/>
          </a:xfrm>
          <a:noFill/>
          <a:ln/>
        </p:spPr>
        <p:txBody>
          <a:bodyPr vert="horz" lIns="92075" tIns="46038" rIns="92075" bIns="46038" rtlCol="0" anchor="ctr">
            <a:normAutofit/>
          </a:bodyPr>
          <a:lstStyle/>
          <a:p>
            <a:r>
              <a:rPr lang="en-US" altLang="en-US" sz="3200" dirty="0">
                <a:solidFill>
                  <a:schemeClr val="tx2"/>
                </a:solidFill>
              </a:rPr>
              <a:t>Response, </a:t>
            </a:r>
            <a:r>
              <a:rPr lang="en-US" altLang="en-US" sz="3200" dirty="0">
                <a:solidFill>
                  <a:schemeClr val="accent1">
                    <a:lumMod val="75000"/>
                  </a:schemeClr>
                </a:solidFill>
              </a:rPr>
              <a:t>Remission, </a:t>
            </a:r>
            <a:r>
              <a:rPr lang="en-US" altLang="en-US" sz="3200" dirty="0">
                <a:solidFill>
                  <a:schemeClr val="tx2">
                    <a:lumMod val="75000"/>
                  </a:schemeClr>
                </a:solidFill>
              </a:rPr>
              <a:t>Recovery, </a:t>
            </a:r>
            <a:r>
              <a:rPr lang="en-US" altLang="en-US" sz="3200" dirty="0">
                <a:solidFill>
                  <a:schemeClr val="tx2"/>
                </a:solidFill>
              </a:rPr>
              <a:t>Relapse, Recurrence</a:t>
            </a:r>
          </a:p>
        </p:txBody>
      </p:sp>
      <p:sp>
        <p:nvSpPr>
          <p:cNvPr id="310297" name="Rectangle 25"/>
          <p:cNvSpPr>
            <a:spLocks noChangeArrowheads="1"/>
          </p:cNvSpPr>
          <p:nvPr/>
        </p:nvSpPr>
        <p:spPr bwMode="auto">
          <a:xfrm>
            <a:off x="4568825" y="3335338"/>
            <a:ext cx="1158972"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Response</a:t>
            </a:r>
          </a:p>
        </p:txBody>
      </p:sp>
      <p:sp>
        <p:nvSpPr>
          <p:cNvPr id="310298" name="Rectangle 26"/>
          <p:cNvSpPr>
            <a:spLocks noChangeArrowheads="1"/>
          </p:cNvSpPr>
          <p:nvPr/>
        </p:nvSpPr>
        <p:spPr bwMode="auto">
          <a:xfrm>
            <a:off x="4173539" y="2497138"/>
            <a:ext cx="1886735"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Partial</a:t>
            </a:r>
            <a:r>
              <a:rPr lang="en-US" altLang="en-US" b="1" dirty="0">
                <a:effectLst>
                  <a:outerShdw blurRad="38100" dist="38100" dir="2700000" algn="tl">
                    <a:srgbClr val="000000"/>
                  </a:outerShdw>
                </a:effectLst>
                <a:latin typeface="Eras Medium ITC" pitchFamily="34" charset="0"/>
              </a:rPr>
              <a:t> </a:t>
            </a:r>
            <a:r>
              <a:rPr lang="en-US" altLang="en-US" b="1" dirty="0">
                <a:solidFill>
                  <a:schemeClr val="tx2"/>
                </a:solidFill>
                <a:effectLst>
                  <a:outerShdw blurRad="38100" dist="38100" dir="2700000" algn="tl">
                    <a:srgbClr val="000000"/>
                  </a:outerShdw>
                </a:effectLst>
                <a:latin typeface="Eras Medium ITC" pitchFamily="34" charset="0"/>
              </a:rPr>
              <a:t>Remission</a:t>
            </a:r>
          </a:p>
        </p:txBody>
      </p:sp>
      <p:sp>
        <p:nvSpPr>
          <p:cNvPr id="310299" name="Rectangle 27"/>
          <p:cNvSpPr>
            <a:spLocks noChangeArrowheads="1"/>
          </p:cNvSpPr>
          <p:nvPr/>
        </p:nvSpPr>
        <p:spPr bwMode="auto">
          <a:xfrm>
            <a:off x="6432550" y="2128838"/>
            <a:ext cx="966611"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Relapse</a:t>
            </a:r>
          </a:p>
        </p:txBody>
      </p:sp>
      <p:sp>
        <p:nvSpPr>
          <p:cNvPr id="310300" name="Rectangle 28"/>
          <p:cNvSpPr>
            <a:spLocks noChangeArrowheads="1"/>
          </p:cNvSpPr>
          <p:nvPr/>
        </p:nvSpPr>
        <p:spPr bwMode="auto">
          <a:xfrm>
            <a:off x="7346951" y="1925638"/>
            <a:ext cx="1117294"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Recovery</a:t>
            </a:r>
          </a:p>
        </p:txBody>
      </p:sp>
      <p:sp>
        <p:nvSpPr>
          <p:cNvPr id="310301" name="Rectangle 29"/>
          <p:cNvSpPr>
            <a:spLocks noChangeArrowheads="1"/>
          </p:cNvSpPr>
          <p:nvPr/>
        </p:nvSpPr>
        <p:spPr bwMode="auto">
          <a:xfrm>
            <a:off x="8451850" y="2154238"/>
            <a:ext cx="1343316"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Recurrence</a:t>
            </a:r>
          </a:p>
        </p:txBody>
      </p:sp>
      <p:sp>
        <p:nvSpPr>
          <p:cNvPr id="310302" name="Rectangle 30"/>
          <p:cNvSpPr>
            <a:spLocks noChangeArrowheads="1"/>
          </p:cNvSpPr>
          <p:nvPr/>
        </p:nvSpPr>
        <p:spPr bwMode="auto">
          <a:xfrm>
            <a:off x="8236499" y="5532438"/>
            <a:ext cx="1631950"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r>
              <a:rPr lang="en-US" altLang="en-US" b="1" dirty="0">
                <a:solidFill>
                  <a:schemeClr val="tx2"/>
                </a:solidFill>
                <a:latin typeface="Eras Medium ITC" pitchFamily="34" charset="0"/>
              </a:rPr>
              <a:t>Maintenance</a:t>
            </a:r>
          </a:p>
        </p:txBody>
      </p:sp>
      <p:sp>
        <p:nvSpPr>
          <p:cNvPr id="310303" name="Rectangle 31"/>
          <p:cNvSpPr>
            <a:spLocks noChangeArrowheads="1"/>
          </p:cNvSpPr>
          <p:nvPr/>
        </p:nvSpPr>
        <p:spPr bwMode="auto">
          <a:xfrm>
            <a:off x="6702425" y="5532438"/>
            <a:ext cx="1534074"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latin typeface="Eras Medium ITC" pitchFamily="34" charset="0"/>
              </a:rPr>
              <a:t>Continuation</a:t>
            </a:r>
          </a:p>
        </p:txBody>
      </p:sp>
      <p:sp>
        <p:nvSpPr>
          <p:cNvPr id="310304" name="Rectangle 32"/>
          <p:cNvSpPr>
            <a:spLocks noChangeArrowheads="1"/>
          </p:cNvSpPr>
          <p:nvPr/>
        </p:nvSpPr>
        <p:spPr bwMode="auto">
          <a:xfrm>
            <a:off x="5427664" y="5532438"/>
            <a:ext cx="790281"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latin typeface="Eras Medium ITC" pitchFamily="34" charset="0"/>
              </a:rPr>
              <a:t>Acute</a:t>
            </a:r>
          </a:p>
        </p:txBody>
      </p:sp>
      <p:sp>
        <p:nvSpPr>
          <p:cNvPr id="310305" name="Rectangle 33"/>
          <p:cNvSpPr>
            <a:spLocks noChangeArrowheads="1"/>
          </p:cNvSpPr>
          <p:nvPr/>
        </p:nvSpPr>
        <p:spPr bwMode="auto">
          <a:xfrm>
            <a:off x="3146425" y="5519738"/>
            <a:ext cx="1995739"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Treatment</a:t>
            </a:r>
            <a:r>
              <a:rPr lang="en-US" altLang="en-US" b="1" dirty="0">
                <a:effectLst>
                  <a:outerShdw blurRad="38100" dist="38100" dir="2700000" algn="tl">
                    <a:srgbClr val="000000"/>
                  </a:outerShdw>
                </a:effectLst>
                <a:latin typeface="Eras Medium ITC" pitchFamily="34" charset="0"/>
              </a:rPr>
              <a:t> Phases</a:t>
            </a:r>
            <a:endParaRPr lang="en-US" altLang="en-US" b="1" dirty="0">
              <a:solidFill>
                <a:schemeClr val="bg1"/>
              </a:solidFill>
              <a:effectLst>
                <a:outerShdw blurRad="38100" dist="38100" dir="2700000" algn="tl">
                  <a:srgbClr val="000000"/>
                </a:outerShdw>
              </a:effectLst>
              <a:latin typeface="Eras Medium ITC" pitchFamily="34" charset="0"/>
            </a:endParaRPr>
          </a:p>
        </p:txBody>
      </p:sp>
      <p:sp>
        <p:nvSpPr>
          <p:cNvPr id="310306" name="Rectangle 34"/>
          <p:cNvSpPr>
            <a:spLocks noChangeArrowheads="1"/>
          </p:cNvSpPr>
          <p:nvPr/>
        </p:nvSpPr>
        <p:spPr bwMode="auto">
          <a:xfrm rot="16200000">
            <a:off x="2018040" y="2950327"/>
            <a:ext cx="1245534"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Symptoms</a:t>
            </a:r>
          </a:p>
        </p:txBody>
      </p:sp>
      <p:sp>
        <p:nvSpPr>
          <p:cNvPr id="310307" name="Rectangle 35"/>
          <p:cNvSpPr>
            <a:spLocks noChangeArrowheads="1"/>
          </p:cNvSpPr>
          <p:nvPr/>
        </p:nvSpPr>
        <p:spPr bwMode="auto">
          <a:xfrm>
            <a:off x="4794251" y="2027238"/>
            <a:ext cx="1622239"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Full</a:t>
            </a:r>
            <a:r>
              <a:rPr lang="en-US" altLang="en-US" b="1" dirty="0">
                <a:effectLst>
                  <a:outerShdw blurRad="38100" dist="38100" dir="2700000" algn="tl">
                    <a:srgbClr val="000000"/>
                  </a:outerShdw>
                </a:effectLst>
                <a:latin typeface="Eras Medium ITC" pitchFamily="34" charset="0"/>
              </a:rPr>
              <a:t> </a:t>
            </a:r>
            <a:r>
              <a:rPr lang="en-US" altLang="en-US" b="1" dirty="0">
                <a:solidFill>
                  <a:schemeClr val="tx2"/>
                </a:solidFill>
                <a:effectLst>
                  <a:outerShdw blurRad="38100" dist="38100" dir="2700000" algn="tl">
                    <a:srgbClr val="000000"/>
                  </a:outerShdw>
                </a:effectLst>
                <a:latin typeface="Eras Medium ITC" pitchFamily="34" charset="0"/>
              </a:rPr>
              <a:t>Remission</a:t>
            </a:r>
          </a:p>
        </p:txBody>
      </p:sp>
      <p:sp>
        <p:nvSpPr>
          <p:cNvPr id="310308" name="Line 36"/>
          <p:cNvSpPr>
            <a:spLocks noChangeShapeType="1"/>
          </p:cNvSpPr>
          <p:nvPr/>
        </p:nvSpPr>
        <p:spPr bwMode="auto">
          <a:xfrm>
            <a:off x="5194300" y="3684588"/>
            <a:ext cx="484188" cy="328612"/>
          </a:xfrm>
          <a:prstGeom prst="line">
            <a:avLst/>
          </a:prstGeom>
          <a:noFill/>
          <a:ln w="12699">
            <a:solidFill>
              <a:schemeClr val="tx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09" name="Line 37"/>
          <p:cNvSpPr>
            <a:spLocks noChangeShapeType="1"/>
          </p:cNvSpPr>
          <p:nvPr/>
        </p:nvSpPr>
        <p:spPr bwMode="auto">
          <a:xfrm>
            <a:off x="5476876" y="2820988"/>
            <a:ext cx="517525" cy="1889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0" name="Line 38"/>
          <p:cNvSpPr>
            <a:spLocks noChangeShapeType="1"/>
          </p:cNvSpPr>
          <p:nvPr/>
        </p:nvSpPr>
        <p:spPr bwMode="auto">
          <a:xfrm>
            <a:off x="5194300" y="3684588"/>
            <a:ext cx="484188" cy="3286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1" name="Line 39"/>
          <p:cNvSpPr>
            <a:spLocks noChangeShapeType="1"/>
          </p:cNvSpPr>
          <p:nvPr/>
        </p:nvSpPr>
        <p:spPr bwMode="auto">
          <a:xfrm>
            <a:off x="5872164" y="2389188"/>
            <a:ext cx="561975" cy="4175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2" name="Line 40"/>
          <p:cNvSpPr>
            <a:spLocks noChangeShapeType="1"/>
          </p:cNvSpPr>
          <p:nvPr/>
        </p:nvSpPr>
        <p:spPr bwMode="auto">
          <a:xfrm>
            <a:off x="6842126" y="2465388"/>
            <a:ext cx="258763" cy="3159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3" name="Line 41"/>
          <p:cNvSpPr>
            <a:spLocks noChangeShapeType="1"/>
          </p:cNvSpPr>
          <p:nvPr/>
        </p:nvSpPr>
        <p:spPr bwMode="auto">
          <a:xfrm>
            <a:off x="7813675" y="2262188"/>
            <a:ext cx="292100" cy="5064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4" name="Line 42"/>
          <p:cNvSpPr>
            <a:spLocks noChangeShapeType="1"/>
          </p:cNvSpPr>
          <p:nvPr/>
        </p:nvSpPr>
        <p:spPr bwMode="auto">
          <a:xfrm>
            <a:off x="9010650" y="2478088"/>
            <a:ext cx="31750" cy="290512"/>
          </a:xfrm>
          <a:prstGeom prst="line">
            <a:avLst/>
          </a:prstGeom>
          <a:noFill/>
          <a:ln w="25399">
            <a:solidFill>
              <a:schemeClr val="bg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315" name="Rectangle 43"/>
          <p:cNvSpPr>
            <a:spLocks noChangeArrowheads="1"/>
          </p:cNvSpPr>
          <p:nvPr/>
        </p:nvSpPr>
        <p:spPr bwMode="auto">
          <a:xfrm rot="16200000">
            <a:off x="2018040" y="4601327"/>
            <a:ext cx="1245534"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r>
              <a:rPr lang="en-US" altLang="en-US" b="1" dirty="0">
                <a:solidFill>
                  <a:schemeClr val="tx2"/>
                </a:solidFill>
                <a:effectLst>
                  <a:outerShdw blurRad="38100" dist="38100" dir="2700000" algn="tl">
                    <a:srgbClr val="000000"/>
                  </a:outerShdw>
                </a:effectLst>
                <a:latin typeface="Eras Medium ITC" pitchFamily="34" charset="0"/>
              </a:rPr>
              <a:t>Symptoms</a:t>
            </a:r>
          </a:p>
        </p:txBody>
      </p:sp>
    </p:spTree>
    <p:extLst>
      <p:ext uri="{BB962C8B-B14F-4D97-AF65-F5344CB8AC3E}">
        <p14:creationId xmlns:p14="http://schemas.microsoft.com/office/powerpoint/2010/main" val="166065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rgbClr val="C00000"/>
                </a:solidFill>
              </a:rPr>
              <a:t>Treatment should be tailored based on age and severity</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200" dirty="0">
                <a:solidFill>
                  <a:schemeClr val="tx2"/>
                </a:solidFill>
              </a:rPr>
              <a:t>Mild Depression - Supportive clinical care may be sufficient to reduce symptoms. </a:t>
            </a:r>
          </a:p>
          <a:p>
            <a:pPr marL="457200" lvl="3" indent="0">
              <a:spcBef>
                <a:spcPts val="1000"/>
              </a:spcBef>
              <a:buNone/>
            </a:pPr>
            <a:endParaRPr lang="en-US" sz="2200" dirty="0">
              <a:solidFill>
                <a:schemeClr val="tx2"/>
              </a:solidFill>
            </a:endParaRPr>
          </a:p>
          <a:p>
            <a:r>
              <a:rPr lang="en-US" sz="2200" dirty="0">
                <a:solidFill>
                  <a:schemeClr val="tx2"/>
                </a:solidFill>
              </a:rPr>
              <a:t>Moderate Depression </a:t>
            </a:r>
            <a:r>
              <a:rPr lang="mr-IN" sz="2200" dirty="0">
                <a:solidFill>
                  <a:schemeClr val="tx2"/>
                </a:solidFill>
              </a:rPr>
              <a:t>–</a:t>
            </a:r>
            <a:r>
              <a:rPr lang="en-US" sz="2200" dirty="0">
                <a:solidFill>
                  <a:schemeClr val="tx2"/>
                </a:solidFill>
              </a:rPr>
              <a:t> Psychotherapy and pharmacotherapy should be offered.</a:t>
            </a:r>
          </a:p>
          <a:p>
            <a:endParaRPr lang="en-US" sz="2200" dirty="0">
              <a:solidFill>
                <a:schemeClr val="tx2"/>
              </a:solidFill>
            </a:endParaRPr>
          </a:p>
          <a:p>
            <a:r>
              <a:rPr lang="en-US" sz="2200" dirty="0">
                <a:solidFill>
                  <a:schemeClr val="tx2"/>
                </a:solidFill>
              </a:rPr>
              <a:t>Severe Depression - </a:t>
            </a:r>
            <a:r>
              <a:rPr lang="en-US" sz="2200" b="1" dirty="0">
                <a:solidFill>
                  <a:schemeClr val="tx2"/>
                </a:solidFill>
              </a:rPr>
              <a:t>Pharmacotherapy should be considered as a first-line intervention</a:t>
            </a:r>
            <a:r>
              <a:rPr lang="en-US" sz="2200" dirty="0">
                <a:solidFill>
                  <a:schemeClr val="tx2"/>
                </a:solidFill>
              </a:rPr>
              <a:t>.</a:t>
            </a:r>
            <a:r>
              <a:rPr lang="en-US" sz="2200" b="1" dirty="0">
                <a:solidFill>
                  <a:schemeClr val="tx2"/>
                </a:solidFill>
              </a:rPr>
              <a:t> </a:t>
            </a:r>
          </a:p>
        </p:txBody>
      </p:sp>
    </p:spTree>
    <p:extLst>
      <p:ext uri="{BB962C8B-B14F-4D97-AF65-F5344CB8AC3E}">
        <p14:creationId xmlns:p14="http://schemas.microsoft.com/office/powerpoint/2010/main" val="59099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964" y="587520"/>
            <a:ext cx="9720072" cy="911075"/>
          </a:xfrm>
        </p:spPr>
        <p:txBody>
          <a:bodyPr>
            <a:normAutofit fontScale="90000"/>
          </a:bodyPr>
          <a:lstStyle/>
          <a:p>
            <a:pPr algn="ctr"/>
            <a:r>
              <a:rPr lang="en-US" sz="4000" dirty="0">
                <a:solidFill>
                  <a:srgbClr val="C00000"/>
                </a:solidFill>
              </a:rPr>
              <a:t>Evidence based treatments for depression in adolescents</a:t>
            </a:r>
          </a:p>
        </p:txBody>
      </p:sp>
      <p:sp>
        <p:nvSpPr>
          <p:cNvPr id="4" name="Content Placeholder 3"/>
          <p:cNvSpPr>
            <a:spLocks noGrp="1"/>
          </p:cNvSpPr>
          <p:nvPr>
            <p:ph idx="1"/>
          </p:nvPr>
        </p:nvSpPr>
        <p:spPr>
          <a:xfrm>
            <a:off x="1235965" y="2085976"/>
            <a:ext cx="9720071" cy="3914775"/>
          </a:xfrm>
        </p:spPr>
        <p:txBody>
          <a:bodyPr>
            <a:noAutofit/>
          </a:bodyPr>
          <a:lstStyle/>
          <a:p>
            <a:pPr marL="0" indent="0">
              <a:lnSpc>
                <a:spcPct val="100000"/>
              </a:lnSpc>
              <a:buClr>
                <a:schemeClr val="tx1"/>
              </a:buClr>
              <a:buNone/>
            </a:pPr>
            <a:r>
              <a:rPr lang="en-US" dirty="0"/>
              <a:t>Non-Pharmacological Interventions:</a:t>
            </a:r>
          </a:p>
          <a:p>
            <a:pPr marL="0" indent="0">
              <a:lnSpc>
                <a:spcPct val="100000"/>
              </a:lnSpc>
              <a:buClr>
                <a:schemeClr val="tx1"/>
              </a:buClr>
              <a:buNone/>
            </a:pPr>
            <a:endParaRPr lang="en-US" dirty="0"/>
          </a:p>
          <a:p>
            <a:pPr lvl="2">
              <a:lnSpc>
                <a:spcPct val="100000"/>
              </a:lnSpc>
              <a:buClr>
                <a:schemeClr val="tx1"/>
              </a:buClr>
            </a:pPr>
            <a:r>
              <a:rPr lang="en-US" sz="2800" dirty="0"/>
              <a:t>Nonspecific interventions</a:t>
            </a:r>
          </a:p>
          <a:p>
            <a:pPr marL="914400" lvl="2" indent="0">
              <a:lnSpc>
                <a:spcPct val="100000"/>
              </a:lnSpc>
              <a:buClr>
                <a:schemeClr val="tx1"/>
              </a:buClr>
              <a:buNone/>
            </a:pPr>
            <a:endParaRPr lang="en-US" sz="2800" dirty="0"/>
          </a:p>
          <a:p>
            <a:pPr lvl="2">
              <a:lnSpc>
                <a:spcPct val="100000"/>
              </a:lnSpc>
              <a:buClr>
                <a:schemeClr val="tx1"/>
              </a:buClr>
            </a:pPr>
            <a:r>
              <a:rPr lang="en-US" sz="2800" dirty="0"/>
              <a:t>Psychological treatments</a:t>
            </a:r>
          </a:p>
          <a:p>
            <a:pPr marL="1371600" lvl="3" indent="0">
              <a:lnSpc>
                <a:spcPct val="150000"/>
              </a:lnSpc>
              <a:buClr>
                <a:srgbClr val="C00000"/>
              </a:buClr>
              <a:buNone/>
            </a:pPr>
            <a:endParaRPr lang="en-US" sz="1400" dirty="0"/>
          </a:p>
        </p:txBody>
      </p:sp>
    </p:spTree>
    <p:extLst>
      <p:ext uri="{BB962C8B-B14F-4D97-AF65-F5344CB8AC3E}">
        <p14:creationId xmlns:p14="http://schemas.microsoft.com/office/powerpoint/2010/main" val="46665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rgbClr val="C00000"/>
                </a:solidFill>
              </a:rPr>
              <a:t>Nonspecific intervention</a:t>
            </a:r>
          </a:p>
        </p:txBody>
      </p:sp>
      <p:sp>
        <p:nvSpPr>
          <p:cNvPr id="3" name="Content Placeholder 2"/>
          <p:cNvSpPr>
            <a:spLocks noGrp="1"/>
          </p:cNvSpPr>
          <p:nvPr>
            <p:ph idx="1"/>
          </p:nvPr>
        </p:nvSpPr>
        <p:spPr>
          <a:xfrm>
            <a:off x="838200" y="2055813"/>
            <a:ext cx="10515600" cy="4437062"/>
          </a:xfrm>
        </p:spPr>
        <p:txBody>
          <a:bodyPr>
            <a:normAutofit fontScale="92500" lnSpcReduction="20000"/>
          </a:bodyPr>
          <a:lstStyle/>
          <a:p>
            <a:pPr marL="457200" lvl="1" indent="0">
              <a:lnSpc>
                <a:spcPct val="150000"/>
              </a:lnSpc>
              <a:buClr>
                <a:srgbClr val="C00000"/>
              </a:buClr>
              <a:buNone/>
            </a:pPr>
            <a:r>
              <a:rPr lang="en-US" dirty="0"/>
              <a:t>Supportive clinical care may be sufficient to reduce depression symptoms of mild to moderate severity.</a:t>
            </a:r>
          </a:p>
          <a:p>
            <a:pPr marL="1828800" lvl="4" indent="0">
              <a:lnSpc>
                <a:spcPct val="150000"/>
              </a:lnSpc>
              <a:buClr>
                <a:schemeClr val="tx1"/>
              </a:buClr>
              <a:buNone/>
            </a:pPr>
            <a:r>
              <a:rPr lang="en-US" sz="2400" dirty="0"/>
              <a:t>Psychoeducation  </a:t>
            </a:r>
          </a:p>
          <a:p>
            <a:pPr marL="1828800" lvl="4" indent="0">
              <a:lnSpc>
                <a:spcPct val="150000"/>
              </a:lnSpc>
              <a:buClr>
                <a:schemeClr val="tx1"/>
              </a:buClr>
              <a:buNone/>
            </a:pPr>
            <a:r>
              <a:rPr lang="en-US" sz="2400" dirty="0"/>
              <a:t>Lifestyle advice:</a:t>
            </a:r>
          </a:p>
          <a:p>
            <a:pPr lvl="7">
              <a:lnSpc>
                <a:spcPct val="150000"/>
              </a:lnSpc>
              <a:buClr>
                <a:schemeClr val="tx1"/>
              </a:buClr>
              <a:buFont typeface="Arial" charset="0"/>
              <a:buChar char="•"/>
            </a:pPr>
            <a:r>
              <a:rPr lang="en-US" sz="2200" dirty="0"/>
              <a:t>Sleep hygiene</a:t>
            </a:r>
          </a:p>
          <a:p>
            <a:pPr lvl="7">
              <a:lnSpc>
                <a:spcPct val="150000"/>
              </a:lnSpc>
              <a:buClr>
                <a:schemeClr val="tx1"/>
              </a:buClr>
              <a:buFont typeface="Arial" charset="0"/>
              <a:buChar char="•"/>
            </a:pPr>
            <a:r>
              <a:rPr lang="en-US" sz="2200" dirty="0"/>
              <a:t>Healthy eating</a:t>
            </a:r>
          </a:p>
          <a:p>
            <a:pPr lvl="7">
              <a:lnSpc>
                <a:spcPct val="150000"/>
              </a:lnSpc>
              <a:buClr>
                <a:schemeClr val="tx1"/>
              </a:buClr>
              <a:buFont typeface="Arial" charset="0"/>
              <a:buChar char="•"/>
            </a:pPr>
            <a:r>
              <a:rPr lang="en-US" sz="2200" dirty="0"/>
              <a:t>Exercise</a:t>
            </a:r>
          </a:p>
          <a:p>
            <a:pPr lvl="7">
              <a:lnSpc>
                <a:spcPct val="150000"/>
              </a:lnSpc>
              <a:buClr>
                <a:schemeClr val="tx1"/>
              </a:buClr>
              <a:buFont typeface="Arial" charset="0"/>
              <a:buChar char="•"/>
            </a:pPr>
            <a:r>
              <a:rPr lang="en-US" sz="2200" dirty="0"/>
              <a:t>Avoid drugs</a:t>
            </a:r>
          </a:p>
          <a:p>
            <a:pPr marL="3200400" lvl="7" indent="0">
              <a:lnSpc>
                <a:spcPct val="150000"/>
              </a:lnSpc>
              <a:buClr>
                <a:schemeClr val="tx1"/>
              </a:buClr>
              <a:buNone/>
            </a:pPr>
            <a:r>
              <a:rPr lang="en-US" sz="2200" dirty="0">
                <a:solidFill>
                  <a:schemeClr val="tx2"/>
                </a:solidFill>
              </a:rPr>
              <a:t>							(CANMAT)</a:t>
            </a:r>
          </a:p>
          <a:p>
            <a:pPr lvl="7">
              <a:lnSpc>
                <a:spcPct val="150000"/>
              </a:lnSpc>
              <a:buClr>
                <a:schemeClr val="tx1"/>
              </a:buClr>
              <a:buFont typeface="Arial" charset="0"/>
              <a:buChar char="•"/>
            </a:pPr>
            <a:endParaRPr lang="en-US" sz="2200" dirty="0"/>
          </a:p>
          <a:p>
            <a:pPr marL="0" lvl="0" indent="0">
              <a:lnSpc>
                <a:spcPct val="80000"/>
              </a:lnSpc>
              <a:spcBef>
                <a:spcPts val="0"/>
              </a:spcBef>
              <a:buClr>
                <a:schemeClr val="dk1"/>
              </a:buClr>
              <a:buSzPts val="2960"/>
              <a:buNone/>
            </a:pPr>
            <a:endParaRPr lang="en-US" sz="2400" dirty="0"/>
          </a:p>
        </p:txBody>
      </p:sp>
    </p:spTree>
    <p:extLst>
      <p:ext uri="{BB962C8B-B14F-4D97-AF65-F5344CB8AC3E}">
        <p14:creationId xmlns:p14="http://schemas.microsoft.com/office/powerpoint/2010/main" val="376094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E9A2B51-223D-1BB8-5890-C33214DD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0206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4" y="671053"/>
            <a:ext cx="4039097" cy="5515896"/>
          </a:xfrm>
        </p:spPr>
        <p:txBody>
          <a:bodyPr anchor="ctr">
            <a:normAutofit/>
          </a:bodyPr>
          <a:lstStyle/>
          <a:p>
            <a:r>
              <a:rPr lang="en-US" sz="4000" dirty="0">
                <a:solidFill>
                  <a:srgbClr val="C00000"/>
                </a:solidFill>
              </a:rPr>
              <a:t>Objectives</a:t>
            </a:r>
          </a:p>
        </p:txBody>
      </p:sp>
      <p:sp>
        <p:nvSpPr>
          <p:cNvPr id="3" name="Content Placeholder 2"/>
          <p:cNvSpPr>
            <a:spLocks noGrp="1"/>
          </p:cNvSpPr>
          <p:nvPr>
            <p:ph idx="1"/>
          </p:nvPr>
        </p:nvSpPr>
        <p:spPr>
          <a:xfrm>
            <a:off x="6096000" y="671052"/>
            <a:ext cx="4998080" cy="5515897"/>
          </a:xfrm>
        </p:spPr>
        <p:txBody>
          <a:bodyPr anchor="ctr">
            <a:normAutofit/>
          </a:bodyPr>
          <a:lstStyle/>
          <a:p>
            <a:pPr>
              <a:buClr>
                <a:schemeClr val="tx1"/>
              </a:buClr>
              <a:defRPr/>
            </a:pPr>
            <a:r>
              <a:rPr lang="en-US" sz="2000"/>
              <a:t>To describe the epidemiology and disease-burden of depression in young people</a:t>
            </a:r>
          </a:p>
          <a:p>
            <a:pPr>
              <a:buClr>
                <a:schemeClr val="tx1"/>
              </a:buClr>
              <a:defRPr/>
            </a:pPr>
            <a:r>
              <a:rPr lang="en-US" sz="2000"/>
              <a:t>To enhance competency in diagnosis and use of best evidence in treatment of depression in adolescents</a:t>
            </a:r>
          </a:p>
          <a:p>
            <a:r>
              <a:rPr lang="en-US" sz="2000"/>
              <a:t>To summarize  the treatment options including psychological and pharmacological interventions including off label practices.</a:t>
            </a:r>
          </a:p>
          <a:p>
            <a:pPr>
              <a:buClr>
                <a:schemeClr val="tx1"/>
              </a:buClr>
              <a:defRPr/>
            </a:pPr>
            <a:r>
              <a:rPr lang="en-US" sz="2000"/>
              <a:t>To Improve mental health care for young people </a:t>
            </a:r>
          </a:p>
        </p:txBody>
      </p:sp>
    </p:spTree>
    <p:extLst>
      <p:ext uri="{BB962C8B-B14F-4D97-AF65-F5344CB8AC3E}">
        <p14:creationId xmlns:p14="http://schemas.microsoft.com/office/powerpoint/2010/main" val="211944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BBDF-4FB9-174A-D297-C1A4764090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AF489E-9F22-966E-829C-FC1092EECD4A}"/>
              </a:ext>
            </a:extLst>
          </p:cNvPr>
          <p:cNvSpPr>
            <a:spLocks noGrp="1"/>
          </p:cNvSpPr>
          <p:nvPr>
            <p:ph type="title"/>
          </p:nvPr>
        </p:nvSpPr>
        <p:spPr>
          <a:xfrm>
            <a:off x="1024128" y="399478"/>
            <a:ext cx="9720072" cy="1186435"/>
          </a:xfrm>
        </p:spPr>
        <p:txBody>
          <a:bodyPr>
            <a:normAutofit fontScale="90000"/>
          </a:bodyPr>
          <a:lstStyle/>
          <a:p>
            <a:pPr algn="ctr"/>
            <a:r>
              <a:rPr lang="en-US" sz="4000" dirty="0">
                <a:solidFill>
                  <a:srgbClr val="C00000"/>
                </a:solidFill>
              </a:rPr>
              <a:t>Evidence based treatments for depression in Adolescents</a:t>
            </a:r>
          </a:p>
        </p:txBody>
      </p:sp>
      <p:sp>
        <p:nvSpPr>
          <p:cNvPr id="4" name="Content Placeholder 3">
            <a:extLst>
              <a:ext uri="{FF2B5EF4-FFF2-40B4-BE49-F238E27FC236}">
                <a16:creationId xmlns:a16="http://schemas.microsoft.com/office/drawing/2014/main" id="{9DFA3CBA-351C-A811-4D6E-308FA2030FAF}"/>
              </a:ext>
            </a:extLst>
          </p:cNvPr>
          <p:cNvSpPr>
            <a:spLocks noGrp="1"/>
          </p:cNvSpPr>
          <p:nvPr>
            <p:ph idx="1"/>
          </p:nvPr>
        </p:nvSpPr>
        <p:spPr>
          <a:xfrm>
            <a:off x="1235964" y="1753466"/>
            <a:ext cx="9720071" cy="4959927"/>
          </a:xfrm>
        </p:spPr>
        <p:txBody>
          <a:bodyPr>
            <a:noAutofit/>
          </a:bodyPr>
          <a:lstStyle/>
          <a:p>
            <a:pPr lvl="2">
              <a:lnSpc>
                <a:spcPct val="100000"/>
              </a:lnSpc>
              <a:buClr>
                <a:schemeClr val="tx1"/>
              </a:buClr>
            </a:pPr>
            <a:endParaRPr lang="en-US" sz="2800" dirty="0"/>
          </a:p>
          <a:p>
            <a:pPr marL="914400" lvl="2" indent="0">
              <a:lnSpc>
                <a:spcPct val="100000"/>
              </a:lnSpc>
              <a:buClr>
                <a:schemeClr val="tx1"/>
              </a:buClr>
              <a:buNone/>
            </a:pPr>
            <a:r>
              <a:rPr lang="en-US" sz="2800" dirty="0"/>
              <a:t>Psychological treatments</a:t>
            </a:r>
          </a:p>
          <a:p>
            <a:pPr lvl="3">
              <a:lnSpc>
                <a:spcPct val="100000"/>
              </a:lnSpc>
              <a:buClr>
                <a:schemeClr val="tx1"/>
              </a:buClr>
            </a:pPr>
            <a:r>
              <a:rPr lang="en-US" sz="2800" dirty="0"/>
              <a:t>CBT</a:t>
            </a:r>
          </a:p>
          <a:p>
            <a:pPr lvl="3">
              <a:lnSpc>
                <a:spcPct val="100000"/>
              </a:lnSpc>
              <a:buClr>
                <a:schemeClr val="tx1"/>
              </a:buClr>
            </a:pPr>
            <a:r>
              <a:rPr lang="en-US" sz="2800" dirty="0"/>
              <a:t>IPT</a:t>
            </a:r>
          </a:p>
          <a:p>
            <a:pPr lvl="3">
              <a:lnSpc>
                <a:spcPct val="100000"/>
              </a:lnSpc>
              <a:buClr>
                <a:schemeClr val="tx1"/>
              </a:buClr>
            </a:pPr>
            <a:r>
              <a:rPr lang="en-US" sz="2800" dirty="0"/>
              <a:t>Family therapy – Family based interventions</a:t>
            </a:r>
          </a:p>
          <a:p>
            <a:pPr lvl="3">
              <a:lnSpc>
                <a:spcPct val="100000"/>
              </a:lnSpc>
              <a:buClr>
                <a:schemeClr val="tx1"/>
              </a:buClr>
            </a:pPr>
            <a:r>
              <a:rPr lang="en-US" sz="2800" i="1" dirty="0"/>
              <a:t>ACT</a:t>
            </a:r>
          </a:p>
          <a:p>
            <a:pPr marL="1371600" lvl="3" indent="0">
              <a:lnSpc>
                <a:spcPct val="150000"/>
              </a:lnSpc>
              <a:buClr>
                <a:srgbClr val="C00000"/>
              </a:buClr>
              <a:buNone/>
            </a:pPr>
            <a:endParaRPr lang="en-US" sz="1400" dirty="0"/>
          </a:p>
        </p:txBody>
      </p:sp>
    </p:spTree>
    <p:extLst>
      <p:ext uri="{BB962C8B-B14F-4D97-AF65-F5344CB8AC3E}">
        <p14:creationId xmlns:p14="http://schemas.microsoft.com/office/powerpoint/2010/main" val="31578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path" presetSubtype="0" accel="50000" decel="50000" fill="hold" nodeType="clickEffect">
                                  <p:stCondLst>
                                    <p:cond delay="0"/>
                                  </p:stCondLst>
                                  <p:childTnLst>
                                    <p:animMotion origin="layout" path="M 0 0 C 0.002 -0.003 0.012 -0.034 0.037 -0.032 C 0.075 -0.029 0.09 -0.007 0.125 -0.029 C 0.147 -0.042 0.173 -0.075 0.192 -0.074 C 0.235 -0.073 0.244 -0.039 0.244 -0.008 C 0.245 0.036 0.189 0.073 0.121 0.077 C 0.052 0.08 -0.005 0.033 0 0 Z" pathEditMode="relative" ptsTypes="">
                                      <p:cBhvr>
                                        <p:cTn id="6" dur="2000" fill="hold"/>
                                        <p:tgtEl>
                                          <p:spTgt spid="4">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7CAB1BB-69F6-4BF7-81B2-1EE5E7EBAC7C}"/>
              </a:ext>
            </a:extLst>
          </p:cNvPr>
          <p:cNvGraphicFramePr>
            <a:graphicFrameLocks noGrp="1"/>
          </p:cNvGraphicFramePr>
          <p:nvPr>
            <p:ph idx="1"/>
            <p:extLst>
              <p:ext uri="{D42A27DB-BD31-4B8C-83A1-F6EECF244321}">
                <p14:modId xmlns:p14="http://schemas.microsoft.com/office/powerpoint/2010/main" val="2173304493"/>
              </p:ext>
            </p:extLst>
          </p:nvPr>
        </p:nvGraphicFramePr>
        <p:xfrm>
          <a:off x="636111" y="758790"/>
          <a:ext cx="10916730" cy="5340419"/>
        </p:xfrm>
        <a:graphic>
          <a:graphicData uri="http://schemas.openxmlformats.org/drawingml/2006/table">
            <a:tbl>
              <a:tblPr firstRow="1">
                <a:tableStyleId>{5940675A-B579-460E-94D1-54222C63F5DA}</a:tableStyleId>
              </a:tblPr>
              <a:tblGrid>
                <a:gridCol w="1979316">
                  <a:extLst>
                    <a:ext uri="{9D8B030D-6E8A-4147-A177-3AD203B41FA5}">
                      <a16:colId xmlns:a16="http://schemas.microsoft.com/office/drawing/2014/main" val="2032845030"/>
                    </a:ext>
                  </a:extLst>
                </a:gridCol>
                <a:gridCol w="2532319">
                  <a:extLst>
                    <a:ext uri="{9D8B030D-6E8A-4147-A177-3AD203B41FA5}">
                      <a16:colId xmlns:a16="http://schemas.microsoft.com/office/drawing/2014/main" val="4178332415"/>
                    </a:ext>
                  </a:extLst>
                </a:gridCol>
                <a:gridCol w="2460372">
                  <a:extLst>
                    <a:ext uri="{9D8B030D-6E8A-4147-A177-3AD203B41FA5}">
                      <a16:colId xmlns:a16="http://schemas.microsoft.com/office/drawing/2014/main" val="2949772324"/>
                    </a:ext>
                  </a:extLst>
                </a:gridCol>
                <a:gridCol w="3944723">
                  <a:extLst>
                    <a:ext uri="{9D8B030D-6E8A-4147-A177-3AD203B41FA5}">
                      <a16:colId xmlns:a16="http://schemas.microsoft.com/office/drawing/2014/main" val="368427548"/>
                    </a:ext>
                  </a:extLst>
                </a:gridCol>
              </a:tblGrid>
              <a:tr h="998322">
                <a:tc>
                  <a:txBody>
                    <a:bodyPr/>
                    <a:lstStyle/>
                    <a:p>
                      <a:pPr algn="ctr">
                        <a:lnSpc>
                          <a:spcPct val="115000"/>
                        </a:lnSpc>
                        <a:spcAft>
                          <a:spcPts val="800"/>
                        </a:spcAft>
                        <a:buNone/>
                      </a:pPr>
                      <a:r>
                        <a:rPr lang="en-US" sz="1800" b="1" kern="0" cap="none" spc="0" dirty="0">
                          <a:solidFill>
                            <a:schemeClr val="tx1"/>
                          </a:solidFill>
                          <a:effectLst/>
                        </a:rPr>
                        <a:t>Treatment</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gn="ctr">
                        <a:lnSpc>
                          <a:spcPct val="115000"/>
                        </a:lnSpc>
                        <a:spcAft>
                          <a:spcPts val="800"/>
                        </a:spcAft>
                        <a:buNone/>
                      </a:pPr>
                      <a:r>
                        <a:rPr lang="en-US" sz="1800" b="1" kern="0" cap="none" spc="0" dirty="0">
                          <a:solidFill>
                            <a:schemeClr val="tx1"/>
                          </a:solidFill>
                          <a:effectLst/>
                        </a:rPr>
                        <a:t>Evidence strength (children/adolescents)</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gn="ctr">
                        <a:lnSpc>
                          <a:spcPct val="115000"/>
                        </a:lnSpc>
                        <a:spcAft>
                          <a:spcPts val="800"/>
                        </a:spcAft>
                        <a:buNone/>
                      </a:pPr>
                      <a:r>
                        <a:rPr lang="en-US" sz="1800" b="1" kern="0" cap="none" spc="0" dirty="0">
                          <a:solidFill>
                            <a:schemeClr val="tx1"/>
                          </a:solidFill>
                          <a:effectLst/>
                        </a:rPr>
                        <a:t>Typical format / dosing (usual study/practice)</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gn="ctr">
                        <a:lnSpc>
                          <a:spcPct val="115000"/>
                        </a:lnSpc>
                        <a:spcAft>
                          <a:spcPts val="800"/>
                        </a:spcAft>
                        <a:buNone/>
                      </a:pPr>
                      <a:r>
                        <a:rPr lang="en-US" sz="1800" b="1" kern="0" cap="none" spc="0" dirty="0">
                          <a:solidFill>
                            <a:schemeClr val="tx1"/>
                          </a:solidFill>
                          <a:effectLst/>
                        </a:rPr>
                        <a:t>Key findings (efficacy)</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extLst>
                  <a:ext uri="{0D108BD9-81ED-4DB2-BD59-A6C34878D82A}">
                    <a16:rowId xmlns:a16="http://schemas.microsoft.com/office/drawing/2014/main" val="481958173"/>
                  </a:ext>
                </a:extLst>
              </a:tr>
              <a:tr h="1707228">
                <a:tc>
                  <a:txBody>
                    <a:bodyPr/>
                    <a:lstStyle/>
                    <a:p>
                      <a:pPr>
                        <a:lnSpc>
                          <a:spcPct val="115000"/>
                        </a:lnSpc>
                        <a:spcAft>
                          <a:spcPts val="800"/>
                        </a:spcAft>
                        <a:buNone/>
                      </a:pPr>
                      <a:r>
                        <a:rPr lang="en-US" sz="1800" b="1" kern="0" cap="none" spc="0" dirty="0">
                          <a:solidFill>
                            <a:schemeClr val="tx1"/>
                          </a:solidFill>
                          <a:effectLst/>
                        </a:rPr>
                        <a:t>Cognitive Behavioral Therapy (CBT)</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2000" b="1" kern="0" cap="none" spc="0" dirty="0">
                          <a:solidFill>
                            <a:schemeClr val="tx1"/>
                          </a:solidFill>
                          <a:effectLst/>
                        </a:rPr>
                        <a:t>Strong </a:t>
                      </a:r>
                      <a:r>
                        <a:rPr lang="en-US" sz="1600" kern="0" cap="none" spc="0" dirty="0">
                          <a:solidFill>
                            <a:schemeClr val="tx1"/>
                          </a:solidFill>
                          <a:effectLst/>
                        </a:rPr>
                        <a:t>— multiple RCTs &amp; meta-analyses support benefit for mild–moderate MDD</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Weekly individual or group sessions </a:t>
                      </a:r>
                    </a:p>
                    <a:p>
                      <a:pPr>
                        <a:lnSpc>
                          <a:spcPct val="115000"/>
                        </a:lnSpc>
                        <a:spcAft>
                          <a:spcPts val="800"/>
                        </a:spcAft>
                        <a:buNone/>
                      </a:pPr>
                      <a:r>
                        <a:rPr lang="en-US" sz="1600" kern="0" cap="none" spc="0" dirty="0">
                          <a:solidFill>
                            <a:schemeClr val="tx1"/>
                          </a:solidFill>
                          <a:effectLst/>
                        </a:rPr>
                        <a:t>(10–20 sessions)</a:t>
                      </a:r>
                    </a:p>
                    <a:p>
                      <a:pPr>
                        <a:lnSpc>
                          <a:spcPct val="115000"/>
                        </a:lnSpc>
                        <a:spcAft>
                          <a:spcPts val="800"/>
                        </a:spcAft>
                        <a:buNone/>
                      </a:pPr>
                      <a:r>
                        <a:rPr lang="en-US" sz="1600" kern="0" cap="none" spc="0" dirty="0">
                          <a:solidFill>
                            <a:schemeClr val="tx1"/>
                          </a:solidFill>
                          <a:effectLst/>
                        </a:rPr>
                        <a:t>internet-CBT also studied</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Consistent, clinically significant reductions in depressive symptoms vs control.</a:t>
                      </a:r>
                    </a:p>
                    <a:p>
                      <a:pPr>
                        <a:lnSpc>
                          <a:spcPct val="115000"/>
                        </a:lnSpc>
                        <a:spcAft>
                          <a:spcPts val="800"/>
                        </a:spcAft>
                        <a:buNone/>
                      </a:pPr>
                      <a:r>
                        <a:rPr lang="en-US" sz="1600" kern="0" cap="none" spc="0" dirty="0">
                          <a:solidFill>
                            <a:schemeClr val="tx1"/>
                          </a:solidFill>
                          <a:effectLst/>
                        </a:rPr>
                        <a:t>Similar effectiveness to medication on average for adolescents.</a:t>
                      </a:r>
                    </a:p>
                  </a:txBody>
                  <a:tcPr marL="60547" marR="73467" marT="17299" marB="129743" anchor="ctr"/>
                </a:tc>
                <a:extLst>
                  <a:ext uri="{0D108BD9-81ED-4DB2-BD59-A6C34878D82A}">
                    <a16:rowId xmlns:a16="http://schemas.microsoft.com/office/drawing/2014/main" val="1030887657"/>
                  </a:ext>
                </a:extLst>
              </a:tr>
              <a:tr h="1181825">
                <a:tc>
                  <a:txBody>
                    <a:bodyPr/>
                    <a:lstStyle/>
                    <a:p>
                      <a:pPr>
                        <a:lnSpc>
                          <a:spcPct val="115000"/>
                        </a:lnSpc>
                        <a:spcAft>
                          <a:spcPts val="800"/>
                        </a:spcAft>
                        <a:buNone/>
                      </a:pPr>
                      <a:r>
                        <a:rPr lang="en-US" sz="1800" b="1" kern="0" cap="none" spc="0" dirty="0">
                          <a:solidFill>
                            <a:schemeClr val="tx1"/>
                          </a:solidFill>
                          <a:effectLst/>
                        </a:rPr>
                        <a:t>Interpersonal Psychotherapy (IPT)</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2000" b="1" kern="0" cap="none" spc="0" dirty="0">
                          <a:solidFill>
                            <a:schemeClr val="tx1"/>
                          </a:solidFill>
                          <a:effectLst/>
                        </a:rPr>
                        <a:t>Moderate </a:t>
                      </a:r>
                      <a:r>
                        <a:rPr lang="en-US" sz="1600" kern="0" cap="none" spc="0" dirty="0">
                          <a:solidFill>
                            <a:schemeClr val="tx1"/>
                          </a:solidFill>
                          <a:effectLst/>
                        </a:rPr>
                        <a:t>— RCTs support efficacy comparable to CBT for adolescents</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Weekly sessions </a:t>
                      </a:r>
                    </a:p>
                    <a:p>
                      <a:pPr>
                        <a:lnSpc>
                          <a:spcPct val="115000"/>
                        </a:lnSpc>
                        <a:spcAft>
                          <a:spcPts val="800"/>
                        </a:spcAft>
                        <a:buNone/>
                      </a:pPr>
                      <a:r>
                        <a:rPr lang="en-US" sz="1600" kern="0" cap="none" spc="0" dirty="0">
                          <a:solidFill>
                            <a:schemeClr val="tx1"/>
                          </a:solidFill>
                          <a:effectLst/>
                        </a:rPr>
                        <a:t>(12–16)</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Demonstrates significant symptom reductions; recommended as a first-line psychotherapy option</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extLst>
                  <a:ext uri="{0D108BD9-81ED-4DB2-BD59-A6C34878D82A}">
                    <a16:rowId xmlns:a16="http://schemas.microsoft.com/office/drawing/2014/main" val="2296372582"/>
                  </a:ext>
                </a:extLst>
              </a:tr>
              <a:tr h="1453044">
                <a:tc>
                  <a:txBody>
                    <a:bodyPr/>
                    <a:lstStyle/>
                    <a:p>
                      <a:pPr>
                        <a:lnSpc>
                          <a:spcPct val="115000"/>
                        </a:lnSpc>
                        <a:spcAft>
                          <a:spcPts val="800"/>
                        </a:spcAft>
                        <a:buNone/>
                      </a:pPr>
                      <a:r>
                        <a:rPr lang="en-US" sz="1800" b="1" kern="0" cap="none" spc="0" dirty="0">
                          <a:solidFill>
                            <a:schemeClr val="tx1"/>
                          </a:solidFill>
                          <a:effectLst/>
                        </a:rPr>
                        <a:t>Family therapy / family-based interventions</a:t>
                      </a:r>
                      <a:endParaRPr lang="en-CA"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2000" b="1" kern="0" cap="none" spc="0" dirty="0">
                          <a:solidFill>
                            <a:schemeClr val="tx1"/>
                          </a:solidFill>
                          <a:effectLst/>
                        </a:rPr>
                        <a:t>Moderate</a:t>
                      </a:r>
                      <a:r>
                        <a:rPr lang="en-US" sz="1600" kern="0" cap="none" spc="0" dirty="0">
                          <a:solidFill>
                            <a:schemeClr val="tx1"/>
                          </a:solidFill>
                          <a:effectLst/>
                        </a:rPr>
                        <a:t> — evidence supports benefit, especially in younger adolescents / family-conflict contexts</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Family sessions focused on communication and problem solving; variable duration</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tc>
                  <a:txBody>
                    <a:bodyPr/>
                    <a:lstStyle/>
                    <a:p>
                      <a:pPr>
                        <a:lnSpc>
                          <a:spcPct val="115000"/>
                        </a:lnSpc>
                        <a:spcAft>
                          <a:spcPts val="800"/>
                        </a:spcAft>
                        <a:buNone/>
                      </a:pPr>
                      <a:r>
                        <a:rPr lang="en-US" sz="1600" kern="0" cap="none" spc="0" dirty="0">
                          <a:solidFill>
                            <a:schemeClr val="tx1"/>
                          </a:solidFill>
                          <a:effectLst/>
                        </a:rPr>
                        <a:t>Can reduce depressive symptoms and improve engagement and  family dynamics</a:t>
                      </a:r>
                      <a:endParaRPr lang="en-CA" sz="16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0547" marR="73467" marT="17299" marB="129743" anchor="ctr"/>
                </a:tc>
                <a:extLst>
                  <a:ext uri="{0D108BD9-81ED-4DB2-BD59-A6C34878D82A}">
                    <a16:rowId xmlns:a16="http://schemas.microsoft.com/office/drawing/2014/main" val="4149047646"/>
                  </a:ext>
                </a:extLst>
              </a:tr>
            </a:tbl>
          </a:graphicData>
        </a:graphic>
      </p:graphicFrame>
    </p:spTree>
    <p:extLst>
      <p:ext uri="{BB962C8B-B14F-4D97-AF65-F5344CB8AC3E}">
        <p14:creationId xmlns:p14="http://schemas.microsoft.com/office/powerpoint/2010/main" val="324348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3F510-C292-98F9-A8E1-18AC9382B5D9}"/>
              </a:ext>
            </a:extLst>
          </p:cNvPr>
          <p:cNvSpPr>
            <a:spLocks noGrp="1"/>
          </p:cNvSpPr>
          <p:nvPr>
            <p:ph type="title"/>
          </p:nvPr>
        </p:nvSpPr>
        <p:spPr>
          <a:xfrm>
            <a:off x="4324138" y="365125"/>
            <a:ext cx="3825949" cy="1860400"/>
          </a:xfrm>
        </p:spPr>
        <p:txBody>
          <a:bodyPr vert="horz" lIns="91440" tIns="45720" rIns="91440" bIns="45720" rtlCol="0" anchor="ctr">
            <a:normAutofit/>
          </a:bodyPr>
          <a:lstStyle/>
          <a:p>
            <a:pPr algn="ctr"/>
            <a:r>
              <a:rPr lang="en-US" sz="5200" kern="1200" dirty="0">
                <a:solidFill>
                  <a:srgbClr val="C00000"/>
                </a:solidFill>
                <a:latin typeface="+mj-lt"/>
                <a:ea typeface="+mj-ea"/>
                <a:cs typeface="+mj-cs"/>
              </a:rPr>
              <a:t>CBT vs IPT</a:t>
            </a:r>
          </a:p>
        </p:txBody>
      </p:sp>
      <p:pic>
        <p:nvPicPr>
          <p:cNvPr id="4100" name="Picture 4">
            <a:extLst>
              <a:ext uri="{FF2B5EF4-FFF2-40B4-BE49-F238E27FC236}">
                <a16:creationId xmlns:a16="http://schemas.microsoft.com/office/drawing/2014/main" id="{DB0DB5E1-D1FF-EE4B-6933-173D16B72F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75469" y="1122353"/>
            <a:ext cx="2669674" cy="24159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D7851D0-8832-C4B3-84F5-2AF8EAD77092}"/>
              </a:ext>
            </a:extLst>
          </p:cNvPr>
          <p:cNvGraphicFramePr>
            <a:graphicFrameLocks noGrp="1"/>
          </p:cNvGraphicFramePr>
          <p:nvPr>
            <p:extLst>
              <p:ext uri="{D42A27DB-BD31-4B8C-83A1-F6EECF244321}">
                <p14:modId xmlns:p14="http://schemas.microsoft.com/office/powerpoint/2010/main" val="981778197"/>
              </p:ext>
            </p:extLst>
          </p:nvPr>
        </p:nvGraphicFramePr>
        <p:xfrm>
          <a:off x="6646229" y="4252595"/>
          <a:ext cx="5412421" cy="2194560"/>
        </p:xfrm>
        <a:graphic>
          <a:graphicData uri="http://schemas.openxmlformats.org/drawingml/2006/table">
            <a:tbl>
              <a:tblPr/>
              <a:tblGrid>
                <a:gridCol w="820664">
                  <a:extLst>
                    <a:ext uri="{9D8B030D-6E8A-4147-A177-3AD203B41FA5}">
                      <a16:colId xmlns:a16="http://schemas.microsoft.com/office/drawing/2014/main" val="1238415549"/>
                    </a:ext>
                  </a:extLst>
                </a:gridCol>
                <a:gridCol w="878953">
                  <a:extLst>
                    <a:ext uri="{9D8B030D-6E8A-4147-A177-3AD203B41FA5}">
                      <a16:colId xmlns:a16="http://schemas.microsoft.com/office/drawing/2014/main" val="801751256"/>
                    </a:ext>
                  </a:extLst>
                </a:gridCol>
                <a:gridCol w="3712804">
                  <a:extLst>
                    <a:ext uri="{9D8B030D-6E8A-4147-A177-3AD203B41FA5}">
                      <a16:colId xmlns:a16="http://schemas.microsoft.com/office/drawing/2014/main" val="2874910833"/>
                    </a:ext>
                  </a:extLst>
                </a:gridCol>
              </a:tblGrid>
              <a:tr h="176282">
                <a:tc>
                  <a:txBody>
                    <a:bodyPr/>
                    <a:lstStyle/>
                    <a:p>
                      <a:pPr>
                        <a:buNone/>
                      </a:pPr>
                      <a:r>
                        <a:rPr lang="en-CA" b="1"/>
                        <a:t>Initial</a:t>
                      </a:r>
                      <a:endParaRPr lang="en-CA"/>
                    </a:p>
                  </a:txBody>
                  <a:tcPr anchor="ctr">
                    <a:lnL>
                      <a:noFill/>
                    </a:lnL>
                    <a:lnR>
                      <a:noFill/>
                    </a:lnR>
                    <a:lnT>
                      <a:noFill/>
                    </a:lnT>
                    <a:lnB>
                      <a:noFill/>
                    </a:lnB>
                    <a:noFill/>
                  </a:tcPr>
                </a:tc>
                <a:tc>
                  <a:txBody>
                    <a:bodyPr/>
                    <a:lstStyle/>
                    <a:p>
                      <a:pPr>
                        <a:buNone/>
                      </a:pPr>
                      <a:r>
                        <a:rPr lang="en-CA"/>
                        <a:t>1–3</a:t>
                      </a:r>
                    </a:p>
                  </a:txBody>
                  <a:tcPr anchor="ctr">
                    <a:lnL>
                      <a:noFill/>
                    </a:lnL>
                    <a:lnR>
                      <a:noFill/>
                    </a:lnR>
                    <a:lnT>
                      <a:noFill/>
                    </a:lnT>
                    <a:lnB>
                      <a:noFill/>
                    </a:lnB>
                    <a:noFill/>
                  </a:tcPr>
                </a:tc>
                <a:tc>
                  <a:txBody>
                    <a:bodyPr/>
                    <a:lstStyle/>
                    <a:p>
                      <a:pPr>
                        <a:buNone/>
                      </a:pPr>
                      <a:r>
                        <a:rPr lang="en-CA" dirty="0"/>
                        <a:t>Psychoeducation, interpersonal inventory, problem area selection</a:t>
                      </a:r>
                    </a:p>
                  </a:txBody>
                  <a:tcPr anchor="ctr">
                    <a:lnL>
                      <a:noFill/>
                    </a:lnL>
                    <a:lnR>
                      <a:noFill/>
                    </a:lnR>
                    <a:lnT>
                      <a:noFill/>
                    </a:lnT>
                    <a:lnB>
                      <a:noFill/>
                    </a:lnB>
                    <a:noFill/>
                  </a:tcPr>
                </a:tc>
                <a:extLst>
                  <a:ext uri="{0D108BD9-81ED-4DB2-BD59-A6C34878D82A}">
                    <a16:rowId xmlns:a16="http://schemas.microsoft.com/office/drawing/2014/main" val="2983677562"/>
                  </a:ext>
                </a:extLst>
              </a:tr>
              <a:tr h="0">
                <a:tc>
                  <a:txBody>
                    <a:bodyPr/>
                    <a:lstStyle/>
                    <a:p>
                      <a:pPr>
                        <a:buNone/>
                      </a:pPr>
                      <a:r>
                        <a:rPr lang="en-CA" b="1" dirty="0"/>
                        <a:t>Mid</a:t>
                      </a:r>
                      <a:endParaRPr lang="en-CA" dirty="0"/>
                    </a:p>
                  </a:txBody>
                  <a:tcPr anchor="ctr">
                    <a:lnL>
                      <a:noFill/>
                    </a:lnL>
                    <a:lnR>
                      <a:noFill/>
                    </a:lnR>
                    <a:lnT>
                      <a:noFill/>
                    </a:lnT>
                    <a:lnB>
                      <a:noFill/>
                    </a:lnB>
                    <a:noFill/>
                  </a:tcPr>
                </a:tc>
                <a:tc>
                  <a:txBody>
                    <a:bodyPr/>
                    <a:lstStyle/>
                    <a:p>
                      <a:pPr>
                        <a:buNone/>
                      </a:pPr>
                      <a:r>
                        <a:rPr lang="en-CA" dirty="0"/>
                        <a:t>4–10</a:t>
                      </a:r>
                    </a:p>
                  </a:txBody>
                  <a:tcPr anchor="ctr">
                    <a:lnL>
                      <a:noFill/>
                    </a:lnL>
                    <a:lnR>
                      <a:noFill/>
                    </a:lnR>
                    <a:lnT>
                      <a:noFill/>
                    </a:lnT>
                    <a:lnB>
                      <a:noFill/>
                    </a:lnB>
                    <a:noFill/>
                  </a:tcPr>
                </a:tc>
                <a:tc>
                  <a:txBody>
                    <a:bodyPr/>
                    <a:lstStyle/>
                    <a:p>
                      <a:pPr>
                        <a:buNone/>
                      </a:pPr>
                      <a:r>
                        <a:rPr lang="en-CA" dirty="0"/>
                        <a:t>Skills practice, communication analysis, role play, problem solving, behavioral activation</a:t>
                      </a:r>
                    </a:p>
                  </a:txBody>
                  <a:tcPr anchor="ctr">
                    <a:lnL>
                      <a:noFill/>
                    </a:lnL>
                    <a:lnR>
                      <a:noFill/>
                    </a:lnR>
                    <a:lnT>
                      <a:noFill/>
                    </a:lnT>
                    <a:lnB>
                      <a:noFill/>
                    </a:lnB>
                    <a:noFill/>
                  </a:tcPr>
                </a:tc>
                <a:extLst>
                  <a:ext uri="{0D108BD9-81ED-4DB2-BD59-A6C34878D82A}">
                    <a16:rowId xmlns:a16="http://schemas.microsoft.com/office/drawing/2014/main" val="965704158"/>
                  </a:ext>
                </a:extLst>
              </a:tr>
              <a:tr h="0">
                <a:tc>
                  <a:txBody>
                    <a:bodyPr/>
                    <a:lstStyle/>
                    <a:p>
                      <a:pPr>
                        <a:buNone/>
                      </a:pPr>
                      <a:r>
                        <a:rPr lang="en-CA" b="1" dirty="0"/>
                        <a:t>Final</a:t>
                      </a:r>
                    </a:p>
                  </a:txBody>
                  <a:tcPr anchor="ctr">
                    <a:lnL>
                      <a:noFill/>
                    </a:lnL>
                    <a:lnR>
                      <a:noFill/>
                    </a:lnR>
                    <a:lnT>
                      <a:noFill/>
                    </a:lnT>
                    <a:lnB>
                      <a:noFill/>
                    </a:lnB>
                    <a:noFill/>
                  </a:tcPr>
                </a:tc>
                <a:tc>
                  <a:txBody>
                    <a:bodyPr/>
                    <a:lstStyle/>
                    <a:p>
                      <a:pPr>
                        <a:buNone/>
                      </a:pPr>
                      <a:r>
                        <a:rPr lang="en-CA" dirty="0"/>
                        <a:t>11–12+</a:t>
                      </a:r>
                    </a:p>
                  </a:txBody>
                  <a:tcPr anchor="ctr">
                    <a:lnL>
                      <a:noFill/>
                    </a:lnL>
                    <a:lnR>
                      <a:noFill/>
                    </a:lnR>
                    <a:lnT>
                      <a:noFill/>
                    </a:lnT>
                    <a:lnB>
                      <a:noFill/>
                    </a:lnB>
                    <a:noFill/>
                  </a:tcPr>
                </a:tc>
                <a:tc>
                  <a:txBody>
                    <a:bodyPr/>
                    <a:lstStyle/>
                    <a:p>
                      <a:pPr>
                        <a:buNone/>
                      </a:pPr>
                      <a:r>
                        <a:rPr lang="en-CA" dirty="0"/>
                        <a:t>Consolidation, relapse-prevention, maintenance plan</a:t>
                      </a:r>
                    </a:p>
                  </a:txBody>
                  <a:tcPr anchor="ctr">
                    <a:lnL>
                      <a:noFill/>
                    </a:lnL>
                    <a:lnR>
                      <a:noFill/>
                    </a:lnR>
                    <a:lnT>
                      <a:noFill/>
                    </a:lnT>
                    <a:lnB>
                      <a:noFill/>
                    </a:lnB>
                    <a:noFill/>
                  </a:tcPr>
                </a:tc>
                <a:extLst>
                  <a:ext uri="{0D108BD9-81ED-4DB2-BD59-A6C34878D82A}">
                    <a16:rowId xmlns:a16="http://schemas.microsoft.com/office/drawing/2014/main" val="1697520584"/>
                  </a:ext>
                </a:extLst>
              </a:tr>
            </a:tbl>
          </a:graphicData>
        </a:graphic>
      </p:graphicFrame>
      <p:graphicFrame>
        <p:nvGraphicFramePr>
          <p:cNvPr id="4" name="Table 3">
            <a:extLst>
              <a:ext uri="{FF2B5EF4-FFF2-40B4-BE49-F238E27FC236}">
                <a16:creationId xmlns:a16="http://schemas.microsoft.com/office/drawing/2014/main" id="{F4582C42-0DFB-9F0B-24AD-482630AC742E}"/>
              </a:ext>
            </a:extLst>
          </p:cNvPr>
          <p:cNvGraphicFramePr>
            <a:graphicFrameLocks noGrp="1"/>
          </p:cNvGraphicFramePr>
          <p:nvPr>
            <p:extLst>
              <p:ext uri="{D42A27DB-BD31-4B8C-83A1-F6EECF244321}">
                <p14:modId xmlns:p14="http://schemas.microsoft.com/office/powerpoint/2010/main" val="1782405091"/>
              </p:ext>
            </p:extLst>
          </p:nvPr>
        </p:nvGraphicFramePr>
        <p:xfrm>
          <a:off x="694391" y="4069715"/>
          <a:ext cx="5542721" cy="2286000"/>
        </p:xfrm>
        <a:graphic>
          <a:graphicData uri="http://schemas.openxmlformats.org/drawingml/2006/table">
            <a:tbl>
              <a:tblPr/>
              <a:tblGrid>
                <a:gridCol w="1245104">
                  <a:extLst>
                    <a:ext uri="{9D8B030D-6E8A-4147-A177-3AD203B41FA5}">
                      <a16:colId xmlns:a16="http://schemas.microsoft.com/office/drawing/2014/main" val="2738263724"/>
                    </a:ext>
                  </a:extLst>
                </a:gridCol>
                <a:gridCol w="4297617">
                  <a:extLst>
                    <a:ext uri="{9D8B030D-6E8A-4147-A177-3AD203B41FA5}">
                      <a16:colId xmlns:a16="http://schemas.microsoft.com/office/drawing/2014/main" val="429858684"/>
                    </a:ext>
                  </a:extLst>
                </a:gridCol>
              </a:tblGrid>
              <a:tr h="0">
                <a:tc>
                  <a:txBody>
                    <a:bodyPr/>
                    <a:lstStyle/>
                    <a:p>
                      <a:pPr>
                        <a:buNone/>
                      </a:pPr>
                      <a:r>
                        <a:rPr lang="en-CA"/>
                        <a:t>Cognitive</a:t>
                      </a:r>
                    </a:p>
                  </a:txBody>
                  <a:tcPr anchor="ctr">
                    <a:lnL>
                      <a:noFill/>
                    </a:lnL>
                    <a:lnR>
                      <a:noFill/>
                    </a:lnR>
                    <a:lnT>
                      <a:noFill/>
                    </a:lnT>
                    <a:lnB>
                      <a:noFill/>
                    </a:lnB>
                    <a:noFill/>
                  </a:tcPr>
                </a:tc>
                <a:tc>
                  <a:txBody>
                    <a:bodyPr/>
                    <a:lstStyle/>
                    <a:p>
                      <a:pPr>
                        <a:buNone/>
                      </a:pPr>
                      <a:r>
                        <a:rPr lang="en-CA" dirty="0"/>
                        <a:t>Thought monitoring, cognitive distortions, restructuring</a:t>
                      </a:r>
                    </a:p>
                  </a:txBody>
                  <a:tcPr anchor="ctr">
                    <a:lnL>
                      <a:noFill/>
                    </a:lnL>
                    <a:lnR>
                      <a:noFill/>
                    </a:lnR>
                    <a:lnT>
                      <a:noFill/>
                    </a:lnT>
                    <a:lnB>
                      <a:noFill/>
                    </a:lnB>
                    <a:noFill/>
                  </a:tcPr>
                </a:tc>
                <a:extLst>
                  <a:ext uri="{0D108BD9-81ED-4DB2-BD59-A6C34878D82A}">
                    <a16:rowId xmlns:a16="http://schemas.microsoft.com/office/drawing/2014/main" val="260291342"/>
                  </a:ext>
                </a:extLst>
              </a:tr>
              <a:tr h="0">
                <a:tc>
                  <a:txBody>
                    <a:bodyPr/>
                    <a:lstStyle/>
                    <a:p>
                      <a:pPr>
                        <a:buNone/>
                      </a:pPr>
                      <a:r>
                        <a:rPr lang="en-CA"/>
                        <a:t>Behavioral</a:t>
                      </a:r>
                    </a:p>
                  </a:txBody>
                  <a:tcPr anchor="ctr">
                    <a:lnL>
                      <a:noFill/>
                    </a:lnL>
                    <a:lnR>
                      <a:noFill/>
                    </a:lnR>
                    <a:lnT>
                      <a:noFill/>
                    </a:lnT>
                    <a:lnB>
                      <a:noFill/>
                    </a:lnB>
                    <a:noFill/>
                  </a:tcPr>
                </a:tc>
                <a:tc>
                  <a:txBody>
                    <a:bodyPr/>
                    <a:lstStyle/>
                    <a:p>
                      <a:pPr>
                        <a:buNone/>
                      </a:pPr>
                      <a:r>
                        <a:rPr lang="en-CA" dirty="0"/>
                        <a:t>Activation, exposure,, coping skills</a:t>
                      </a:r>
                    </a:p>
                  </a:txBody>
                  <a:tcPr anchor="ctr">
                    <a:lnL>
                      <a:noFill/>
                    </a:lnL>
                    <a:lnR>
                      <a:noFill/>
                    </a:lnR>
                    <a:lnT>
                      <a:noFill/>
                    </a:lnT>
                    <a:lnB>
                      <a:noFill/>
                    </a:lnB>
                    <a:noFill/>
                  </a:tcPr>
                </a:tc>
                <a:extLst>
                  <a:ext uri="{0D108BD9-81ED-4DB2-BD59-A6C34878D82A}">
                    <a16:rowId xmlns:a16="http://schemas.microsoft.com/office/drawing/2014/main" val="324966517"/>
                  </a:ext>
                </a:extLst>
              </a:tr>
              <a:tr h="0">
                <a:tc>
                  <a:txBody>
                    <a:bodyPr/>
                    <a:lstStyle/>
                    <a:p>
                      <a:pPr>
                        <a:buNone/>
                      </a:pPr>
                      <a:r>
                        <a:rPr lang="en-CA"/>
                        <a:t>Emotional Regulation</a:t>
                      </a:r>
                    </a:p>
                  </a:txBody>
                  <a:tcPr anchor="ctr">
                    <a:lnL>
                      <a:noFill/>
                    </a:lnL>
                    <a:lnR>
                      <a:noFill/>
                    </a:lnR>
                    <a:lnT>
                      <a:noFill/>
                    </a:lnT>
                    <a:lnB>
                      <a:noFill/>
                    </a:lnB>
                    <a:noFill/>
                  </a:tcPr>
                </a:tc>
                <a:tc>
                  <a:txBody>
                    <a:bodyPr/>
                    <a:lstStyle/>
                    <a:p>
                      <a:pPr>
                        <a:buNone/>
                      </a:pPr>
                      <a:r>
                        <a:rPr lang="en-CA" dirty="0"/>
                        <a:t>Relaxation, grounding</a:t>
                      </a:r>
                    </a:p>
                  </a:txBody>
                  <a:tcPr anchor="ctr">
                    <a:lnL>
                      <a:noFill/>
                    </a:lnL>
                    <a:lnR>
                      <a:noFill/>
                    </a:lnR>
                    <a:lnT>
                      <a:noFill/>
                    </a:lnT>
                    <a:lnB>
                      <a:noFill/>
                    </a:lnB>
                    <a:noFill/>
                  </a:tcPr>
                </a:tc>
                <a:extLst>
                  <a:ext uri="{0D108BD9-81ED-4DB2-BD59-A6C34878D82A}">
                    <a16:rowId xmlns:a16="http://schemas.microsoft.com/office/drawing/2014/main" val="2074074227"/>
                  </a:ext>
                </a:extLst>
              </a:tr>
              <a:tr h="0">
                <a:tc>
                  <a:txBody>
                    <a:bodyPr/>
                    <a:lstStyle/>
                    <a:p>
                      <a:pPr>
                        <a:buNone/>
                      </a:pPr>
                      <a:r>
                        <a:rPr lang="en-CA"/>
                        <a:t>Problem Solving</a:t>
                      </a:r>
                    </a:p>
                  </a:txBody>
                  <a:tcPr anchor="ctr">
                    <a:lnL>
                      <a:noFill/>
                    </a:lnL>
                    <a:lnR>
                      <a:noFill/>
                    </a:lnR>
                    <a:lnT>
                      <a:noFill/>
                    </a:lnT>
                    <a:lnB>
                      <a:noFill/>
                    </a:lnB>
                    <a:noFill/>
                  </a:tcPr>
                </a:tc>
                <a:tc>
                  <a:txBody>
                    <a:bodyPr/>
                    <a:lstStyle/>
                    <a:p>
                      <a:pPr>
                        <a:buNone/>
                      </a:pPr>
                      <a:r>
                        <a:rPr lang="en-CA" dirty="0"/>
                        <a:t>Planning, breaking tasks down, evaluating outcomes</a:t>
                      </a:r>
                    </a:p>
                  </a:txBody>
                  <a:tcPr anchor="ctr">
                    <a:lnL>
                      <a:noFill/>
                    </a:lnL>
                    <a:lnR>
                      <a:noFill/>
                    </a:lnR>
                    <a:lnT>
                      <a:noFill/>
                    </a:lnT>
                    <a:lnB>
                      <a:noFill/>
                    </a:lnB>
                    <a:noFill/>
                  </a:tcPr>
                </a:tc>
                <a:extLst>
                  <a:ext uri="{0D108BD9-81ED-4DB2-BD59-A6C34878D82A}">
                    <a16:rowId xmlns:a16="http://schemas.microsoft.com/office/drawing/2014/main" val="3058616777"/>
                  </a:ext>
                </a:extLst>
              </a:tr>
            </a:tbl>
          </a:graphicData>
        </a:graphic>
      </p:graphicFrame>
      <p:pic>
        <p:nvPicPr>
          <p:cNvPr id="2050" name="Picture 2">
            <a:extLst>
              <a:ext uri="{FF2B5EF4-FFF2-40B4-BE49-F238E27FC236}">
                <a16:creationId xmlns:a16="http://schemas.microsoft.com/office/drawing/2014/main" id="{E9D922F3-225E-1F0D-3577-E363B7147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87" t="29565" r="5206" b="5324"/>
          <a:stretch>
            <a:fillRect/>
          </a:stretch>
        </p:blipFill>
        <p:spPr bwMode="auto">
          <a:xfrm>
            <a:off x="946857" y="576470"/>
            <a:ext cx="3138124" cy="296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9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B9C2-29FC-0AEA-23B5-39387776FF2D}"/>
              </a:ext>
            </a:extLst>
          </p:cNvPr>
          <p:cNvSpPr>
            <a:spLocks noGrp="1"/>
          </p:cNvSpPr>
          <p:nvPr>
            <p:ph type="title"/>
          </p:nvPr>
        </p:nvSpPr>
        <p:spPr/>
        <p:txBody>
          <a:bodyPr>
            <a:normAutofit/>
          </a:bodyPr>
          <a:lstStyle/>
          <a:p>
            <a:r>
              <a:rPr lang="en-CA" sz="4000" b="1" dirty="0">
                <a:solidFill>
                  <a:srgbClr val="C00000"/>
                </a:solidFill>
              </a:rPr>
              <a:t>Acceptance and Commitment Therapy (ACT)</a:t>
            </a:r>
            <a:endParaRPr lang="en-US" sz="4000" dirty="0">
              <a:solidFill>
                <a:srgbClr val="C00000"/>
              </a:solidFill>
            </a:endParaRPr>
          </a:p>
        </p:txBody>
      </p:sp>
      <p:sp>
        <p:nvSpPr>
          <p:cNvPr id="3" name="Content Placeholder 2">
            <a:extLst>
              <a:ext uri="{FF2B5EF4-FFF2-40B4-BE49-F238E27FC236}">
                <a16:creationId xmlns:a16="http://schemas.microsoft.com/office/drawing/2014/main" id="{C38D187F-9638-1CE0-A9C1-283EE64EBE8A}"/>
              </a:ext>
            </a:extLst>
          </p:cNvPr>
          <p:cNvSpPr>
            <a:spLocks noGrp="1"/>
          </p:cNvSpPr>
          <p:nvPr>
            <p:ph idx="1"/>
          </p:nvPr>
        </p:nvSpPr>
        <p:spPr>
          <a:xfrm>
            <a:off x="633411" y="1849604"/>
            <a:ext cx="6657711" cy="2640049"/>
          </a:xfrm>
        </p:spPr>
        <p:txBody>
          <a:bodyPr>
            <a:normAutofit/>
          </a:bodyPr>
          <a:lstStyle/>
          <a:p>
            <a:pPr>
              <a:lnSpc>
                <a:spcPct val="100000"/>
              </a:lnSpc>
            </a:pPr>
            <a:r>
              <a:rPr lang="en-US" altLang="en-US" sz="2200" dirty="0">
                <a:solidFill>
                  <a:srgbClr val="000000"/>
                </a:solidFill>
              </a:rPr>
              <a:t>ACT  has shown </a:t>
            </a:r>
            <a:r>
              <a:rPr lang="en-US" altLang="en-US" sz="2200" b="1" dirty="0">
                <a:solidFill>
                  <a:srgbClr val="000000"/>
                </a:solidFill>
              </a:rPr>
              <a:t>promising, medium-sized effects</a:t>
            </a:r>
            <a:r>
              <a:rPr lang="en-US" altLang="en-US" sz="2200" dirty="0">
                <a:solidFill>
                  <a:srgbClr val="000000"/>
                </a:solidFill>
              </a:rPr>
              <a:t> for reducing depressive symptoms in youth vs inactive controls.</a:t>
            </a:r>
          </a:p>
          <a:p>
            <a:pPr>
              <a:lnSpc>
                <a:spcPct val="100000"/>
              </a:lnSpc>
            </a:pPr>
            <a:r>
              <a:rPr lang="en-CA" sz="2200" dirty="0"/>
              <a:t>Evidence comparing ACT directly with CBT in adolescents is limited but suggests similar symptom reductions in many small trials</a:t>
            </a:r>
          </a:p>
          <a:p>
            <a:endParaRPr lang="en-US" altLang="en-US" dirty="0">
              <a:latin typeface="Arial" panose="020B0604020202020204" pitchFamily="34" charset="0"/>
            </a:endParaRPr>
          </a:p>
          <a:p>
            <a:endParaRPr lang="en-US" dirty="0"/>
          </a:p>
        </p:txBody>
      </p:sp>
      <p:sp>
        <p:nvSpPr>
          <p:cNvPr id="5" name="Rectangle 2">
            <a:extLst>
              <a:ext uri="{FF2B5EF4-FFF2-40B4-BE49-F238E27FC236}">
                <a16:creationId xmlns:a16="http://schemas.microsoft.com/office/drawing/2014/main" id="{6534EE59-9E5B-23E2-505B-266C6B1FD641}"/>
              </a:ext>
            </a:extLst>
          </p:cNvPr>
          <p:cNvSpPr>
            <a:spLocks noChangeArrowheads="1"/>
          </p:cNvSpPr>
          <p:nvPr/>
        </p:nvSpPr>
        <p:spPr bwMode="auto">
          <a:xfrm>
            <a:off x="1109399" y="4180344"/>
            <a:ext cx="445423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2000" b="1" dirty="0">
                <a:solidFill>
                  <a:srgbClr val="000000"/>
                </a:solidFill>
              </a:rPr>
              <a:t>Six c</a:t>
            </a:r>
            <a:r>
              <a:rPr kumimoji="0" lang="en-US" altLang="en-US" sz="2000" b="1" i="0" u="none" strike="noStrike" cap="none" normalizeH="0" baseline="0" dirty="0">
                <a:ln>
                  <a:noFill/>
                </a:ln>
                <a:solidFill>
                  <a:srgbClr val="000000"/>
                </a:solidFill>
                <a:effectLst/>
              </a:rPr>
              <a:t>ore processes</a:t>
            </a: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Acceptance</a:t>
            </a:r>
            <a:endParaRPr lang="en-US" altLang="en-US" sz="2000" dirty="0">
              <a:solidFill>
                <a:srgbClr val="000000"/>
              </a:solidFill>
            </a:endParaRP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Cognitive </a:t>
            </a:r>
            <a:r>
              <a:rPr kumimoji="0" lang="en-US" altLang="en-US" sz="2000" b="1" i="0" u="none" strike="noStrike" cap="none" normalizeH="0" baseline="0" dirty="0" err="1">
                <a:ln>
                  <a:noFill/>
                </a:ln>
                <a:solidFill>
                  <a:srgbClr val="000000"/>
                </a:solidFill>
                <a:effectLst/>
              </a:rPr>
              <a:t>Defusion</a:t>
            </a:r>
            <a:endParaRPr lang="en-US" altLang="en-US" sz="2000" dirty="0">
              <a:solidFill>
                <a:srgbClr val="000000"/>
              </a:solidFill>
            </a:endParaRP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Present-Moment</a:t>
            </a: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Awareness (Mindfulness)</a:t>
            </a:r>
            <a:endParaRPr lang="en-US" altLang="en-US" sz="2000" dirty="0">
              <a:solidFill>
                <a:srgbClr val="000000"/>
              </a:solidFill>
            </a:endParaRP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Observer Self</a:t>
            </a:r>
            <a:endParaRPr lang="en-US" altLang="en-US" sz="2000" dirty="0">
              <a:solidFill>
                <a:srgbClr val="000000"/>
              </a:solidFill>
            </a:endParaRPr>
          </a:p>
          <a:p>
            <a:pPr marL="800100" lvl="1" indent="-342900" defTabSz="914400" eaLnBrk="0" fontAlgn="base" hangingPunct="0">
              <a:spcBef>
                <a:spcPct val="0"/>
              </a:spcBef>
              <a:spcAft>
                <a:spcPct val="0"/>
              </a:spcAft>
              <a:buFont typeface="+mj-lt"/>
              <a:buAutoNum type="arabicPeriod"/>
            </a:pPr>
            <a:r>
              <a:rPr kumimoji="0" lang="en-US" altLang="en-US" sz="2000" b="1" i="0" u="none" strike="noStrike" cap="none" normalizeH="0" baseline="0" dirty="0">
                <a:ln>
                  <a:noFill/>
                </a:ln>
                <a:solidFill>
                  <a:srgbClr val="000000"/>
                </a:solidFill>
                <a:effectLst/>
              </a:rPr>
              <a:t>Values</a:t>
            </a:r>
            <a:endParaRPr kumimoji="0" lang="en-US" altLang="en-US" sz="2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B3184F2-0E5F-7A35-8E46-81875CD6089F}"/>
              </a:ext>
            </a:extLst>
          </p:cNvPr>
          <p:cNvPicPr>
            <a:picLocks noChangeAspect="1"/>
          </p:cNvPicPr>
          <p:nvPr/>
        </p:nvPicPr>
        <p:blipFill>
          <a:blip r:embed="rId2"/>
          <a:srcRect l="16165" t="48339" r="38418" b="15027"/>
          <a:stretch>
            <a:fillRect/>
          </a:stretch>
        </p:blipFill>
        <p:spPr>
          <a:xfrm>
            <a:off x="6628367" y="3688371"/>
            <a:ext cx="4930222" cy="2995576"/>
          </a:xfrm>
          <a:prstGeom prst="rect">
            <a:avLst/>
          </a:prstGeom>
        </p:spPr>
      </p:pic>
    </p:spTree>
    <p:extLst>
      <p:ext uri="{BB962C8B-B14F-4D97-AF65-F5344CB8AC3E}">
        <p14:creationId xmlns:p14="http://schemas.microsoft.com/office/powerpoint/2010/main" val="381947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A98D-749D-DFB7-B4B5-4FCA9C8F97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12742C-E56A-8850-2196-151BDE8CE624}"/>
              </a:ext>
            </a:extLst>
          </p:cNvPr>
          <p:cNvSpPr>
            <a:spLocks noGrp="1"/>
          </p:cNvSpPr>
          <p:nvPr>
            <p:ph type="title"/>
          </p:nvPr>
        </p:nvSpPr>
        <p:spPr>
          <a:xfrm>
            <a:off x="1024129" y="813816"/>
            <a:ext cx="9720072" cy="911075"/>
          </a:xfrm>
        </p:spPr>
        <p:txBody>
          <a:bodyPr>
            <a:normAutofit fontScale="90000"/>
          </a:bodyPr>
          <a:lstStyle/>
          <a:p>
            <a:r>
              <a:rPr lang="en-US" sz="4000" dirty="0">
                <a:solidFill>
                  <a:srgbClr val="C00000"/>
                </a:solidFill>
              </a:rPr>
              <a:t>Pharmacological treatments for depression in youth</a:t>
            </a:r>
          </a:p>
        </p:txBody>
      </p:sp>
      <p:sp>
        <p:nvSpPr>
          <p:cNvPr id="4" name="Content Placeholder 3">
            <a:extLst>
              <a:ext uri="{FF2B5EF4-FFF2-40B4-BE49-F238E27FC236}">
                <a16:creationId xmlns:a16="http://schemas.microsoft.com/office/drawing/2014/main" id="{37906F63-429A-0302-6036-688007910993}"/>
              </a:ext>
            </a:extLst>
          </p:cNvPr>
          <p:cNvSpPr>
            <a:spLocks noGrp="1"/>
          </p:cNvSpPr>
          <p:nvPr>
            <p:ph idx="1"/>
          </p:nvPr>
        </p:nvSpPr>
        <p:spPr>
          <a:xfrm>
            <a:off x="1024129" y="1900238"/>
            <a:ext cx="9720071" cy="4370242"/>
          </a:xfrm>
        </p:spPr>
        <p:txBody>
          <a:bodyPr numCol="2">
            <a:noAutofit/>
          </a:bodyPr>
          <a:lstStyle/>
          <a:p>
            <a:pPr marL="914400" lvl="2" indent="0">
              <a:lnSpc>
                <a:spcPct val="150000"/>
              </a:lnSpc>
              <a:buClr>
                <a:srgbClr val="C00000"/>
              </a:buClr>
              <a:buNone/>
            </a:pPr>
            <a:r>
              <a:rPr lang="en-US" sz="2400" b="1" dirty="0"/>
              <a:t>SSRI:</a:t>
            </a:r>
          </a:p>
          <a:p>
            <a:pPr marL="1371600" lvl="3" indent="0">
              <a:lnSpc>
                <a:spcPct val="150000"/>
              </a:lnSpc>
              <a:buClr>
                <a:srgbClr val="C00000"/>
              </a:buClr>
              <a:buNone/>
            </a:pPr>
            <a:r>
              <a:rPr lang="en-US" sz="2400" dirty="0"/>
              <a:t>    </a:t>
            </a:r>
            <a:r>
              <a:rPr lang="en-US" sz="2400" b="1" dirty="0"/>
              <a:t>Fluoxetine</a:t>
            </a:r>
          </a:p>
          <a:p>
            <a:pPr lvl="3">
              <a:lnSpc>
                <a:spcPct val="150000"/>
              </a:lnSpc>
              <a:buClr>
                <a:srgbClr val="C00000"/>
              </a:buClr>
              <a:buFont typeface="Arial" charset="0"/>
              <a:buChar char="•"/>
            </a:pPr>
            <a:r>
              <a:rPr lang="en-US" sz="2400" dirty="0"/>
              <a:t>Sertraline</a:t>
            </a:r>
          </a:p>
          <a:p>
            <a:pPr lvl="3">
              <a:lnSpc>
                <a:spcPct val="150000"/>
              </a:lnSpc>
              <a:buClr>
                <a:srgbClr val="C00000"/>
              </a:buClr>
              <a:buFont typeface="Arial" charset="0"/>
              <a:buChar char="•"/>
            </a:pPr>
            <a:r>
              <a:rPr lang="en-US" sz="2400" dirty="0"/>
              <a:t>Escitalopram</a:t>
            </a:r>
          </a:p>
          <a:p>
            <a:pPr lvl="3">
              <a:lnSpc>
                <a:spcPct val="150000"/>
              </a:lnSpc>
              <a:buClr>
                <a:srgbClr val="C00000"/>
              </a:buClr>
              <a:buFont typeface="Arial" charset="0"/>
              <a:buChar char="•"/>
            </a:pPr>
            <a:r>
              <a:rPr lang="en-US" sz="2400" dirty="0"/>
              <a:t>Fluvoxamine</a:t>
            </a:r>
          </a:p>
          <a:p>
            <a:pPr lvl="4">
              <a:lnSpc>
                <a:spcPct val="150000"/>
              </a:lnSpc>
              <a:buClr>
                <a:srgbClr val="C00000"/>
              </a:buClr>
              <a:buFont typeface="Arial" charset="0"/>
              <a:buChar char="•"/>
            </a:pPr>
            <a:endParaRPr lang="en-US" sz="2400" dirty="0"/>
          </a:p>
          <a:p>
            <a:pPr lvl="4">
              <a:lnSpc>
                <a:spcPct val="150000"/>
              </a:lnSpc>
              <a:buClr>
                <a:srgbClr val="C00000"/>
              </a:buClr>
              <a:buFont typeface="Arial" charset="0"/>
              <a:buChar char="•"/>
            </a:pPr>
            <a:endParaRPr lang="en-US" sz="2400" dirty="0"/>
          </a:p>
          <a:p>
            <a:pPr marL="1371600" lvl="3" indent="0">
              <a:lnSpc>
                <a:spcPct val="150000"/>
              </a:lnSpc>
              <a:buClr>
                <a:srgbClr val="C00000"/>
              </a:buClr>
              <a:buNone/>
            </a:pPr>
            <a:endParaRPr lang="en-US" sz="2400" dirty="0"/>
          </a:p>
          <a:p>
            <a:pPr lvl="2">
              <a:lnSpc>
                <a:spcPct val="150000"/>
              </a:lnSpc>
              <a:buClr>
                <a:srgbClr val="C00000"/>
              </a:buClr>
            </a:pPr>
            <a:endParaRPr lang="en-US" sz="2400" dirty="0"/>
          </a:p>
          <a:p>
            <a:pPr marL="914400" lvl="2" indent="0">
              <a:lnSpc>
                <a:spcPct val="150000"/>
              </a:lnSpc>
              <a:buClr>
                <a:srgbClr val="C00000"/>
              </a:buClr>
              <a:buNone/>
            </a:pPr>
            <a:r>
              <a:rPr lang="en-US" sz="2400" dirty="0"/>
              <a:t>Non-SSRI</a:t>
            </a:r>
          </a:p>
          <a:p>
            <a:pPr lvl="3">
              <a:lnSpc>
                <a:spcPct val="150000"/>
              </a:lnSpc>
              <a:buClr>
                <a:srgbClr val="C00000"/>
              </a:buClr>
              <a:buFont typeface="Arial" charset="0"/>
              <a:buChar char="•"/>
            </a:pPr>
            <a:r>
              <a:rPr lang="en-US" sz="2400" dirty="0"/>
              <a:t>Venlafaxine</a:t>
            </a:r>
          </a:p>
          <a:p>
            <a:pPr lvl="3">
              <a:lnSpc>
                <a:spcPct val="150000"/>
              </a:lnSpc>
              <a:buClr>
                <a:srgbClr val="C00000"/>
              </a:buClr>
              <a:buFont typeface="Arial" charset="0"/>
              <a:buChar char="•"/>
            </a:pPr>
            <a:r>
              <a:rPr lang="en-US" sz="2400" dirty="0"/>
              <a:t>Duloxetine</a:t>
            </a:r>
          </a:p>
          <a:p>
            <a:pPr lvl="3">
              <a:lnSpc>
                <a:spcPct val="150000"/>
              </a:lnSpc>
              <a:buClr>
                <a:srgbClr val="C00000"/>
              </a:buClr>
              <a:buFont typeface="Arial" charset="0"/>
              <a:buChar char="•"/>
            </a:pPr>
            <a:r>
              <a:rPr lang="en-US" sz="2400" dirty="0"/>
              <a:t>Bupropion</a:t>
            </a:r>
          </a:p>
          <a:p>
            <a:pPr lvl="3">
              <a:lnSpc>
                <a:spcPct val="150000"/>
              </a:lnSpc>
              <a:buClr>
                <a:srgbClr val="C00000"/>
              </a:buClr>
              <a:buFont typeface="Arial" charset="0"/>
              <a:buChar char="•"/>
            </a:pPr>
            <a:r>
              <a:rPr lang="en-US" sz="2400" dirty="0"/>
              <a:t>Vilazodone</a:t>
            </a:r>
          </a:p>
          <a:p>
            <a:pPr lvl="3">
              <a:lnSpc>
                <a:spcPct val="150000"/>
              </a:lnSpc>
              <a:buClr>
                <a:srgbClr val="C00000"/>
              </a:buClr>
              <a:buFont typeface="Arial" charset="0"/>
              <a:buChar char="•"/>
            </a:pPr>
            <a:r>
              <a:rPr lang="en-US" sz="2400" dirty="0"/>
              <a:t>Vortioxetine</a:t>
            </a:r>
          </a:p>
          <a:p>
            <a:pPr lvl="4">
              <a:lnSpc>
                <a:spcPct val="150000"/>
              </a:lnSpc>
              <a:buClr>
                <a:srgbClr val="C00000"/>
              </a:buClr>
              <a:buFont typeface="Arial" charset="0"/>
              <a:buChar char="•"/>
            </a:pPr>
            <a:endParaRPr lang="en-US" sz="2400" dirty="0"/>
          </a:p>
          <a:p>
            <a:pPr marL="457200" lvl="1" indent="0">
              <a:lnSpc>
                <a:spcPct val="150000"/>
              </a:lnSpc>
              <a:buClr>
                <a:srgbClr val="C00000"/>
              </a:buClr>
              <a:buNone/>
            </a:pPr>
            <a:endParaRPr lang="en-US" sz="2000" dirty="0"/>
          </a:p>
          <a:p>
            <a:pPr marL="1371600" lvl="3" indent="0">
              <a:lnSpc>
                <a:spcPct val="150000"/>
              </a:lnSpc>
              <a:buClr>
                <a:srgbClr val="C00000"/>
              </a:buClr>
              <a:buNone/>
            </a:pPr>
            <a:endParaRPr lang="en-US" sz="1400" dirty="0"/>
          </a:p>
        </p:txBody>
      </p:sp>
      <p:sp>
        <p:nvSpPr>
          <p:cNvPr id="2" name="5-Point Star 1">
            <a:extLst>
              <a:ext uri="{FF2B5EF4-FFF2-40B4-BE49-F238E27FC236}">
                <a16:creationId xmlns:a16="http://schemas.microsoft.com/office/drawing/2014/main" id="{7C4093CD-BCDA-42CD-46DB-9A2FBC029FE3}"/>
              </a:ext>
            </a:extLst>
          </p:cNvPr>
          <p:cNvSpPr/>
          <p:nvPr/>
        </p:nvSpPr>
        <p:spPr>
          <a:xfrm>
            <a:off x="2318850" y="2716859"/>
            <a:ext cx="319764" cy="349689"/>
          </a:xfrm>
          <a:prstGeom prst="star5">
            <a:avLst>
              <a:gd name="adj" fmla="val 15922"/>
              <a:gd name="hf" fmla="val 105146"/>
              <a:gd name="vf" fmla="val 1105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30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015E6A-595B-772F-9437-E1B57F272838}"/>
              </a:ext>
            </a:extLst>
          </p:cNvPr>
          <p:cNvGraphicFramePr>
            <a:graphicFrameLocks noGrp="1"/>
          </p:cNvGraphicFramePr>
          <p:nvPr>
            <p:ph idx="1"/>
            <p:extLst>
              <p:ext uri="{D42A27DB-BD31-4B8C-83A1-F6EECF244321}">
                <p14:modId xmlns:p14="http://schemas.microsoft.com/office/powerpoint/2010/main" val="1659088340"/>
              </p:ext>
            </p:extLst>
          </p:nvPr>
        </p:nvGraphicFramePr>
        <p:xfrm>
          <a:off x="814388" y="992578"/>
          <a:ext cx="10901362" cy="5179621"/>
        </p:xfrm>
        <a:graphic>
          <a:graphicData uri="http://schemas.openxmlformats.org/drawingml/2006/table">
            <a:tbl>
              <a:tblPr>
                <a:tableStyleId>{5C22544A-7EE6-4342-B048-85BDC9FD1C3A}</a:tableStyleId>
              </a:tblPr>
              <a:tblGrid>
                <a:gridCol w="1785937">
                  <a:extLst>
                    <a:ext uri="{9D8B030D-6E8A-4147-A177-3AD203B41FA5}">
                      <a16:colId xmlns:a16="http://schemas.microsoft.com/office/drawing/2014/main" val="4146525310"/>
                    </a:ext>
                  </a:extLst>
                </a:gridCol>
                <a:gridCol w="2271964">
                  <a:extLst>
                    <a:ext uri="{9D8B030D-6E8A-4147-A177-3AD203B41FA5}">
                      <a16:colId xmlns:a16="http://schemas.microsoft.com/office/drawing/2014/main" val="267680408"/>
                    </a:ext>
                  </a:extLst>
                </a:gridCol>
                <a:gridCol w="3115705">
                  <a:extLst>
                    <a:ext uri="{9D8B030D-6E8A-4147-A177-3AD203B41FA5}">
                      <a16:colId xmlns:a16="http://schemas.microsoft.com/office/drawing/2014/main" val="1829787928"/>
                    </a:ext>
                  </a:extLst>
                </a:gridCol>
                <a:gridCol w="3727756">
                  <a:extLst>
                    <a:ext uri="{9D8B030D-6E8A-4147-A177-3AD203B41FA5}">
                      <a16:colId xmlns:a16="http://schemas.microsoft.com/office/drawing/2014/main" val="1514706581"/>
                    </a:ext>
                  </a:extLst>
                </a:gridCol>
              </a:tblGrid>
              <a:tr h="988323">
                <a:tc>
                  <a:txBody>
                    <a:bodyPr/>
                    <a:lstStyle/>
                    <a:p>
                      <a:pPr>
                        <a:lnSpc>
                          <a:spcPct val="115000"/>
                        </a:lnSpc>
                        <a:spcAft>
                          <a:spcPts val="800"/>
                        </a:spcAft>
                        <a:buNone/>
                      </a:pPr>
                      <a:r>
                        <a:rPr lang="en-US" sz="1800" b="1" kern="1200" dirty="0">
                          <a:solidFill>
                            <a:schemeClr val="dk1"/>
                          </a:solidFill>
                          <a:effectLst/>
                          <a:latin typeface="+mn-lt"/>
                          <a:ea typeface="+mn-ea"/>
                          <a:cs typeface="+mn-cs"/>
                        </a:rPr>
                        <a:t>Treatment</a:t>
                      </a:r>
                      <a:r>
                        <a:rPr lang="en-CA" sz="1800" dirty="0">
                          <a:effectLst/>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buNone/>
                      </a:pPr>
                      <a:r>
                        <a:rPr lang="en-US" sz="1800" b="1" kern="1200" dirty="0">
                          <a:solidFill>
                            <a:schemeClr val="dk1"/>
                          </a:solidFill>
                          <a:effectLst/>
                          <a:latin typeface="+mn-lt"/>
                          <a:ea typeface="+mn-ea"/>
                          <a:cs typeface="+mn-cs"/>
                        </a:rPr>
                        <a:t>Evidence strength (children/adolescents)</a:t>
                      </a:r>
                      <a:r>
                        <a:rPr lang="en-CA" sz="1800" dirty="0">
                          <a:effectLst/>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800"/>
                        </a:spcAft>
                        <a:buNone/>
                      </a:pPr>
                      <a:r>
                        <a:rPr lang="en-US" sz="1800" b="1" kern="1200" dirty="0">
                          <a:solidFill>
                            <a:schemeClr val="dk1"/>
                          </a:solidFill>
                          <a:effectLst/>
                          <a:latin typeface="+mn-lt"/>
                          <a:ea typeface="+mn-ea"/>
                          <a:cs typeface="+mn-cs"/>
                        </a:rPr>
                        <a:t>Typical format / dosing (usual study/practice)</a:t>
                      </a:r>
                      <a:r>
                        <a:rPr lang="en-CA" sz="1800" dirty="0">
                          <a:effectLst/>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800"/>
                        </a:spcAft>
                        <a:buNone/>
                      </a:pPr>
                      <a:r>
                        <a:rPr lang="en-US" sz="1800" b="1" kern="1200" dirty="0">
                          <a:solidFill>
                            <a:schemeClr val="dk1"/>
                          </a:solidFill>
                          <a:effectLst/>
                          <a:latin typeface="+mn-lt"/>
                          <a:ea typeface="+mn-ea"/>
                          <a:cs typeface="+mn-cs"/>
                        </a:rPr>
                        <a:t>Key findings (efficacy)</a:t>
                      </a:r>
                      <a:r>
                        <a:rPr lang="en-CA" sz="1800" dirty="0">
                          <a:effectLst/>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466054"/>
                  </a:ext>
                </a:extLst>
              </a:tr>
              <a:tr h="1472106">
                <a:tc>
                  <a:txBody>
                    <a:bodyPr/>
                    <a:lstStyle/>
                    <a:p>
                      <a:pPr>
                        <a:lnSpc>
                          <a:spcPct val="100000"/>
                        </a:lnSpc>
                        <a:spcAft>
                          <a:spcPts val="800"/>
                        </a:spcAft>
                        <a:buNone/>
                      </a:pPr>
                      <a:r>
                        <a:rPr lang="en-US" sz="2000" b="1" kern="0" dirty="0">
                          <a:effectLst/>
                        </a:rPr>
                        <a:t>SSRIs </a:t>
                      </a:r>
                    </a:p>
                    <a:p>
                      <a:pPr>
                        <a:lnSpc>
                          <a:spcPct val="100000"/>
                        </a:lnSpc>
                        <a:spcAft>
                          <a:spcPts val="800"/>
                        </a:spcAft>
                        <a:buNone/>
                      </a:pPr>
                      <a:r>
                        <a:rPr lang="en-US" sz="2000" b="1" kern="0" dirty="0">
                          <a:effectLst/>
                        </a:rPr>
                        <a:t>Fluoxetine</a:t>
                      </a:r>
                      <a:endParaRPr lang="en-CA"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2000" b="1" kern="0" dirty="0">
                          <a:effectLst/>
                        </a:rPr>
                        <a:t>Strongest evidence </a:t>
                      </a:r>
                      <a:r>
                        <a:rPr lang="en-US" sz="1800" kern="0" dirty="0">
                          <a:effectLst/>
                        </a:rPr>
                        <a:t>in pediatrics population; FDA-approved for MDD (8+)</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Fluoxetine oral: </a:t>
                      </a:r>
                    </a:p>
                    <a:p>
                      <a:pPr>
                        <a:lnSpc>
                          <a:spcPct val="100000"/>
                        </a:lnSpc>
                        <a:spcAft>
                          <a:spcPts val="800"/>
                        </a:spcAft>
                        <a:buNone/>
                      </a:pPr>
                      <a:r>
                        <a:rPr lang="en-US" sz="1800" kern="0" dirty="0">
                          <a:effectLst/>
                        </a:rPr>
                        <a:t>commonly 10–60 mg/day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RCTs show superiority to placebo for adolescent MDD; often first-line pharmacotherapy when meds indicated.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229835"/>
                  </a:ext>
                </a:extLst>
              </a:tr>
              <a:tr h="1560435">
                <a:tc>
                  <a:txBody>
                    <a:bodyPr/>
                    <a:lstStyle/>
                    <a:p>
                      <a:pPr>
                        <a:lnSpc>
                          <a:spcPct val="100000"/>
                        </a:lnSpc>
                        <a:spcAft>
                          <a:spcPts val="800"/>
                        </a:spcAft>
                        <a:buNone/>
                      </a:pPr>
                      <a:r>
                        <a:rPr lang="en-US" sz="2000" b="1" kern="0" dirty="0">
                          <a:effectLst/>
                        </a:rPr>
                        <a:t>Other SSRIs  Escitalopram / Sertraline / Fluvoxamine</a:t>
                      </a:r>
                      <a:endParaRPr lang="en-CA"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2000" b="1" kern="0" dirty="0">
                          <a:effectLst/>
                        </a:rPr>
                        <a:t>Moderate evidence </a:t>
                      </a:r>
                      <a:endParaRPr lang="en-CA"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Escitalopram/sertraline oral dosing varies by age/weight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Escitalopram has effectiveness data and is used in adolescents</a:t>
                      </a:r>
                    </a:p>
                    <a:p>
                      <a:pPr>
                        <a:lnSpc>
                          <a:spcPct val="100000"/>
                        </a:lnSpc>
                        <a:spcAft>
                          <a:spcPts val="800"/>
                        </a:spcAft>
                        <a:buNone/>
                      </a:pPr>
                      <a:r>
                        <a:rPr lang="en-US" sz="1800" kern="0" dirty="0">
                          <a:effectLst/>
                        </a:rPr>
                        <a:t>Sertraline shows benefit in some pediatric studies (esp. for comorbid anxiety/OCD).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764151"/>
                  </a:ext>
                </a:extLst>
              </a:tr>
              <a:tr h="1158757">
                <a:tc>
                  <a:txBody>
                    <a:bodyPr/>
                    <a:lstStyle/>
                    <a:p>
                      <a:pPr>
                        <a:lnSpc>
                          <a:spcPct val="100000"/>
                        </a:lnSpc>
                        <a:spcAft>
                          <a:spcPts val="800"/>
                        </a:spcAft>
                        <a:buNone/>
                      </a:pPr>
                      <a:r>
                        <a:rPr lang="en-US" sz="1800" kern="0" dirty="0">
                          <a:effectLst/>
                        </a:rPr>
                        <a:t>Other antidepressants ( SNRIs, TCA)</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2000" b="1" kern="0" dirty="0">
                          <a:effectLst/>
                        </a:rPr>
                        <a:t>Limited / mixed evidence; </a:t>
                      </a:r>
                      <a:r>
                        <a:rPr lang="en-US" sz="1800" kern="0" dirty="0">
                          <a:effectLst/>
                        </a:rPr>
                        <a:t>not first-line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SNRIs have some pediatric data</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kern="0" dirty="0">
                          <a:effectLst/>
                        </a:rPr>
                        <a:t>TCAs mostly studied historically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800"/>
                        </a:spcAft>
                        <a:buNone/>
                      </a:pPr>
                      <a:r>
                        <a:rPr lang="en-US" sz="1800" kern="0" dirty="0">
                          <a:effectLst/>
                        </a:rPr>
                        <a:t>Generally, less favorable risk/benefit than SSRIs in youth; not first-line for uncomplicated pediatric MDD.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281824"/>
                  </a:ext>
                </a:extLst>
              </a:tr>
            </a:tbl>
          </a:graphicData>
        </a:graphic>
      </p:graphicFrame>
    </p:spTree>
    <p:extLst>
      <p:ext uri="{BB962C8B-B14F-4D97-AF65-F5344CB8AC3E}">
        <p14:creationId xmlns:p14="http://schemas.microsoft.com/office/powerpoint/2010/main" val="329689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ACD7-A559-A161-A06A-BF895ED0C950}"/>
              </a:ext>
            </a:extLst>
          </p:cNvPr>
          <p:cNvSpPr>
            <a:spLocks noGrp="1"/>
          </p:cNvSpPr>
          <p:nvPr>
            <p:ph type="title"/>
          </p:nvPr>
        </p:nvSpPr>
        <p:spPr/>
        <p:txBody>
          <a:bodyPr vert="horz" lIns="91440" tIns="45720" rIns="91440" bIns="45720" rtlCol="0" anchor="ctr">
            <a:normAutofit/>
          </a:bodyPr>
          <a:lstStyle/>
          <a:p>
            <a:r>
              <a:rPr lang="en-US" sz="3600" kern="1200" dirty="0">
                <a:solidFill>
                  <a:srgbClr val="C00000"/>
                </a:solidFill>
                <a:latin typeface="+mj-lt"/>
                <a:ea typeface="+mj-ea"/>
                <a:cs typeface="+mj-cs"/>
              </a:rPr>
              <a:t>Combined treatment</a:t>
            </a:r>
          </a:p>
        </p:txBody>
      </p:sp>
      <p:graphicFrame>
        <p:nvGraphicFramePr>
          <p:cNvPr id="4" name="Content Placeholder 3">
            <a:extLst>
              <a:ext uri="{FF2B5EF4-FFF2-40B4-BE49-F238E27FC236}">
                <a16:creationId xmlns:a16="http://schemas.microsoft.com/office/drawing/2014/main" id="{D505BE45-8BE1-8FE1-9251-CCB96C469384}"/>
              </a:ext>
            </a:extLst>
          </p:cNvPr>
          <p:cNvGraphicFramePr>
            <a:graphicFrameLocks noGrp="1"/>
          </p:cNvGraphicFramePr>
          <p:nvPr>
            <p:ph idx="1"/>
            <p:extLst>
              <p:ext uri="{D42A27DB-BD31-4B8C-83A1-F6EECF244321}">
                <p14:modId xmlns:p14="http://schemas.microsoft.com/office/powerpoint/2010/main" val="1318746635"/>
              </p:ext>
            </p:extLst>
          </p:nvPr>
        </p:nvGraphicFramePr>
        <p:xfrm>
          <a:off x="657225" y="2228849"/>
          <a:ext cx="10515600" cy="2687717"/>
        </p:xfrm>
        <a:graphic>
          <a:graphicData uri="http://schemas.openxmlformats.org/drawingml/2006/table">
            <a:tbl>
              <a:tblPr>
                <a:tableStyleId>{8799B23B-EC83-4686-B30A-512413B5E67A}</a:tableStyleId>
              </a:tblPr>
              <a:tblGrid>
                <a:gridCol w="1707639">
                  <a:extLst>
                    <a:ext uri="{9D8B030D-6E8A-4147-A177-3AD203B41FA5}">
                      <a16:colId xmlns:a16="http://schemas.microsoft.com/office/drawing/2014/main" val="2852001475"/>
                    </a:ext>
                  </a:extLst>
                </a:gridCol>
                <a:gridCol w="3216370">
                  <a:extLst>
                    <a:ext uri="{9D8B030D-6E8A-4147-A177-3AD203B41FA5}">
                      <a16:colId xmlns:a16="http://schemas.microsoft.com/office/drawing/2014/main" val="3328515044"/>
                    </a:ext>
                  </a:extLst>
                </a:gridCol>
                <a:gridCol w="2687016">
                  <a:extLst>
                    <a:ext uri="{9D8B030D-6E8A-4147-A177-3AD203B41FA5}">
                      <a16:colId xmlns:a16="http://schemas.microsoft.com/office/drawing/2014/main" val="4055848327"/>
                    </a:ext>
                  </a:extLst>
                </a:gridCol>
                <a:gridCol w="2904575">
                  <a:extLst>
                    <a:ext uri="{9D8B030D-6E8A-4147-A177-3AD203B41FA5}">
                      <a16:colId xmlns:a16="http://schemas.microsoft.com/office/drawing/2014/main" val="435703997"/>
                    </a:ext>
                  </a:extLst>
                </a:gridCol>
              </a:tblGrid>
              <a:tr h="714297">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2000" b="1" kern="1200" dirty="0">
                          <a:solidFill>
                            <a:schemeClr val="dk1"/>
                          </a:solidFill>
                          <a:effectLst/>
                          <a:latin typeface="+mn-lt"/>
                          <a:ea typeface="+mn-ea"/>
                          <a:cs typeface="+mn-cs"/>
                        </a:rPr>
                        <a:t>Treatment</a:t>
                      </a:r>
                      <a:r>
                        <a:rPr lang="en-CA" sz="2000" dirty="0">
                          <a:effectLst/>
                          <a:latin typeface="+mn-lt"/>
                        </a:rPr>
                        <a:t> </a:t>
                      </a:r>
                      <a:endParaRPr lang="en-CA" sz="2000" kern="100" dirty="0">
                        <a:effectLst/>
                        <a:latin typeface="+mn-lt"/>
                        <a:ea typeface="Aptos" panose="020B0004020202020204" pitchFamily="34" charset="0"/>
                        <a:cs typeface="Times New Roman" panose="02020603050405020304" pitchFamily="18" charset="0"/>
                      </a:endParaRPr>
                    </a:p>
                    <a:p>
                      <a:pPr>
                        <a:lnSpc>
                          <a:spcPct val="100000"/>
                        </a:lnSpc>
                        <a:spcAft>
                          <a:spcPts val="800"/>
                        </a:spcAft>
                        <a:buNone/>
                      </a:pP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2000" b="1" kern="1200" dirty="0">
                          <a:solidFill>
                            <a:schemeClr val="dk1"/>
                          </a:solidFill>
                          <a:effectLst/>
                          <a:latin typeface="+mn-lt"/>
                          <a:ea typeface="+mn-ea"/>
                          <a:cs typeface="+mn-cs"/>
                        </a:rPr>
                        <a:t>Evidence strength (children/adolescents)</a:t>
                      </a:r>
                      <a:r>
                        <a:rPr lang="en-CA" sz="2000" dirty="0">
                          <a:effectLst/>
                          <a:latin typeface="+mn-lt"/>
                        </a:rPr>
                        <a:t> </a:t>
                      </a:r>
                      <a:endParaRPr lang="en-CA" sz="2000" kern="100" dirty="0">
                        <a:effectLst/>
                        <a:latin typeface="+mn-lt"/>
                        <a:ea typeface="Aptos" panose="020B0004020202020204" pitchFamily="34" charset="0"/>
                        <a:cs typeface="Times New Roman" panose="02020603050405020304" pitchFamily="18" charset="0"/>
                      </a:endParaRPr>
                    </a:p>
                    <a:p>
                      <a:pPr>
                        <a:lnSpc>
                          <a:spcPct val="100000"/>
                        </a:lnSpc>
                        <a:spcAft>
                          <a:spcPts val="800"/>
                        </a:spcAft>
                        <a:buNone/>
                      </a:pP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2000" b="1" kern="1200" dirty="0">
                          <a:solidFill>
                            <a:schemeClr val="dk1"/>
                          </a:solidFill>
                          <a:effectLst/>
                          <a:latin typeface="+mn-lt"/>
                          <a:ea typeface="+mn-ea"/>
                          <a:cs typeface="+mn-cs"/>
                        </a:rPr>
                        <a:t>Typical format / dosing (usual study/practice)</a:t>
                      </a:r>
                      <a:r>
                        <a:rPr lang="en-CA" sz="2000" dirty="0">
                          <a:effectLst/>
                          <a:latin typeface="+mn-lt"/>
                        </a:rPr>
                        <a:t> </a:t>
                      </a:r>
                      <a:endParaRPr lang="en-CA" sz="2000" kern="100" dirty="0">
                        <a:effectLst/>
                        <a:latin typeface="+mn-lt"/>
                        <a:ea typeface="Aptos" panose="020B0004020202020204" pitchFamily="34" charset="0"/>
                        <a:cs typeface="Times New Roman" panose="02020603050405020304" pitchFamily="18" charset="0"/>
                      </a:endParaRPr>
                    </a:p>
                    <a:p>
                      <a:pPr>
                        <a:lnSpc>
                          <a:spcPct val="100000"/>
                        </a:lnSpc>
                        <a:spcAft>
                          <a:spcPts val="800"/>
                        </a:spcAft>
                        <a:buNone/>
                      </a:pP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2000" b="1" kern="1200" dirty="0">
                          <a:solidFill>
                            <a:schemeClr val="dk1"/>
                          </a:solidFill>
                          <a:effectLst/>
                          <a:latin typeface="+mn-lt"/>
                          <a:ea typeface="+mn-ea"/>
                          <a:cs typeface="+mn-cs"/>
                        </a:rPr>
                        <a:t>Key findings (efficacy)</a:t>
                      </a:r>
                      <a:r>
                        <a:rPr lang="en-CA" sz="2000" dirty="0">
                          <a:effectLst/>
                          <a:latin typeface="+mn-lt"/>
                        </a:rPr>
                        <a:t> </a:t>
                      </a:r>
                      <a:endParaRPr lang="en-CA" sz="2000" kern="100" dirty="0">
                        <a:effectLst/>
                        <a:latin typeface="+mn-lt"/>
                        <a:ea typeface="Aptos" panose="020B0004020202020204" pitchFamily="34" charset="0"/>
                        <a:cs typeface="Times New Roman" panose="02020603050405020304" pitchFamily="18" charset="0"/>
                      </a:endParaRPr>
                    </a:p>
                    <a:p>
                      <a:pPr>
                        <a:lnSpc>
                          <a:spcPct val="100000"/>
                        </a:lnSpc>
                        <a:spcAft>
                          <a:spcPts val="800"/>
                        </a:spcAft>
                        <a:buNone/>
                      </a:pP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67025822"/>
                  </a:ext>
                </a:extLst>
              </a:tr>
              <a:tr h="1671717">
                <a:tc>
                  <a:txBody>
                    <a:bodyPr/>
                    <a:lstStyle/>
                    <a:p>
                      <a:pPr>
                        <a:lnSpc>
                          <a:spcPct val="100000"/>
                        </a:lnSpc>
                        <a:spcAft>
                          <a:spcPts val="800"/>
                        </a:spcAft>
                        <a:buNone/>
                      </a:pPr>
                      <a:r>
                        <a:rPr lang="en-US" sz="2000" kern="0" dirty="0">
                          <a:effectLst/>
                          <a:latin typeface="+mn-lt"/>
                        </a:rPr>
                        <a:t>Combined treatment </a:t>
                      </a:r>
                      <a:r>
                        <a:rPr lang="en-US" sz="2000" b="1" kern="0" dirty="0">
                          <a:effectLst/>
                          <a:latin typeface="+mn-lt"/>
                        </a:rPr>
                        <a:t>(CBT + SSRI)</a:t>
                      </a:r>
                      <a:endParaRPr lang="en-CA" sz="2000" b="1"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800"/>
                        </a:spcAft>
                        <a:buNone/>
                      </a:pPr>
                      <a:r>
                        <a:rPr lang="en-US" sz="2000" b="1" kern="0" dirty="0">
                          <a:effectLst/>
                          <a:latin typeface="+mn-lt"/>
                        </a:rPr>
                        <a:t>Strong </a:t>
                      </a:r>
                      <a:r>
                        <a:rPr lang="en-US" sz="2000" kern="0" dirty="0">
                          <a:effectLst/>
                          <a:latin typeface="+mn-lt"/>
                        </a:rPr>
                        <a:t>— RCTs show combination often superior for moderate–severe cases</a:t>
                      </a: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800"/>
                        </a:spcAft>
                        <a:buNone/>
                      </a:pPr>
                      <a:r>
                        <a:rPr lang="en-US" sz="2000" kern="0" dirty="0">
                          <a:effectLst/>
                          <a:latin typeface="+mn-lt"/>
                        </a:rPr>
                        <a:t>Concurrent therapy + medication (e.g., fluoxetine + CBT)</a:t>
                      </a: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800"/>
                        </a:spcAft>
                        <a:buNone/>
                      </a:pPr>
                      <a:r>
                        <a:rPr lang="en-US" sz="2000" kern="0" dirty="0">
                          <a:effectLst/>
                          <a:latin typeface="+mn-lt"/>
                        </a:rPr>
                        <a:t>Combination may produce faster/greater response and greater functional improvement for more severe cases.</a:t>
                      </a:r>
                      <a:endParaRPr lang="en-CA" sz="2000" kern="100" dirty="0">
                        <a:effectLst/>
                        <a:latin typeface="+mn-lt"/>
                        <a:ea typeface="Aptos" panose="020B0004020202020204" pitchFamily="34" charset="0"/>
                        <a:cs typeface="Times New Roman" panose="02020603050405020304" pitchFamily="18" charset="0"/>
                      </a:endParaRPr>
                    </a:p>
                  </a:txBody>
                  <a:tcPr marL="95179" marR="95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53402932"/>
                  </a:ext>
                </a:extLst>
              </a:tr>
            </a:tbl>
          </a:graphicData>
        </a:graphic>
      </p:graphicFrame>
    </p:spTree>
    <p:extLst>
      <p:ext uri="{BB962C8B-B14F-4D97-AF65-F5344CB8AC3E}">
        <p14:creationId xmlns:p14="http://schemas.microsoft.com/office/powerpoint/2010/main" val="4188266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71B18E-6B90-89E5-D73D-AAE70145AF97}"/>
              </a:ext>
            </a:extLst>
          </p:cNvPr>
          <p:cNvGraphicFramePr>
            <a:graphicFrameLocks noGrp="1"/>
          </p:cNvGraphicFramePr>
          <p:nvPr>
            <p:ph idx="1"/>
            <p:extLst>
              <p:ext uri="{D42A27DB-BD31-4B8C-83A1-F6EECF244321}">
                <p14:modId xmlns:p14="http://schemas.microsoft.com/office/powerpoint/2010/main" val="1094370646"/>
              </p:ext>
            </p:extLst>
          </p:nvPr>
        </p:nvGraphicFramePr>
        <p:xfrm>
          <a:off x="458832" y="665015"/>
          <a:ext cx="11271205" cy="5621314"/>
        </p:xfrm>
        <a:graphic>
          <a:graphicData uri="http://schemas.openxmlformats.org/drawingml/2006/table">
            <a:tbl>
              <a:tblPr/>
              <a:tblGrid>
                <a:gridCol w="2167729">
                  <a:extLst>
                    <a:ext uri="{9D8B030D-6E8A-4147-A177-3AD203B41FA5}">
                      <a16:colId xmlns:a16="http://schemas.microsoft.com/office/drawing/2014/main" val="2307532373"/>
                    </a:ext>
                  </a:extLst>
                </a:gridCol>
                <a:gridCol w="4180062">
                  <a:extLst>
                    <a:ext uri="{9D8B030D-6E8A-4147-A177-3AD203B41FA5}">
                      <a16:colId xmlns:a16="http://schemas.microsoft.com/office/drawing/2014/main" val="1133793297"/>
                    </a:ext>
                  </a:extLst>
                </a:gridCol>
                <a:gridCol w="4923414">
                  <a:extLst>
                    <a:ext uri="{9D8B030D-6E8A-4147-A177-3AD203B41FA5}">
                      <a16:colId xmlns:a16="http://schemas.microsoft.com/office/drawing/2014/main" val="3358920702"/>
                    </a:ext>
                  </a:extLst>
                </a:gridCol>
              </a:tblGrid>
              <a:tr h="515914">
                <a:tc>
                  <a:txBody>
                    <a:bodyPr/>
                    <a:lstStyle/>
                    <a:p>
                      <a:pPr>
                        <a:buNone/>
                      </a:pPr>
                      <a:r>
                        <a:rPr lang="en-CA" sz="1900" b="0">
                          <a:ln>
                            <a:solidFill>
                              <a:schemeClr val="tx1"/>
                            </a:solidFill>
                          </a:ln>
                          <a:latin typeface="+mn-lt"/>
                        </a:rPr>
                        <a:t>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1900" b="0">
                          <a:ln>
                            <a:solidFill>
                              <a:schemeClr val="tx1"/>
                            </a:solidFill>
                          </a:ln>
                          <a:latin typeface="+mn-lt"/>
                        </a:rPr>
                        <a:t>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1900" b="0" dirty="0">
                          <a:ln>
                            <a:solidFill>
                              <a:schemeClr val="tx1"/>
                            </a:solidFill>
                          </a:ln>
                          <a:latin typeface="+mn-lt"/>
                        </a:rPr>
                        <a:t>Key Finding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152484"/>
                  </a:ext>
                </a:extLst>
              </a:tr>
              <a:tr h="877054">
                <a:tc>
                  <a:txBody>
                    <a:bodyPr/>
                    <a:lstStyle/>
                    <a:p>
                      <a:pPr>
                        <a:buNone/>
                      </a:pPr>
                      <a:r>
                        <a:rPr lang="en-CA" sz="1900" b="0" dirty="0">
                          <a:ln>
                            <a:solidFill>
                              <a:schemeClr val="tx1"/>
                            </a:solidFill>
                          </a:ln>
                          <a:latin typeface="+mn-lt"/>
                        </a:rPr>
                        <a:t>TADS  (2007)</a:t>
                      </a:r>
                    </a:p>
                    <a:p>
                      <a:pPr>
                        <a:buNone/>
                      </a:pPr>
                      <a:r>
                        <a:rPr lang="en-CA" sz="1900" b="0" i="0" u="none" strike="noStrike" kern="1200" dirty="0">
                          <a:solidFill>
                            <a:schemeClr val="tx1"/>
                          </a:solidFill>
                          <a:effectLst/>
                          <a:latin typeface="+mn-lt"/>
                          <a:ea typeface="+mn-ea"/>
                          <a:cs typeface="+mn-cs"/>
                        </a:rPr>
                        <a:t>Treatment for Adolescents with Depression Study</a:t>
                      </a:r>
                      <a:endParaRPr lang="en-CA" sz="1900" b="0" dirty="0">
                        <a:ln>
                          <a:solidFill>
                            <a:schemeClr val="tx1"/>
                          </a:solidFill>
                        </a:ln>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r>
                        <a:rPr lang="en-CA" sz="1900" b="0" i="0" u="none" strike="noStrike" kern="1200" dirty="0">
                          <a:solidFill>
                            <a:schemeClr val="tx1"/>
                          </a:solidFill>
                          <a:effectLst/>
                          <a:latin typeface="+mn-lt"/>
                          <a:ea typeface="+mn-ea"/>
                          <a:cs typeface="+mn-cs"/>
                        </a:rPr>
                        <a:t>Adolescents with moderate–severe MDD</a:t>
                      </a:r>
                      <a:endParaRPr lang="en-CA" sz="1900" dirty="0">
                        <a:latin typeface="+mn-lt"/>
                      </a:endParaRPr>
                    </a:p>
                    <a:p>
                      <a:pPr marL="285750" lvl="0" indent="-285750">
                        <a:buFont typeface="Arial" panose="020B0604020202020204" pitchFamily="34" charset="0"/>
                        <a:buChar char="•"/>
                      </a:pPr>
                      <a:r>
                        <a:rPr lang="en-CA" sz="1900" b="0" i="0" u="none" strike="noStrike" kern="1200" dirty="0">
                          <a:solidFill>
                            <a:schemeClr val="tx1"/>
                          </a:solidFill>
                          <a:effectLst/>
                          <a:latin typeface="+mn-lt"/>
                          <a:ea typeface="+mn-ea"/>
                          <a:cs typeface="+mn-cs"/>
                        </a:rPr>
                        <a:t>Fluoxetine (FLX)</a:t>
                      </a:r>
                    </a:p>
                    <a:p>
                      <a:pPr marL="285750" lvl="0" indent="-285750">
                        <a:buFont typeface="Arial" panose="020B0604020202020204" pitchFamily="34" charset="0"/>
                        <a:buChar char="•"/>
                      </a:pPr>
                      <a:r>
                        <a:rPr lang="en-CA" sz="1900" b="0" i="0" u="none" strike="noStrike" kern="1200" dirty="0">
                          <a:solidFill>
                            <a:schemeClr val="tx1"/>
                          </a:solidFill>
                          <a:effectLst/>
                          <a:latin typeface="+mn-lt"/>
                          <a:ea typeface="+mn-ea"/>
                          <a:cs typeface="+mn-cs"/>
                        </a:rPr>
                        <a:t>CBT</a:t>
                      </a:r>
                    </a:p>
                    <a:p>
                      <a:pPr marL="285750" lvl="0" indent="-285750">
                        <a:buFont typeface="Arial" panose="020B0604020202020204" pitchFamily="34" charset="0"/>
                        <a:buChar char="•"/>
                      </a:pPr>
                      <a:r>
                        <a:rPr lang="en-CA" sz="1900" b="0" i="0" u="none" strike="noStrike" kern="1200" dirty="0">
                          <a:solidFill>
                            <a:schemeClr val="tx1"/>
                          </a:solidFill>
                          <a:effectLst/>
                          <a:latin typeface="+mn-lt"/>
                          <a:ea typeface="+mn-ea"/>
                          <a:cs typeface="+mn-cs"/>
                        </a:rPr>
                        <a:t>Combination (FLX+CBT), </a:t>
                      </a:r>
                    </a:p>
                    <a:p>
                      <a:pPr marL="285750" lvl="0" indent="-285750">
                        <a:buFont typeface="Arial" panose="020B0604020202020204" pitchFamily="34" charset="0"/>
                        <a:buChar char="•"/>
                      </a:pPr>
                      <a:r>
                        <a:rPr lang="en-CA" sz="1900" b="0" i="0" u="none" strike="noStrike" kern="1200" dirty="0">
                          <a:solidFill>
                            <a:schemeClr val="tx1"/>
                          </a:solidFill>
                          <a:effectLst/>
                          <a:latin typeface="+mn-lt"/>
                          <a:ea typeface="+mn-ea"/>
                          <a:cs typeface="+mn-cs"/>
                        </a:rPr>
                        <a:t>Placebo</a:t>
                      </a:r>
                      <a:endParaRPr lang="en-CA" sz="1900" b="0" dirty="0">
                        <a:ln>
                          <a:solidFill>
                            <a:schemeClr val="tx1"/>
                          </a:solidFill>
                        </a:ln>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900" b="1" i="0" u="none" strike="noStrike" kern="1200" dirty="0">
                          <a:solidFill>
                            <a:schemeClr val="tx1"/>
                          </a:solidFill>
                          <a:effectLst/>
                          <a:latin typeface="+mn-lt"/>
                          <a:ea typeface="+mn-ea"/>
                          <a:cs typeface="+mn-cs"/>
                        </a:rPr>
                        <a:t>Combination therapy (Fluoxetine + CBT)</a:t>
                      </a:r>
                      <a:r>
                        <a:rPr lang="en-CA" sz="1900" b="0" i="0" u="none" strike="noStrike" kern="1200" dirty="0">
                          <a:solidFill>
                            <a:schemeClr val="tx1"/>
                          </a:solidFill>
                          <a:effectLst/>
                          <a:latin typeface="+mn-lt"/>
                          <a:ea typeface="+mn-ea"/>
                          <a:cs typeface="+mn-cs"/>
                        </a:rPr>
                        <a:t> showed the </a:t>
                      </a:r>
                      <a:r>
                        <a:rPr lang="en-CA" sz="1900" b="1" i="0" u="none" strike="noStrike" kern="1200" dirty="0">
                          <a:solidFill>
                            <a:schemeClr val="tx1"/>
                          </a:solidFill>
                          <a:effectLst/>
                          <a:latin typeface="+mn-lt"/>
                          <a:ea typeface="+mn-ea"/>
                          <a:cs typeface="+mn-cs"/>
                        </a:rPr>
                        <a:t>highest response rates</a:t>
                      </a:r>
                      <a:r>
                        <a:rPr lang="en-CA" sz="1900" b="0" i="0" u="none" strike="noStrike" kern="1200" dirty="0">
                          <a:solidFill>
                            <a:schemeClr val="tx1"/>
                          </a:solidFill>
                          <a:effectLst/>
                          <a:latin typeface="+mn-lt"/>
                          <a:ea typeface="+mn-ea"/>
                          <a:cs typeface="+mn-cs"/>
                        </a:rPr>
                        <a:t> and the </a:t>
                      </a:r>
                      <a:r>
                        <a:rPr lang="en-CA" sz="1900" b="1" i="0" u="none" strike="noStrike" kern="1200" dirty="0">
                          <a:solidFill>
                            <a:schemeClr val="tx1"/>
                          </a:solidFill>
                          <a:effectLst/>
                          <a:latin typeface="+mn-lt"/>
                          <a:ea typeface="+mn-ea"/>
                          <a:cs typeface="+mn-cs"/>
                        </a:rPr>
                        <a:t>fastest improvement</a:t>
                      </a:r>
                      <a:r>
                        <a:rPr lang="en-CA" sz="1900" b="0" i="0" u="none" strike="noStrike" kern="1200" dirty="0">
                          <a:solidFill>
                            <a:schemeClr val="tx1"/>
                          </a:solidFill>
                          <a:effectLst/>
                          <a:latin typeface="+mn-lt"/>
                          <a:ea typeface="+mn-ea"/>
                          <a:cs typeface="+mn-cs"/>
                        </a:rPr>
                        <a:t>.</a:t>
                      </a:r>
                    </a:p>
                    <a:p>
                      <a:r>
                        <a:rPr lang="en-CA" sz="1900" b="1" i="0" u="none" strike="noStrike" kern="1200" dirty="0">
                          <a:solidFill>
                            <a:schemeClr val="tx1"/>
                          </a:solidFill>
                          <a:effectLst/>
                          <a:latin typeface="+mn-lt"/>
                          <a:ea typeface="+mn-ea"/>
                          <a:cs typeface="+mn-cs"/>
                        </a:rPr>
                        <a:t>Fluoxetine alone</a:t>
                      </a:r>
                      <a:r>
                        <a:rPr lang="en-CA" sz="1900" b="0" i="0" u="none" strike="noStrike" kern="1200" dirty="0">
                          <a:solidFill>
                            <a:schemeClr val="tx1"/>
                          </a:solidFill>
                          <a:effectLst/>
                          <a:latin typeface="+mn-lt"/>
                          <a:ea typeface="+mn-ea"/>
                          <a:cs typeface="+mn-cs"/>
                        </a:rPr>
                        <a:t> outperformed CBT alone and placebo in the early phase.</a:t>
                      </a:r>
                    </a:p>
                    <a:p>
                      <a:r>
                        <a:rPr lang="en-CA" sz="1900" b="1" i="0" u="none" strike="noStrike" kern="1200" dirty="0">
                          <a:solidFill>
                            <a:schemeClr val="tx1"/>
                          </a:solidFill>
                          <a:effectLst/>
                          <a:latin typeface="+mn-lt"/>
                          <a:ea typeface="+mn-ea"/>
                          <a:cs typeface="+mn-cs"/>
                        </a:rPr>
                        <a:t>CBT alone</a:t>
                      </a:r>
                      <a:r>
                        <a:rPr lang="en-CA" sz="1900" b="0" i="0" u="none" strike="noStrike" kern="1200" dirty="0">
                          <a:solidFill>
                            <a:schemeClr val="tx1"/>
                          </a:solidFill>
                          <a:effectLst/>
                          <a:latin typeface="+mn-lt"/>
                          <a:ea typeface="+mn-ea"/>
                          <a:cs typeface="+mn-cs"/>
                        </a:rPr>
                        <a:t> showed slower and more modest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93707"/>
                  </a:ext>
                </a:extLst>
              </a:tr>
              <a:tr h="877054">
                <a:tc>
                  <a:txBody>
                    <a:bodyPr/>
                    <a:lstStyle/>
                    <a:p>
                      <a:pPr>
                        <a:buNone/>
                      </a:pPr>
                      <a:r>
                        <a:rPr lang="en-CA" sz="1900" b="0" dirty="0">
                          <a:ln>
                            <a:solidFill>
                              <a:schemeClr val="tx1"/>
                            </a:solidFill>
                          </a:ln>
                          <a:latin typeface="+mn-lt"/>
                        </a:rPr>
                        <a:t>TORDIA (2008)</a:t>
                      </a:r>
                    </a:p>
                    <a:p>
                      <a:pPr>
                        <a:buNone/>
                      </a:pPr>
                      <a:r>
                        <a:rPr lang="en-CA" sz="1900" b="0" i="0" u="none" strike="noStrike" kern="1200" dirty="0">
                          <a:solidFill>
                            <a:schemeClr val="tx1"/>
                          </a:solidFill>
                          <a:effectLst/>
                          <a:latin typeface="+mn-lt"/>
                          <a:ea typeface="+mn-ea"/>
                          <a:cs typeface="+mn-cs"/>
                        </a:rPr>
                        <a:t>Treatment of SSRI-Resistant Depression in Adolescents</a:t>
                      </a:r>
                      <a:endParaRPr lang="en-CA" sz="1900" b="0" dirty="0">
                        <a:ln>
                          <a:solidFill>
                            <a:schemeClr val="tx1"/>
                          </a:solidFill>
                        </a:ln>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1900" b="0" i="0" u="none" strike="noStrike" kern="1200" dirty="0">
                          <a:solidFill>
                            <a:schemeClr val="tx1"/>
                          </a:solidFill>
                          <a:effectLst/>
                          <a:latin typeface="+mn-lt"/>
                          <a:ea typeface="+mn-ea"/>
                          <a:cs typeface="+mn-cs"/>
                        </a:rPr>
                        <a:t>Adolescents who </a:t>
                      </a:r>
                      <a:r>
                        <a:rPr lang="en-CA" sz="1900" b="1" i="0" u="none" strike="noStrike" kern="1200" dirty="0">
                          <a:solidFill>
                            <a:schemeClr val="tx1"/>
                          </a:solidFill>
                          <a:effectLst/>
                          <a:latin typeface="+mn-lt"/>
                          <a:ea typeface="+mn-ea"/>
                          <a:cs typeface="+mn-cs"/>
                        </a:rPr>
                        <a:t>did not improve after an adequate SSRI trial</a:t>
                      </a:r>
                      <a:endParaRPr lang="en-CA" sz="1900" b="0" dirty="0">
                        <a:ln>
                          <a:solidFill>
                            <a:schemeClr val="tx1"/>
                          </a:solidFill>
                        </a:ln>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900" b="1" i="0" u="none" strike="noStrike" kern="1200" dirty="0">
                          <a:solidFill>
                            <a:schemeClr val="tx1"/>
                          </a:solidFill>
                          <a:effectLst/>
                          <a:latin typeface="+mn-lt"/>
                          <a:ea typeface="+mn-ea"/>
                          <a:cs typeface="+mn-cs"/>
                        </a:rPr>
                        <a:t>Adding CBT to the medication switch</a:t>
                      </a:r>
                      <a:r>
                        <a:rPr lang="en-CA" sz="1900" b="0" i="0" u="none" strike="noStrike" kern="1200" dirty="0">
                          <a:solidFill>
                            <a:schemeClr val="tx1"/>
                          </a:solidFill>
                          <a:effectLst/>
                          <a:latin typeface="+mn-lt"/>
                          <a:ea typeface="+mn-ea"/>
                          <a:cs typeface="+mn-cs"/>
                        </a:rPr>
                        <a:t> significantly improved response rates (approx. </a:t>
                      </a:r>
                      <a:r>
                        <a:rPr lang="en-CA" sz="1900" b="1" i="0" u="none" strike="noStrike" kern="1200" dirty="0">
                          <a:solidFill>
                            <a:schemeClr val="tx1"/>
                          </a:solidFill>
                          <a:effectLst/>
                          <a:latin typeface="+mn-lt"/>
                          <a:ea typeface="+mn-ea"/>
                          <a:cs typeface="+mn-cs"/>
                        </a:rPr>
                        <a:t>55% vs. 41%</a:t>
                      </a:r>
                      <a:r>
                        <a:rPr lang="en-CA" sz="1900" b="0" i="0" u="none" strike="noStrike" kern="1200" dirty="0">
                          <a:solidFill>
                            <a:schemeClr val="tx1"/>
                          </a:solidFill>
                          <a:effectLst/>
                          <a:latin typeface="+mn-lt"/>
                          <a:ea typeface="+mn-ea"/>
                          <a:cs typeface="+mn-cs"/>
                        </a:rPr>
                        <a:t>).</a:t>
                      </a:r>
                    </a:p>
                    <a:p>
                      <a:r>
                        <a:rPr lang="en-CA" sz="1900" b="1" i="0" u="none" strike="noStrike" kern="1200" dirty="0">
                          <a:solidFill>
                            <a:schemeClr val="tx1"/>
                          </a:solidFill>
                          <a:effectLst/>
                          <a:latin typeface="+mn-lt"/>
                          <a:ea typeface="+mn-ea"/>
                          <a:cs typeface="+mn-cs"/>
                        </a:rPr>
                        <a:t>Medication switch alone:</a:t>
                      </a:r>
                      <a:r>
                        <a:rPr lang="en-CA" sz="1900" b="0" i="0" u="none" strike="noStrike" kern="1200" dirty="0">
                          <a:solidFill>
                            <a:schemeClr val="tx1"/>
                          </a:solidFill>
                          <a:effectLst/>
                          <a:latin typeface="+mn-lt"/>
                          <a:ea typeface="+mn-ea"/>
                          <a:cs typeface="+mn-cs"/>
                        </a:rPr>
                        <a:t> No major difference between switching to another SSRI vs. venlafaxine.</a:t>
                      </a:r>
                    </a:p>
                    <a:p>
                      <a:pPr lvl="0"/>
                      <a:r>
                        <a:rPr lang="en-CA" sz="1900" b="0" i="0" u="none" strike="noStrike" kern="1200" dirty="0">
                          <a:solidFill>
                            <a:schemeClr val="tx1"/>
                          </a:solidFill>
                          <a:effectLst/>
                          <a:latin typeface="+mn-lt"/>
                          <a:ea typeface="+mn-ea"/>
                          <a:cs typeface="+mn-cs"/>
                        </a:rPr>
                        <a:t>Venlafaxine group had higher rates of </a:t>
                      </a:r>
                      <a:r>
                        <a:rPr lang="en-CA" sz="1900" b="1" i="0" u="none" strike="noStrike" kern="1200" dirty="0">
                          <a:solidFill>
                            <a:schemeClr val="tx1"/>
                          </a:solidFill>
                          <a:effectLst/>
                          <a:latin typeface="+mn-lt"/>
                          <a:ea typeface="+mn-ea"/>
                          <a:cs typeface="+mn-cs"/>
                        </a:rPr>
                        <a:t>increased blood pressure and heart rate</a:t>
                      </a:r>
                      <a:r>
                        <a:rPr lang="en-CA" sz="1900" b="0" i="0" u="none" strike="noStrike" kern="1200" dirty="0">
                          <a:solidFill>
                            <a:schemeClr val="tx1"/>
                          </a:solidFill>
                          <a:effectLst/>
                          <a:latin typeface="+mn-lt"/>
                          <a:ea typeface="+mn-ea"/>
                          <a:cs typeface="+mn-cs"/>
                        </a:rPr>
                        <a:t>.</a:t>
                      </a:r>
                    </a:p>
                    <a:p>
                      <a:pPr lvl="0"/>
                      <a:r>
                        <a:rPr lang="en-CA" sz="1900" b="0" i="0" u="none" strike="noStrike" kern="1200" dirty="0">
                          <a:solidFill>
                            <a:schemeClr val="tx1"/>
                          </a:solidFill>
                          <a:effectLst/>
                          <a:latin typeface="+mn-lt"/>
                          <a:ea typeface="+mn-ea"/>
                          <a:cs typeface="+mn-cs"/>
                        </a:rPr>
                        <a:t>Suicidality was high across groups, but </a:t>
                      </a:r>
                      <a:r>
                        <a:rPr lang="en-CA" sz="1900" b="1" i="0" u="none" strike="noStrike" kern="1200" dirty="0">
                          <a:solidFill>
                            <a:schemeClr val="tx1"/>
                          </a:solidFill>
                          <a:effectLst/>
                          <a:latin typeface="+mn-lt"/>
                          <a:ea typeface="+mn-ea"/>
                          <a:cs typeface="+mn-cs"/>
                        </a:rPr>
                        <a:t>CBT was protective</a:t>
                      </a:r>
                      <a:r>
                        <a:rPr lang="en-CA" sz="1900" b="0" i="0" u="none" strike="noStrike" kern="1200" dirty="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866777"/>
                  </a:ext>
                </a:extLst>
              </a:tr>
            </a:tbl>
          </a:graphicData>
        </a:graphic>
      </p:graphicFrame>
    </p:spTree>
    <p:extLst>
      <p:ext uri="{BB962C8B-B14F-4D97-AF65-F5344CB8AC3E}">
        <p14:creationId xmlns:p14="http://schemas.microsoft.com/office/powerpoint/2010/main" val="2985614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9E7D-B35A-81C3-4E22-9359F5131D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4B1D2D-252F-DF6C-1E98-1B783F057A5A}"/>
              </a:ext>
            </a:extLst>
          </p:cNvPr>
          <p:cNvSpPr>
            <a:spLocks noGrp="1"/>
          </p:cNvSpPr>
          <p:nvPr>
            <p:ph type="title"/>
          </p:nvPr>
        </p:nvSpPr>
        <p:spPr>
          <a:xfrm>
            <a:off x="1024128" y="399478"/>
            <a:ext cx="9720072" cy="911075"/>
          </a:xfrm>
        </p:spPr>
        <p:txBody>
          <a:bodyPr>
            <a:normAutofit fontScale="90000"/>
          </a:bodyPr>
          <a:lstStyle/>
          <a:p>
            <a:r>
              <a:rPr lang="en-US" sz="4000" dirty="0">
                <a:solidFill>
                  <a:srgbClr val="C00000"/>
                </a:solidFill>
              </a:rPr>
              <a:t>Evidence based Treatments for depression in teens</a:t>
            </a:r>
          </a:p>
        </p:txBody>
      </p:sp>
      <p:sp>
        <p:nvSpPr>
          <p:cNvPr id="4" name="Content Placeholder 3">
            <a:extLst>
              <a:ext uri="{FF2B5EF4-FFF2-40B4-BE49-F238E27FC236}">
                <a16:creationId xmlns:a16="http://schemas.microsoft.com/office/drawing/2014/main" id="{60D8F6AC-A5F2-EB2F-CBE0-6B9D26430F63}"/>
              </a:ext>
            </a:extLst>
          </p:cNvPr>
          <p:cNvSpPr>
            <a:spLocks noGrp="1"/>
          </p:cNvSpPr>
          <p:nvPr>
            <p:ph idx="1"/>
          </p:nvPr>
        </p:nvSpPr>
        <p:spPr>
          <a:xfrm>
            <a:off x="1024129" y="1310553"/>
            <a:ext cx="9720071" cy="4959927"/>
          </a:xfrm>
        </p:spPr>
        <p:txBody>
          <a:bodyPr>
            <a:noAutofit/>
          </a:bodyPr>
          <a:lstStyle/>
          <a:p>
            <a:pPr marL="457200" lvl="1" indent="0">
              <a:lnSpc>
                <a:spcPct val="150000"/>
              </a:lnSpc>
              <a:buClr>
                <a:srgbClr val="C00000"/>
              </a:buClr>
              <a:buNone/>
            </a:pPr>
            <a:endParaRPr lang="en-US" sz="2000" dirty="0"/>
          </a:p>
          <a:p>
            <a:pPr>
              <a:lnSpc>
                <a:spcPct val="150000"/>
              </a:lnSpc>
              <a:buClr>
                <a:srgbClr val="C00000"/>
              </a:buClr>
              <a:buFont typeface="Wingdings" charset="2"/>
              <a:buChar char="Ø"/>
            </a:pPr>
            <a:r>
              <a:rPr lang="en-US" sz="2400" dirty="0"/>
              <a:t> Other interventions</a:t>
            </a:r>
          </a:p>
          <a:p>
            <a:pPr lvl="3">
              <a:lnSpc>
                <a:spcPct val="150000"/>
              </a:lnSpc>
              <a:buClr>
                <a:srgbClr val="C00000"/>
              </a:buClr>
              <a:buFont typeface="Arial" charset="0"/>
              <a:buChar char="•"/>
            </a:pPr>
            <a:r>
              <a:rPr lang="en-US" sz="2400" dirty="0" err="1"/>
              <a:t>rTMS</a:t>
            </a:r>
            <a:endParaRPr lang="en-US" sz="2400" dirty="0"/>
          </a:p>
          <a:p>
            <a:pPr lvl="3">
              <a:lnSpc>
                <a:spcPct val="150000"/>
              </a:lnSpc>
              <a:buClr>
                <a:srgbClr val="C00000"/>
              </a:buClr>
              <a:buFont typeface="Arial" charset="0"/>
              <a:buChar char="•"/>
            </a:pPr>
            <a:r>
              <a:rPr lang="en-US" sz="2400" dirty="0"/>
              <a:t>ECT</a:t>
            </a:r>
          </a:p>
          <a:p>
            <a:pPr lvl="3">
              <a:lnSpc>
                <a:spcPct val="150000"/>
              </a:lnSpc>
              <a:buClr>
                <a:srgbClr val="C00000"/>
              </a:buClr>
              <a:buFont typeface="Arial" charset="0"/>
              <a:buChar char="•"/>
            </a:pPr>
            <a:r>
              <a:rPr lang="en-US" sz="2400" dirty="0"/>
              <a:t>Ketamine /esketamine</a:t>
            </a:r>
          </a:p>
          <a:p>
            <a:pPr marL="1371600" lvl="3" indent="0">
              <a:lnSpc>
                <a:spcPct val="150000"/>
              </a:lnSpc>
              <a:buClr>
                <a:srgbClr val="C00000"/>
              </a:buClr>
              <a:buNone/>
            </a:pPr>
            <a:endParaRPr lang="en-US" sz="1400" dirty="0"/>
          </a:p>
        </p:txBody>
      </p:sp>
    </p:spTree>
    <p:extLst>
      <p:ext uri="{BB962C8B-B14F-4D97-AF65-F5344CB8AC3E}">
        <p14:creationId xmlns:p14="http://schemas.microsoft.com/office/powerpoint/2010/main" val="133032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924D90-927D-95DA-FBA3-E237124ECB33}"/>
              </a:ext>
            </a:extLst>
          </p:cNvPr>
          <p:cNvGraphicFramePr>
            <a:graphicFrameLocks noGrp="1"/>
          </p:cNvGraphicFramePr>
          <p:nvPr>
            <p:ph idx="4294967295"/>
            <p:extLst>
              <p:ext uri="{D42A27DB-BD31-4B8C-83A1-F6EECF244321}">
                <p14:modId xmlns:p14="http://schemas.microsoft.com/office/powerpoint/2010/main" val="385386415"/>
              </p:ext>
            </p:extLst>
          </p:nvPr>
        </p:nvGraphicFramePr>
        <p:xfrm>
          <a:off x="788193" y="614046"/>
          <a:ext cx="10615613" cy="6243954"/>
        </p:xfrm>
        <a:graphic>
          <a:graphicData uri="http://schemas.openxmlformats.org/drawingml/2006/table">
            <a:tbl>
              <a:tblPr>
                <a:tableStyleId>{2D5ABB26-0587-4C30-8999-92F81FD0307C}</a:tableStyleId>
              </a:tblPr>
              <a:tblGrid>
                <a:gridCol w="2272989">
                  <a:extLst>
                    <a:ext uri="{9D8B030D-6E8A-4147-A177-3AD203B41FA5}">
                      <a16:colId xmlns:a16="http://schemas.microsoft.com/office/drawing/2014/main" val="1548888258"/>
                    </a:ext>
                  </a:extLst>
                </a:gridCol>
                <a:gridCol w="2500847">
                  <a:extLst>
                    <a:ext uri="{9D8B030D-6E8A-4147-A177-3AD203B41FA5}">
                      <a16:colId xmlns:a16="http://schemas.microsoft.com/office/drawing/2014/main" val="379292856"/>
                    </a:ext>
                  </a:extLst>
                </a:gridCol>
                <a:gridCol w="2627090">
                  <a:extLst>
                    <a:ext uri="{9D8B030D-6E8A-4147-A177-3AD203B41FA5}">
                      <a16:colId xmlns:a16="http://schemas.microsoft.com/office/drawing/2014/main" val="2569193994"/>
                    </a:ext>
                  </a:extLst>
                </a:gridCol>
                <a:gridCol w="3214687">
                  <a:extLst>
                    <a:ext uri="{9D8B030D-6E8A-4147-A177-3AD203B41FA5}">
                      <a16:colId xmlns:a16="http://schemas.microsoft.com/office/drawing/2014/main" val="3021715520"/>
                    </a:ext>
                  </a:extLst>
                </a:gridCol>
              </a:tblGrid>
              <a:tr h="1031831">
                <a:tc>
                  <a:txBody>
                    <a:bodyPr/>
                    <a:lstStyle/>
                    <a:p>
                      <a:pPr marL="0" marR="0" lvl="0" indent="0" algn="l" defTabSz="914400" rtl="0" eaLnBrk="1" fontAlgn="ctr" latinLnBrk="0" hangingPunct="1">
                        <a:lnSpc>
                          <a:spcPct val="115000"/>
                        </a:lnSpc>
                        <a:spcBef>
                          <a:spcPts val="0"/>
                        </a:spcBef>
                        <a:spcAft>
                          <a:spcPts val="800"/>
                        </a:spcAft>
                        <a:buClrTx/>
                        <a:buSzTx/>
                        <a:buFontTx/>
                        <a:buNone/>
                        <a:tabLst/>
                        <a:defRPr/>
                      </a:pPr>
                      <a:r>
                        <a:rPr lang="en-US" sz="1900" b="1" kern="1200" dirty="0">
                          <a:solidFill>
                            <a:schemeClr val="dk1"/>
                          </a:solidFill>
                          <a:effectLst/>
                          <a:latin typeface="+mn-lt"/>
                          <a:ea typeface="+mn-ea"/>
                          <a:cs typeface="+mn-cs"/>
                        </a:rPr>
                        <a:t>Treatment</a:t>
                      </a:r>
                      <a:r>
                        <a:rPr lang="en-CA" sz="1900" dirty="0">
                          <a:effectLst/>
                          <a:latin typeface="+mn-lt"/>
                        </a:rPr>
                        <a:t> </a:t>
                      </a:r>
                      <a:endParaRPr lang="en-CA" sz="1900" kern="100" dirty="0">
                        <a:effectLst/>
                        <a:latin typeface="+mn-lt"/>
                        <a:ea typeface="Aptos" panose="020B0004020202020204" pitchFamily="34" charset="0"/>
                        <a:cs typeface="Times New Roman" panose="02020603050405020304" pitchFamily="18" charset="0"/>
                      </a:endParaRPr>
                    </a:p>
                  </a:txBody>
                  <a:tcPr marL="89118" marR="89118" marT="12377" marB="0" anchor="ctr"/>
                </a:tc>
                <a:tc>
                  <a:txBody>
                    <a:bodyPr/>
                    <a:lstStyle/>
                    <a:p>
                      <a:pPr marL="0" marR="0" lvl="0" indent="0" algn="l" defTabSz="914400" rtl="0" eaLnBrk="1" fontAlgn="ctr" latinLnBrk="0" hangingPunct="1">
                        <a:lnSpc>
                          <a:spcPct val="115000"/>
                        </a:lnSpc>
                        <a:spcBef>
                          <a:spcPts val="0"/>
                        </a:spcBef>
                        <a:spcAft>
                          <a:spcPts val="800"/>
                        </a:spcAft>
                        <a:buClrTx/>
                        <a:buSzTx/>
                        <a:buFontTx/>
                        <a:buNone/>
                        <a:tabLst/>
                        <a:defRPr/>
                      </a:pPr>
                      <a:r>
                        <a:rPr lang="en-US" sz="1900" b="1" kern="1200" dirty="0">
                          <a:solidFill>
                            <a:schemeClr val="dk1"/>
                          </a:solidFill>
                          <a:effectLst/>
                          <a:latin typeface="+mn-lt"/>
                          <a:ea typeface="+mn-ea"/>
                          <a:cs typeface="+mn-cs"/>
                        </a:rPr>
                        <a:t>Evidence strength (children/adolescents)</a:t>
                      </a:r>
                      <a:r>
                        <a:rPr lang="en-CA" sz="1900" dirty="0">
                          <a:effectLst/>
                          <a:latin typeface="+mn-lt"/>
                        </a:rPr>
                        <a:t> </a:t>
                      </a:r>
                      <a:endParaRPr lang="en-CA" sz="1900" kern="100" dirty="0">
                        <a:effectLst/>
                        <a:latin typeface="+mn-lt"/>
                        <a:ea typeface="Aptos" panose="020B0004020202020204" pitchFamily="34" charset="0"/>
                        <a:cs typeface="Times New Roman" panose="02020603050405020304" pitchFamily="18" charset="0"/>
                      </a:endParaRPr>
                    </a:p>
                    <a:p>
                      <a:pPr algn="l" fontAlgn="ctr">
                        <a:lnSpc>
                          <a:spcPct val="115000"/>
                        </a:lnSpc>
                        <a:spcAft>
                          <a:spcPts val="800"/>
                        </a:spcAft>
                        <a:buNone/>
                      </a:pPr>
                      <a:endParaRPr lang="en-US" sz="1900" b="0" i="0" u="none" strike="noStrike" dirty="0">
                        <a:effectLst/>
                        <a:latin typeface="+mn-lt"/>
                      </a:endParaRPr>
                    </a:p>
                  </a:txBody>
                  <a:tcPr marL="89118" marR="89118" marT="12377" marB="0" anchor="ctr"/>
                </a:tc>
                <a:tc>
                  <a:txBody>
                    <a:bodyPr/>
                    <a:lstStyle/>
                    <a:p>
                      <a:pPr marL="0" marR="0" lvl="0" indent="0" algn="l" defTabSz="914400" rtl="0" eaLnBrk="1" fontAlgn="ctr" latinLnBrk="0" hangingPunct="1">
                        <a:lnSpc>
                          <a:spcPct val="115000"/>
                        </a:lnSpc>
                        <a:spcBef>
                          <a:spcPts val="0"/>
                        </a:spcBef>
                        <a:spcAft>
                          <a:spcPts val="800"/>
                        </a:spcAft>
                        <a:buClrTx/>
                        <a:buSzTx/>
                        <a:buFontTx/>
                        <a:buNone/>
                        <a:tabLst/>
                        <a:defRPr/>
                      </a:pPr>
                      <a:r>
                        <a:rPr lang="en-US" sz="1900" b="1" kern="1200" dirty="0">
                          <a:solidFill>
                            <a:schemeClr val="dk1"/>
                          </a:solidFill>
                          <a:effectLst/>
                          <a:latin typeface="+mn-lt"/>
                          <a:ea typeface="+mn-ea"/>
                          <a:cs typeface="+mn-cs"/>
                        </a:rPr>
                        <a:t>Typical format / dosing </a:t>
                      </a:r>
                      <a:endParaRPr lang="en-CA" sz="1900" kern="100" dirty="0">
                        <a:effectLst/>
                        <a:latin typeface="+mn-lt"/>
                        <a:ea typeface="Aptos" panose="020B0004020202020204" pitchFamily="34" charset="0"/>
                        <a:cs typeface="Times New Roman" panose="02020603050405020304" pitchFamily="18" charset="0"/>
                      </a:endParaRPr>
                    </a:p>
                  </a:txBody>
                  <a:tcPr marL="89118" marR="89118" marT="12377" marB="0" anchor="ctr"/>
                </a:tc>
                <a:tc>
                  <a:txBody>
                    <a:bodyPr/>
                    <a:lstStyle/>
                    <a:p>
                      <a:pPr marL="0" marR="0" lvl="0" indent="0" algn="l" defTabSz="914400" rtl="0" eaLnBrk="1" fontAlgn="ctr" latinLnBrk="0" hangingPunct="1">
                        <a:lnSpc>
                          <a:spcPct val="115000"/>
                        </a:lnSpc>
                        <a:spcBef>
                          <a:spcPts val="0"/>
                        </a:spcBef>
                        <a:spcAft>
                          <a:spcPts val="800"/>
                        </a:spcAft>
                        <a:buClrTx/>
                        <a:buSzTx/>
                        <a:buFontTx/>
                        <a:buNone/>
                        <a:tabLst/>
                        <a:defRPr/>
                      </a:pPr>
                      <a:r>
                        <a:rPr lang="en-US" sz="1900" b="1" kern="1200" dirty="0">
                          <a:solidFill>
                            <a:schemeClr val="dk1"/>
                          </a:solidFill>
                          <a:effectLst/>
                          <a:latin typeface="+mn-lt"/>
                          <a:ea typeface="+mn-ea"/>
                          <a:cs typeface="+mn-cs"/>
                        </a:rPr>
                        <a:t>Key findings (efficacy)</a:t>
                      </a:r>
                      <a:r>
                        <a:rPr lang="en-CA" sz="1900" dirty="0">
                          <a:effectLst/>
                          <a:latin typeface="+mn-lt"/>
                        </a:rPr>
                        <a:t> </a:t>
                      </a:r>
                      <a:endParaRPr lang="en-CA" sz="1900" kern="100" dirty="0">
                        <a:effectLst/>
                        <a:latin typeface="+mn-lt"/>
                        <a:ea typeface="Aptos" panose="020B0004020202020204" pitchFamily="34" charset="0"/>
                        <a:cs typeface="Times New Roman" panose="02020603050405020304" pitchFamily="18" charset="0"/>
                      </a:endParaRPr>
                    </a:p>
                  </a:txBody>
                  <a:tcPr marL="89118" marR="89118" marT="12377" marB="0" anchor="ctr"/>
                </a:tc>
                <a:extLst>
                  <a:ext uri="{0D108BD9-81ED-4DB2-BD59-A6C34878D82A}">
                    <a16:rowId xmlns:a16="http://schemas.microsoft.com/office/drawing/2014/main" val="2996715234"/>
                  </a:ext>
                </a:extLst>
              </a:tr>
              <a:tr h="1546915">
                <a:tc>
                  <a:txBody>
                    <a:bodyPr/>
                    <a:lstStyle/>
                    <a:p>
                      <a:pPr algn="l" fontAlgn="ctr">
                        <a:lnSpc>
                          <a:spcPct val="115000"/>
                        </a:lnSpc>
                        <a:spcAft>
                          <a:spcPts val="800"/>
                        </a:spcAft>
                        <a:buNone/>
                      </a:pPr>
                      <a:r>
                        <a:rPr lang="en-US" sz="1900" b="1" u="none" strike="noStrike">
                          <a:effectLst/>
                          <a:latin typeface="+mn-lt"/>
                        </a:rPr>
                        <a:t>Transcranial Magnetic Stimulation (TMS / rTMS)</a:t>
                      </a:r>
                      <a:endParaRPr lang="en-US" sz="1900" b="0" i="0" u="none" strike="noStrike">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a:effectLst/>
                          <a:latin typeface="+mn-lt"/>
                        </a:rPr>
                        <a:t>Emerging evidence — recent reviews/meta-analyses suggest safety &amp; potential efficacy in adolescents</a:t>
                      </a:r>
                      <a:endParaRPr lang="en-US" sz="1900" b="0" i="0" u="none" strike="noStrike">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Repetitive TMS protocols (HF-</a:t>
                      </a:r>
                      <a:r>
                        <a:rPr lang="en-US" sz="1900" b="0" u="none" strike="noStrike" dirty="0" err="1">
                          <a:effectLst/>
                          <a:latin typeface="+mn-lt"/>
                        </a:rPr>
                        <a:t>rTMS</a:t>
                      </a:r>
                      <a:r>
                        <a:rPr lang="en-US" sz="1900" b="0" u="none" strike="noStrike" dirty="0">
                          <a:effectLst/>
                          <a:latin typeface="+mn-lt"/>
                        </a:rPr>
                        <a:t> over left DLPFC) over multiple sessions (daily for several weeks)</a:t>
                      </a:r>
                      <a:endParaRPr lang="en-US" sz="1900" b="0" i="0" u="none" strike="noStrike" dirty="0">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Early data indicate benefit for some adolescents, especially treatment-resistant cases.</a:t>
                      </a:r>
                      <a:endParaRPr lang="en-US" sz="1900" b="0" i="0" u="none" strike="noStrike" dirty="0">
                        <a:effectLst/>
                        <a:latin typeface="+mn-lt"/>
                      </a:endParaRPr>
                    </a:p>
                  </a:txBody>
                  <a:tcPr marL="89118" marR="89118" marT="12377" marB="0" anchor="ctr"/>
                </a:tc>
                <a:extLst>
                  <a:ext uri="{0D108BD9-81ED-4DB2-BD59-A6C34878D82A}">
                    <a16:rowId xmlns:a16="http://schemas.microsoft.com/office/drawing/2014/main" val="3917520854"/>
                  </a:ext>
                </a:extLst>
              </a:tr>
              <a:tr h="1239941">
                <a:tc>
                  <a:txBody>
                    <a:bodyPr/>
                    <a:lstStyle/>
                    <a:p>
                      <a:pPr algn="l" fontAlgn="ctr">
                        <a:lnSpc>
                          <a:spcPct val="115000"/>
                        </a:lnSpc>
                        <a:spcAft>
                          <a:spcPts val="800"/>
                        </a:spcAft>
                        <a:buNone/>
                      </a:pPr>
                      <a:r>
                        <a:rPr lang="en-US" sz="1900" b="1" u="none" strike="noStrike">
                          <a:effectLst/>
                          <a:latin typeface="+mn-lt"/>
                        </a:rPr>
                        <a:t>Electroconvulsive Therapy (ECT)</a:t>
                      </a:r>
                      <a:endParaRPr lang="en-US" sz="1900" b="0" i="0" u="none" strike="noStrike">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a:effectLst/>
                          <a:latin typeface="+mn-lt"/>
                        </a:rPr>
                        <a:t>Limited but effective in severe, treatment-resistant or life-threatening cases</a:t>
                      </a:r>
                      <a:endParaRPr lang="en-US" sz="1900" b="0" i="0" u="none" strike="noStrike">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Hospital-based ECT under anesthesia; typical course 6–12 treatments</a:t>
                      </a:r>
                      <a:endParaRPr lang="en-US" sz="1900" b="0" i="0" u="none" strike="noStrike" dirty="0">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Considered effective and rapid for severe depression / suicidality when other treatments fail.</a:t>
                      </a:r>
                      <a:endParaRPr lang="en-US" sz="1900" b="0" i="0" u="none" strike="noStrike" dirty="0">
                        <a:effectLst/>
                        <a:latin typeface="+mn-lt"/>
                      </a:endParaRPr>
                    </a:p>
                  </a:txBody>
                  <a:tcPr marL="89118" marR="89118" marT="12377" marB="0" anchor="ctr"/>
                </a:tc>
                <a:extLst>
                  <a:ext uri="{0D108BD9-81ED-4DB2-BD59-A6C34878D82A}">
                    <a16:rowId xmlns:a16="http://schemas.microsoft.com/office/drawing/2014/main" val="2545530608"/>
                  </a:ext>
                </a:extLst>
              </a:tr>
              <a:tr h="1546915">
                <a:tc>
                  <a:txBody>
                    <a:bodyPr/>
                    <a:lstStyle/>
                    <a:p>
                      <a:pPr algn="l" fontAlgn="ctr">
                        <a:lnSpc>
                          <a:spcPct val="115000"/>
                        </a:lnSpc>
                        <a:spcAft>
                          <a:spcPts val="800"/>
                        </a:spcAft>
                        <a:buNone/>
                      </a:pPr>
                      <a:r>
                        <a:rPr lang="en-US" sz="1900" b="1" u="none" strike="noStrike" dirty="0">
                          <a:effectLst/>
                          <a:latin typeface="+mn-lt"/>
                        </a:rPr>
                        <a:t>Ketamine / Esketamine</a:t>
                      </a:r>
                      <a:endParaRPr lang="en-US" sz="1900" b="0" i="0" u="none" strike="noStrike" dirty="0">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Very limited pediatric data; small trials suggest acute benefit for suicidality</a:t>
                      </a:r>
                      <a:endParaRPr lang="en-US" sz="1900" b="0" i="0" u="none" strike="noStrike" dirty="0">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a:effectLst/>
                          <a:latin typeface="+mn-lt"/>
                        </a:rPr>
                        <a:t>Most pediatric studies used IV ketamine 0.5 mg/kg single infusion; esketamine only approved for adults</a:t>
                      </a:r>
                      <a:endParaRPr lang="en-US" sz="1900" b="0" i="0" u="none" strike="noStrike">
                        <a:effectLst/>
                        <a:latin typeface="+mn-lt"/>
                      </a:endParaRPr>
                    </a:p>
                  </a:txBody>
                  <a:tcPr marL="89118" marR="89118" marT="12377" marB="0" anchor="ctr"/>
                </a:tc>
                <a:tc>
                  <a:txBody>
                    <a:bodyPr/>
                    <a:lstStyle/>
                    <a:p>
                      <a:pPr algn="l" fontAlgn="ctr">
                        <a:lnSpc>
                          <a:spcPct val="115000"/>
                        </a:lnSpc>
                        <a:spcAft>
                          <a:spcPts val="800"/>
                        </a:spcAft>
                        <a:buNone/>
                      </a:pPr>
                      <a:r>
                        <a:rPr lang="en-US" sz="1900" b="0" u="none" strike="noStrike" dirty="0">
                          <a:effectLst/>
                          <a:latin typeface="+mn-lt"/>
                        </a:rPr>
                        <a:t>Small RCTs/open-label studies show rapid, short-term symptom reduction (days–weeks).</a:t>
                      </a:r>
                      <a:endParaRPr lang="en-US" sz="1900" b="0" i="0" u="none" strike="noStrike" dirty="0">
                        <a:effectLst/>
                        <a:latin typeface="+mn-lt"/>
                      </a:endParaRPr>
                    </a:p>
                  </a:txBody>
                  <a:tcPr marL="89118" marR="89118" marT="12377" marB="0" anchor="ctr"/>
                </a:tc>
                <a:extLst>
                  <a:ext uri="{0D108BD9-81ED-4DB2-BD59-A6C34878D82A}">
                    <a16:rowId xmlns:a16="http://schemas.microsoft.com/office/drawing/2014/main" val="864195378"/>
                  </a:ext>
                </a:extLst>
              </a:tr>
              <a:tr h="431948">
                <a:tc>
                  <a:txBody>
                    <a:bodyPr/>
                    <a:lstStyle/>
                    <a:p>
                      <a:pPr algn="l" fontAlgn="ctr">
                        <a:lnSpc>
                          <a:spcPct val="115000"/>
                        </a:lnSpc>
                        <a:spcAft>
                          <a:spcPts val="800"/>
                        </a:spcAft>
                        <a:buNone/>
                      </a:pPr>
                      <a:endParaRPr lang="en-US" sz="2300" b="0" i="0" u="none" strike="noStrike">
                        <a:effectLst/>
                        <a:latin typeface="Arial" panose="020B0604020202020204" pitchFamily="34" charset="0"/>
                      </a:endParaRPr>
                    </a:p>
                  </a:txBody>
                  <a:tcPr marL="89118" marR="89118" marT="12377" marB="0" anchor="ctr"/>
                </a:tc>
                <a:tc>
                  <a:txBody>
                    <a:bodyPr/>
                    <a:lstStyle/>
                    <a:p>
                      <a:pPr algn="l" fontAlgn="ctr">
                        <a:lnSpc>
                          <a:spcPct val="115000"/>
                        </a:lnSpc>
                        <a:spcAft>
                          <a:spcPts val="800"/>
                        </a:spcAft>
                        <a:buNone/>
                      </a:pPr>
                      <a:endParaRPr lang="en-US" sz="2300" b="0" i="0" u="none" strike="noStrike">
                        <a:effectLst/>
                        <a:latin typeface="Arial" panose="020B0604020202020204" pitchFamily="34" charset="0"/>
                      </a:endParaRPr>
                    </a:p>
                  </a:txBody>
                  <a:tcPr marL="89118" marR="89118" marT="12377" marB="0" anchor="ctr"/>
                </a:tc>
                <a:tc>
                  <a:txBody>
                    <a:bodyPr/>
                    <a:lstStyle/>
                    <a:p>
                      <a:pPr algn="l" fontAlgn="ctr">
                        <a:lnSpc>
                          <a:spcPct val="115000"/>
                        </a:lnSpc>
                        <a:spcAft>
                          <a:spcPts val="800"/>
                        </a:spcAft>
                        <a:buNone/>
                      </a:pPr>
                      <a:endParaRPr lang="en-US" sz="2300" b="0" i="0" u="none" strike="noStrike">
                        <a:effectLst/>
                        <a:latin typeface="Arial" panose="020B0604020202020204" pitchFamily="34" charset="0"/>
                      </a:endParaRPr>
                    </a:p>
                  </a:txBody>
                  <a:tcPr marL="89118" marR="89118" marT="12377" marB="0" anchor="ctr"/>
                </a:tc>
                <a:tc>
                  <a:txBody>
                    <a:bodyPr/>
                    <a:lstStyle/>
                    <a:p>
                      <a:pPr algn="l" fontAlgn="ctr">
                        <a:lnSpc>
                          <a:spcPct val="115000"/>
                        </a:lnSpc>
                        <a:spcAft>
                          <a:spcPts val="800"/>
                        </a:spcAft>
                        <a:buNone/>
                      </a:pPr>
                      <a:endParaRPr lang="en-US" sz="2300" b="0" i="0" u="none" strike="noStrike" dirty="0">
                        <a:effectLst/>
                        <a:latin typeface="Arial" panose="020B0604020202020204" pitchFamily="34" charset="0"/>
                      </a:endParaRPr>
                    </a:p>
                  </a:txBody>
                  <a:tcPr marL="89118" marR="89118" marT="12377" marB="0" anchor="ctr"/>
                </a:tc>
                <a:extLst>
                  <a:ext uri="{0D108BD9-81ED-4DB2-BD59-A6C34878D82A}">
                    <a16:rowId xmlns:a16="http://schemas.microsoft.com/office/drawing/2014/main" val="4134202075"/>
                  </a:ext>
                </a:extLst>
              </a:tr>
            </a:tbl>
          </a:graphicData>
        </a:graphic>
      </p:graphicFrame>
    </p:spTree>
    <p:extLst>
      <p:ext uri="{BB962C8B-B14F-4D97-AF65-F5344CB8AC3E}">
        <p14:creationId xmlns:p14="http://schemas.microsoft.com/office/powerpoint/2010/main" val="7628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en-US" sz="3200"/>
              <a:t>Disclosure about this presentation</a:t>
            </a:r>
          </a:p>
        </p:txBody>
      </p:sp>
      <p:pic>
        <p:nvPicPr>
          <p:cNvPr id="5" name="Picture 4" descr="Capsules and pills inside a glass bowl">
            <a:extLst>
              <a:ext uri="{FF2B5EF4-FFF2-40B4-BE49-F238E27FC236}">
                <a16:creationId xmlns:a16="http://schemas.microsoft.com/office/drawing/2014/main" id="{5404C6B3-AF6B-9940-9AF1-EBF870C193A1}"/>
              </a:ext>
            </a:extLst>
          </p:cNvPr>
          <p:cNvPicPr>
            <a:picLocks noChangeAspect="1"/>
          </p:cNvPicPr>
          <p:nvPr/>
        </p:nvPicPr>
        <p:blipFill>
          <a:blip r:embed="rId2"/>
          <a:srcRect r="43666"/>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8557" y="2551176"/>
            <a:ext cx="5444382" cy="3591207"/>
          </a:xfrm>
        </p:spPr>
        <p:txBody>
          <a:bodyPr>
            <a:normAutofit/>
          </a:bodyPr>
          <a:lstStyle/>
          <a:p>
            <a:pPr marL="0" indent="0">
              <a:buNone/>
            </a:pPr>
            <a:r>
              <a:rPr lang="en-US" sz="2000"/>
              <a:t>All pharmacological interventions presented are considered off-label as Health Canada has not approved the use of antidepressants in children and youth. However, all the information contained in this presentation follows Canadian, American and NICE Clinical Guidelines and uses best available evidence. </a:t>
            </a:r>
          </a:p>
          <a:p>
            <a:endParaRPr lang="en-US" sz="2000"/>
          </a:p>
        </p:txBody>
      </p:sp>
    </p:spTree>
    <p:extLst>
      <p:ext uri="{BB962C8B-B14F-4D97-AF65-F5344CB8AC3E}">
        <p14:creationId xmlns:p14="http://schemas.microsoft.com/office/powerpoint/2010/main" val="1307209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530" y="259270"/>
            <a:ext cx="9603275" cy="525517"/>
          </a:xfrm>
        </p:spPr>
        <p:txBody>
          <a:bodyPr>
            <a:noAutofit/>
          </a:bodyPr>
          <a:lstStyle/>
          <a:p>
            <a:r>
              <a:rPr lang="en-US" sz="3600" dirty="0">
                <a:solidFill>
                  <a:srgbClr val="C00000"/>
                </a:solidFill>
              </a:rPr>
              <a:t>Treatment of Major Depressive Disorder in Youth</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357" y="784787"/>
            <a:ext cx="4488686" cy="5896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5638613" y="5535064"/>
            <a:ext cx="6373832" cy="954107"/>
          </a:xfrm>
          <a:prstGeom prst="rect">
            <a:avLst/>
          </a:prstGeom>
          <a:noFill/>
        </p:spPr>
        <p:txBody>
          <a:bodyPr wrap="square" rtlCol="0">
            <a:spAutoFit/>
          </a:bodyPr>
          <a:lstStyle/>
          <a:p>
            <a:r>
              <a:rPr lang="en-US" altLang="x-none" sz="1400" dirty="0"/>
              <a:t>Published in: Glenda M. </a:t>
            </a:r>
            <a:r>
              <a:rPr lang="en-US" altLang="x-none" sz="1400" dirty="0" err="1"/>
              <a:t>MacQueen</a:t>
            </a:r>
            <a:r>
              <a:rPr lang="en-US" altLang="x-none" sz="1400" dirty="0"/>
              <a:t>; </a:t>
            </a:r>
            <a:r>
              <a:rPr lang="en-US" altLang="x-none" sz="1400" dirty="0" err="1"/>
              <a:t>Benicio</a:t>
            </a:r>
            <a:r>
              <a:rPr lang="en-US" altLang="x-none" sz="1400" dirty="0"/>
              <a:t> N. Frey; </a:t>
            </a:r>
            <a:r>
              <a:rPr lang="en-US" altLang="x-none" sz="1400" dirty="0" err="1"/>
              <a:t>Zahinoor</a:t>
            </a:r>
            <a:r>
              <a:rPr lang="en-US" altLang="x-none" sz="1400" dirty="0"/>
              <a:t> Ismail; Natalia </a:t>
            </a:r>
            <a:r>
              <a:rPr lang="en-US" altLang="x-none" sz="1400" dirty="0" err="1"/>
              <a:t>Jaworska</a:t>
            </a:r>
            <a:r>
              <a:rPr lang="en-US" altLang="x-none" sz="1400" dirty="0"/>
              <a:t>; Meir Steiner; Ryan J. Van </a:t>
            </a:r>
            <a:r>
              <a:rPr lang="en-US" altLang="x-none" sz="1400" dirty="0" err="1"/>
              <a:t>Lieshout</a:t>
            </a:r>
            <a:r>
              <a:rPr lang="en-US" altLang="x-none" sz="1400" dirty="0"/>
              <a:t>; Sidney H. Kennedy; Raymond W. Lam; </a:t>
            </a:r>
            <a:r>
              <a:rPr lang="en-US" altLang="x-none" sz="1400" dirty="0" err="1"/>
              <a:t>Roumen</a:t>
            </a:r>
            <a:r>
              <a:rPr lang="en-US" altLang="x-none" sz="1400" dirty="0"/>
              <a:t> V. </a:t>
            </a:r>
            <a:r>
              <a:rPr lang="en-US" altLang="x-none" sz="1400" dirty="0" err="1"/>
              <a:t>Milev</a:t>
            </a:r>
            <a:r>
              <a:rPr lang="en-US" altLang="x-none" sz="1400" dirty="0"/>
              <a:t>; </a:t>
            </a:r>
            <a:r>
              <a:rPr lang="en-US" altLang="x-none" sz="1400" dirty="0" err="1"/>
              <a:t>Sagar</a:t>
            </a:r>
            <a:r>
              <a:rPr lang="en-US" altLang="x-none" sz="1400" dirty="0"/>
              <a:t> V. Parikh; </a:t>
            </a:r>
            <a:r>
              <a:rPr lang="en-US" altLang="x-none" sz="1400" dirty="0" err="1"/>
              <a:t>Arun</a:t>
            </a:r>
            <a:r>
              <a:rPr lang="en-US" altLang="x-none" sz="1400" dirty="0"/>
              <a:t> V. </a:t>
            </a:r>
            <a:r>
              <a:rPr lang="en-US" altLang="x-none" sz="1400" dirty="0" err="1"/>
              <a:t>Ravindran</a:t>
            </a:r>
            <a:r>
              <a:rPr lang="en-US" altLang="x-none" sz="1400" dirty="0"/>
              <a:t>; </a:t>
            </a:r>
            <a:r>
              <a:rPr lang="en-US" altLang="x-none" sz="1400" i="1" dirty="0"/>
              <a:t>The Canadian Journal of Psychiatry</a:t>
            </a:r>
            <a:r>
              <a:rPr lang="en-US" altLang="x-none" sz="1400" dirty="0"/>
              <a:t>  61, 588-603.</a:t>
            </a:r>
          </a:p>
        </p:txBody>
      </p:sp>
      <p:sp>
        <p:nvSpPr>
          <p:cNvPr id="9" name="TextBox 8"/>
          <p:cNvSpPr txBox="1"/>
          <p:nvPr/>
        </p:nvSpPr>
        <p:spPr>
          <a:xfrm>
            <a:off x="10695709" y="18288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6076142" y="1828800"/>
            <a:ext cx="5217362" cy="3266522"/>
          </a:xfrm>
          <a:prstGeom prst="rect">
            <a:avLst/>
          </a:prstGeom>
        </p:spPr>
      </p:pic>
    </p:spTree>
    <p:extLst>
      <p:ext uri="{BB962C8B-B14F-4D97-AF65-F5344CB8AC3E}">
        <p14:creationId xmlns:p14="http://schemas.microsoft.com/office/powerpoint/2010/main" val="78716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86" y="406243"/>
            <a:ext cx="10522527" cy="1262797"/>
          </a:xfrm>
        </p:spPr>
        <p:txBody>
          <a:bodyPr>
            <a:normAutofit/>
          </a:bodyPr>
          <a:lstStyle/>
          <a:p>
            <a:pPr algn="ctr"/>
            <a:r>
              <a:rPr lang="en-US" sz="2400" b="1" dirty="0">
                <a:solidFill>
                  <a:srgbClr val="C00000"/>
                </a:solidFill>
              </a:rPr>
              <a:t>What are the safety concerns for the use of antidepressants in young people?</a:t>
            </a:r>
          </a:p>
        </p:txBody>
      </p:sp>
      <p:sp>
        <p:nvSpPr>
          <p:cNvPr id="3" name="Content Placeholder 2"/>
          <p:cNvSpPr>
            <a:spLocks noGrp="1"/>
          </p:cNvSpPr>
          <p:nvPr>
            <p:ph idx="1"/>
          </p:nvPr>
        </p:nvSpPr>
        <p:spPr>
          <a:xfrm>
            <a:off x="826943" y="1504949"/>
            <a:ext cx="10974532" cy="4303869"/>
          </a:xfrm>
        </p:spPr>
        <p:txBody>
          <a:bodyPr>
            <a:noAutofit/>
          </a:bodyPr>
          <a:lstStyle/>
          <a:p>
            <a:pPr>
              <a:lnSpc>
                <a:spcPct val="150000"/>
              </a:lnSpc>
            </a:pPr>
            <a:r>
              <a:rPr lang="en-US" sz="2100" b="1" dirty="0"/>
              <a:t>No antidepressants are approved by Health Canada </a:t>
            </a:r>
            <a:r>
              <a:rPr lang="en-US" sz="2100" dirty="0"/>
              <a:t>for use in individuals younger than 18. </a:t>
            </a:r>
          </a:p>
          <a:p>
            <a:pPr>
              <a:lnSpc>
                <a:spcPct val="150000"/>
              </a:lnSpc>
            </a:pPr>
            <a:r>
              <a:rPr lang="en-US" sz="2100" dirty="0"/>
              <a:t>Fluoxetine is the only antidepressant approved by the FDA for preadolescent (8 years and older). Escitalopram is FDA approved for adolescents 12 and older.</a:t>
            </a:r>
          </a:p>
          <a:p>
            <a:pPr>
              <a:lnSpc>
                <a:spcPct val="150000"/>
              </a:lnSpc>
            </a:pPr>
            <a:r>
              <a:rPr lang="en-US" sz="2100" dirty="0"/>
              <a:t>FDA issued a black box warning in 2003 for the use of SSRIs in people younger than 24 years. Other regulatory agencies including Health Canada followed suite. That was a result of an increase in suicidal thoughts/behaviors </a:t>
            </a:r>
            <a:r>
              <a:rPr lang="en-US" sz="2100" b="1" dirty="0"/>
              <a:t>(NO DEATHS FROM SUICIDE REPORTED). </a:t>
            </a:r>
          </a:p>
          <a:p>
            <a:pPr>
              <a:lnSpc>
                <a:spcPct val="150000"/>
              </a:lnSpc>
            </a:pPr>
            <a:r>
              <a:rPr lang="en-US" sz="2100" dirty="0"/>
              <a:t>Antidepressants increase suicidality risk ideation and behavior (OR = 2.39) when compared with placebo. </a:t>
            </a:r>
            <a:endParaRPr lang="en-US" sz="2100" b="1" dirty="0"/>
          </a:p>
          <a:p>
            <a:pPr>
              <a:lnSpc>
                <a:spcPct val="150000"/>
              </a:lnSpc>
            </a:pPr>
            <a:r>
              <a:rPr lang="en-US" sz="2100" b="1" dirty="0"/>
              <a:t>The benefit of taking antidepressant is greater than the risk of suicide in teens. </a:t>
            </a:r>
          </a:p>
        </p:txBody>
      </p:sp>
    </p:spTree>
    <p:extLst>
      <p:ext uri="{BB962C8B-B14F-4D97-AF65-F5344CB8AC3E}">
        <p14:creationId xmlns:p14="http://schemas.microsoft.com/office/powerpoint/2010/main" val="173884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92" y="710600"/>
            <a:ext cx="9720072" cy="758675"/>
          </a:xfrm>
        </p:spPr>
        <p:txBody>
          <a:bodyPr/>
          <a:lstStyle/>
          <a:p>
            <a:pPr algn="ctr"/>
            <a:r>
              <a:rPr lang="en-US" dirty="0">
                <a:solidFill>
                  <a:srgbClr val="C00000"/>
                </a:solidFill>
              </a:rPr>
              <a:t>SSRIs</a:t>
            </a:r>
          </a:p>
        </p:txBody>
      </p:sp>
      <p:sp>
        <p:nvSpPr>
          <p:cNvPr id="3" name="Content Placeholder 2"/>
          <p:cNvSpPr>
            <a:spLocks noGrp="1"/>
          </p:cNvSpPr>
          <p:nvPr>
            <p:ph idx="1"/>
          </p:nvPr>
        </p:nvSpPr>
        <p:spPr>
          <a:xfrm>
            <a:off x="318654" y="1708404"/>
            <a:ext cx="11194473" cy="4438996"/>
          </a:xfrm>
        </p:spPr>
        <p:txBody>
          <a:bodyPr>
            <a:noAutofit/>
          </a:bodyPr>
          <a:lstStyle/>
          <a:p>
            <a:pPr>
              <a:lnSpc>
                <a:spcPct val="150000"/>
              </a:lnSpc>
              <a:buClr>
                <a:srgbClr val="C00000"/>
              </a:buClr>
            </a:pPr>
            <a:r>
              <a:rPr lang="en-US" sz="2000" b="1" u="sng" dirty="0">
                <a:solidFill>
                  <a:srgbClr val="C00000"/>
                </a:solidFill>
              </a:rPr>
              <a:t>Fluoxetine </a:t>
            </a:r>
            <a:r>
              <a:rPr lang="mr-IN" sz="2000" dirty="0"/>
              <a:t>–</a:t>
            </a:r>
            <a:r>
              <a:rPr lang="en-US" sz="2000" dirty="0"/>
              <a:t> Gold standard, long half life, very useful in teenagers!</a:t>
            </a:r>
            <a:endParaRPr lang="en-US" sz="2000" dirty="0">
              <a:solidFill>
                <a:srgbClr val="C00000"/>
              </a:solidFill>
            </a:endParaRPr>
          </a:p>
          <a:p>
            <a:pPr>
              <a:lnSpc>
                <a:spcPct val="150000"/>
              </a:lnSpc>
            </a:pPr>
            <a:r>
              <a:rPr lang="en-US" sz="2000" dirty="0"/>
              <a:t>Escitalopram </a:t>
            </a:r>
            <a:r>
              <a:rPr lang="mr-IN" sz="2000" dirty="0"/>
              <a:t>–</a:t>
            </a:r>
            <a:r>
              <a:rPr lang="en-US" sz="2000" dirty="0"/>
              <a:t> Good option when patients are sensitive to medication or experience activation with Fluoxetine.</a:t>
            </a:r>
          </a:p>
          <a:p>
            <a:pPr>
              <a:lnSpc>
                <a:spcPct val="150000"/>
              </a:lnSpc>
            </a:pPr>
            <a:r>
              <a:rPr lang="en-US" sz="2000" dirty="0"/>
              <a:t>Sertraline </a:t>
            </a:r>
            <a:r>
              <a:rPr lang="mr-IN" sz="2000" dirty="0"/>
              <a:t>–</a:t>
            </a:r>
            <a:r>
              <a:rPr lang="en-US" sz="2000" dirty="0"/>
              <a:t> Great option if patient struggles with severe anxiety or comorbid anxiety.</a:t>
            </a:r>
          </a:p>
          <a:p>
            <a:pPr>
              <a:lnSpc>
                <a:spcPct val="150000"/>
              </a:lnSpc>
            </a:pPr>
            <a:r>
              <a:rPr lang="en-US" sz="2000" dirty="0"/>
              <a:t>Paroxetine </a:t>
            </a:r>
            <a:r>
              <a:rPr lang="mr-IN" sz="2000" dirty="0"/>
              <a:t>–</a:t>
            </a:r>
            <a:r>
              <a:rPr lang="en-US" sz="2000" dirty="0"/>
              <a:t> Statistically different but higher suicidality experienced with this medication.</a:t>
            </a:r>
          </a:p>
          <a:p>
            <a:pPr>
              <a:lnSpc>
                <a:spcPct val="150000"/>
              </a:lnSpc>
            </a:pPr>
            <a:r>
              <a:rPr lang="en-US" sz="2000" dirty="0"/>
              <a:t>Citalopram </a:t>
            </a:r>
            <a:r>
              <a:rPr lang="mr-IN" sz="2000" dirty="0"/>
              <a:t>–</a:t>
            </a:r>
            <a:r>
              <a:rPr lang="en-US" sz="2000" dirty="0"/>
              <a:t> Has not shown statistically different response when compared with placebo, also it is associated with prolonged QT.</a:t>
            </a:r>
          </a:p>
        </p:txBody>
      </p:sp>
      <p:sp>
        <p:nvSpPr>
          <p:cNvPr id="4" name="Oval 3"/>
          <p:cNvSpPr/>
          <p:nvPr/>
        </p:nvSpPr>
        <p:spPr>
          <a:xfrm>
            <a:off x="318654" y="3890682"/>
            <a:ext cx="2012169" cy="20861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a:stCxn id="4" idx="3"/>
            <a:endCxn id="4" idx="7"/>
          </p:cNvCxnSpPr>
          <p:nvPr/>
        </p:nvCxnSpPr>
        <p:spPr>
          <a:xfrm flipV="1">
            <a:off x="613329" y="4196194"/>
            <a:ext cx="1422819" cy="14751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4" idx="5"/>
            <a:endCxn id="4" idx="1"/>
          </p:cNvCxnSpPr>
          <p:nvPr/>
        </p:nvCxnSpPr>
        <p:spPr>
          <a:xfrm flipH="1" flipV="1">
            <a:off x="613329" y="4196194"/>
            <a:ext cx="1422819" cy="14751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6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942109" y="1742065"/>
            <a:ext cx="9553575" cy="4730173"/>
          </a:xfrm>
        </p:spPr>
        <p:txBody>
          <a:bodyPr anchor="ctr">
            <a:normAutofit/>
          </a:bodyPr>
          <a:lstStyle/>
          <a:p>
            <a:pPr marL="569214" indent="-342900">
              <a:lnSpc>
                <a:spcPct val="120000"/>
              </a:lnSpc>
              <a:buClr>
                <a:schemeClr val="tx1"/>
              </a:buClr>
              <a:buSzPct val="93000"/>
              <a:buFont typeface="Arial" charset="0"/>
              <a:buChar char="•"/>
            </a:pPr>
            <a:r>
              <a:rPr lang="en-US" sz="2200" dirty="0"/>
              <a:t>Beginning medication is not an emergency – discuss risks and benefits of medication use, monitor for suicide risk.</a:t>
            </a:r>
          </a:p>
          <a:p>
            <a:pPr marL="569214" indent="-342900">
              <a:lnSpc>
                <a:spcPct val="120000"/>
              </a:lnSpc>
              <a:buClr>
                <a:schemeClr val="tx1"/>
              </a:buClr>
              <a:buSzPct val="93000"/>
              <a:buFont typeface="Arial" charset="0"/>
              <a:buChar char="•"/>
            </a:pPr>
            <a:r>
              <a:rPr lang="en-US" sz="2200" b="1" dirty="0"/>
              <a:t>START LOW AND GO SLOW!</a:t>
            </a:r>
          </a:p>
          <a:p>
            <a:pPr marL="569214" indent="-342900">
              <a:lnSpc>
                <a:spcPct val="120000"/>
              </a:lnSpc>
              <a:buClr>
                <a:schemeClr val="tx1"/>
              </a:buClr>
              <a:buSzPct val="93000"/>
              <a:buFont typeface="Arial" charset="0"/>
              <a:buChar char="•"/>
            </a:pPr>
            <a:r>
              <a:rPr lang="en-US" sz="2200" dirty="0"/>
              <a:t>Advise on the best available evidence of treatment choices – CBT and Fluoxetine.</a:t>
            </a:r>
          </a:p>
          <a:p>
            <a:pPr marL="569214" indent="-342900">
              <a:lnSpc>
                <a:spcPct val="120000"/>
              </a:lnSpc>
              <a:buClr>
                <a:schemeClr val="tx1"/>
              </a:buClr>
              <a:buSzPct val="93000"/>
              <a:buFont typeface="Arial" charset="0"/>
              <a:buChar char="•"/>
            </a:pPr>
            <a:r>
              <a:rPr lang="en-US" sz="2200" dirty="0"/>
              <a:t>Monitor response, severity and side effects frequently (every 2 weeks).</a:t>
            </a:r>
          </a:p>
          <a:p>
            <a:pPr marL="569214" indent="-342900">
              <a:lnSpc>
                <a:spcPct val="120000"/>
              </a:lnSpc>
              <a:buClr>
                <a:schemeClr val="tx1"/>
              </a:buClr>
              <a:buSzPct val="93000"/>
              <a:buFont typeface="Arial" charset="0"/>
              <a:buChar char="•"/>
            </a:pPr>
            <a:r>
              <a:rPr lang="en-US" sz="2200" dirty="0"/>
              <a:t>Ensure target dose is maintained for at least 4 weeks before adjusting.</a:t>
            </a:r>
          </a:p>
          <a:p>
            <a:pPr marL="569214" indent="-342900">
              <a:lnSpc>
                <a:spcPct val="120000"/>
              </a:lnSpc>
              <a:buClr>
                <a:schemeClr val="tx1"/>
              </a:buClr>
              <a:buSzPct val="93000"/>
              <a:buFont typeface="Arial" charset="0"/>
              <a:buChar char="•"/>
            </a:pPr>
            <a:r>
              <a:rPr lang="en-US" sz="2200" dirty="0"/>
              <a:t>Don’t stop medication or change medication if the young person has a bad day or a bad week. </a:t>
            </a:r>
          </a:p>
          <a:p>
            <a:pPr marL="797814" indent="-571500">
              <a:lnSpc>
                <a:spcPct val="80000"/>
              </a:lnSpc>
              <a:buClr>
                <a:srgbClr val="C00000"/>
              </a:buClr>
              <a:buSzPct val="150000"/>
              <a:buFont typeface="Arial" charset="0"/>
              <a:buChar char="•"/>
            </a:pPr>
            <a:endParaRPr lang="en-US" dirty="0"/>
          </a:p>
        </p:txBody>
      </p:sp>
      <p:sp>
        <p:nvSpPr>
          <p:cNvPr id="2" name="TextBox 1"/>
          <p:cNvSpPr txBox="1"/>
          <p:nvPr/>
        </p:nvSpPr>
        <p:spPr>
          <a:xfrm>
            <a:off x="1745673" y="762000"/>
            <a:ext cx="9282545" cy="584775"/>
          </a:xfrm>
          <a:prstGeom prst="rect">
            <a:avLst/>
          </a:prstGeom>
          <a:noFill/>
        </p:spPr>
        <p:txBody>
          <a:bodyPr wrap="square" rtlCol="0">
            <a:spAutoFit/>
          </a:bodyPr>
          <a:lstStyle/>
          <a:p>
            <a:r>
              <a:rPr lang="en-US" sz="3200" dirty="0">
                <a:solidFill>
                  <a:srgbClr val="C00000"/>
                </a:solidFill>
                <a:latin typeface="+mj-lt"/>
              </a:rPr>
              <a:t>INITIATING PHARMACOLOGICAL TREATMENT</a:t>
            </a:r>
          </a:p>
        </p:txBody>
      </p:sp>
    </p:spTree>
    <p:extLst>
      <p:ext uri="{BB962C8B-B14F-4D97-AF65-F5344CB8AC3E}">
        <p14:creationId xmlns:p14="http://schemas.microsoft.com/office/powerpoint/2010/main" val="590588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1100328" y="640634"/>
            <a:ext cx="10253472" cy="1499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rtlCol="0" anchor="ctr" anchorCtr="0" compatLnSpc="1">
            <a:prstTxWarp prst="textNoShape">
              <a:avLst/>
            </a:prstTxWarp>
            <a:normAutofit/>
          </a:bodyPr>
          <a:lstStyle/>
          <a:p>
            <a:pPr>
              <a:lnSpc>
                <a:spcPct val="100000"/>
              </a:lnSpc>
            </a:pPr>
            <a:r>
              <a:rPr lang="en-US" altLang="en-US" sz="2800" dirty="0">
                <a:solidFill>
                  <a:srgbClr val="C00000"/>
                </a:solidFill>
                <a:latin typeface="Myriad Pro" charset="0"/>
              </a:rPr>
              <a:t>When to refer to a child and adolescent psychiatrist</a:t>
            </a:r>
          </a:p>
        </p:txBody>
      </p:sp>
      <p:sp>
        <p:nvSpPr>
          <p:cNvPr id="2" name="Content Placeholder 1"/>
          <p:cNvSpPr>
            <a:spLocks noGrp="1"/>
          </p:cNvSpPr>
          <p:nvPr>
            <p:ph idx="1"/>
          </p:nvPr>
        </p:nvSpPr>
        <p:spPr>
          <a:xfrm>
            <a:off x="838200" y="1866028"/>
            <a:ext cx="10515600" cy="4351338"/>
          </a:xfrm>
        </p:spPr>
        <p:txBody>
          <a:bodyPr>
            <a:normAutofit fontScale="32500" lnSpcReduction="20000"/>
          </a:bodyPr>
          <a:lstStyle/>
          <a:p>
            <a:pPr lvl="1">
              <a:lnSpc>
                <a:spcPct val="170000"/>
              </a:lnSpc>
              <a:buFont typeface="Arial" charset="0"/>
              <a:buChar char="•"/>
            </a:pPr>
            <a:r>
              <a:rPr lang="en-US" sz="6500" dirty="0">
                <a:cs typeface="Calibri" panose="020F0502020204030204" pitchFamily="34" charset="0"/>
              </a:rPr>
              <a:t>When the youth has a suicidal ideation with intent and plan, they should be refereed to Emergency Department.</a:t>
            </a:r>
          </a:p>
          <a:p>
            <a:pPr lvl="1">
              <a:lnSpc>
                <a:spcPct val="170000"/>
              </a:lnSpc>
              <a:buFont typeface="Arial" charset="0"/>
              <a:buChar char="•"/>
            </a:pPr>
            <a:r>
              <a:rPr lang="en-US" sz="6500" dirty="0">
                <a:cs typeface="Calibri" panose="020F0502020204030204" pitchFamily="34" charset="0"/>
              </a:rPr>
              <a:t>If the youth suffers depression with psychotic symptoms (delusions or hallucinations).</a:t>
            </a:r>
          </a:p>
          <a:p>
            <a:pPr lvl="1">
              <a:lnSpc>
                <a:spcPct val="170000"/>
              </a:lnSpc>
              <a:buFont typeface="Arial" charset="0"/>
              <a:buChar char="•"/>
            </a:pPr>
            <a:r>
              <a:rPr lang="en-US" altLang="x-none" sz="6500" dirty="0">
                <a:cs typeface="Calibri" panose="020F0502020204030204" pitchFamily="34" charset="0"/>
              </a:rPr>
              <a:t>Depression with other comorbid disorders such as substance use; complex family or social issues, eating disorders, OCD, etc.</a:t>
            </a:r>
            <a:endParaRPr lang="en-US" sz="6500" dirty="0">
              <a:cs typeface="Calibri" panose="020F0502020204030204" pitchFamily="34" charset="0"/>
            </a:endParaRPr>
          </a:p>
          <a:p>
            <a:pPr lvl="1">
              <a:lnSpc>
                <a:spcPct val="170000"/>
              </a:lnSpc>
              <a:buFont typeface="Arial" charset="0"/>
              <a:buChar char="•"/>
            </a:pPr>
            <a:r>
              <a:rPr lang="en-US" sz="6500" dirty="0">
                <a:cs typeface="Calibri" panose="020F0502020204030204" pitchFamily="34" charset="0"/>
              </a:rPr>
              <a:t>Patient has a direct family member with a diagnosis of Bipolar Disorder -  higher risk of switching to mania with the use of antidepressants.</a:t>
            </a:r>
          </a:p>
          <a:p>
            <a:pPr lvl="1">
              <a:lnSpc>
                <a:spcPct val="170000"/>
              </a:lnSpc>
              <a:buFont typeface="Arial" charset="0"/>
              <a:buChar char="•"/>
            </a:pPr>
            <a:r>
              <a:rPr lang="en-US" sz="6500" dirty="0">
                <a:cs typeface="Calibri" panose="020F0502020204030204" pitchFamily="34" charset="0"/>
              </a:rPr>
              <a:t>In case of treatment resistant depression after adequate treatment trial.</a:t>
            </a:r>
          </a:p>
          <a:p>
            <a:endParaRPr lang="en-US" dirty="0"/>
          </a:p>
        </p:txBody>
      </p:sp>
    </p:spTree>
    <p:custDataLst>
      <p:tags r:id="rId1"/>
    </p:custDataLst>
    <p:extLst>
      <p:ext uri="{BB962C8B-B14F-4D97-AF65-F5344CB8AC3E}">
        <p14:creationId xmlns:p14="http://schemas.microsoft.com/office/powerpoint/2010/main" val="90373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Take away points</a:t>
            </a:r>
          </a:p>
        </p:txBody>
      </p:sp>
      <p:sp>
        <p:nvSpPr>
          <p:cNvPr id="3" name="Content Placeholder 2"/>
          <p:cNvSpPr>
            <a:spLocks noGrp="1"/>
          </p:cNvSpPr>
          <p:nvPr>
            <p:ph idx="1"/>
          </p:nvPr>
        </p:nvSpPr>
        <p:spPr/>
        <p:txBody>
          <a:bodyPr>
            <a:normAutofit/>
          </a:bodyPr>
          <a:lstStyle/>
          <a:p>
            <a:pPr>
              <a:lnSpc>
                <a:spcPct val="100000"/>
              </a:lnSpc>
            </a:pPr>
            <a:r>
              <a:rPr lang="en-US" sz="2400" dirty="0"/>
              <a:t>Non-pharmacological interventions should be the first line treatment for mild to moderate depression.</a:t>
            </a:r>
          </a:p>
          <a:p>
            <a:pPr>
              <a:lnSpc>
                <a:spcPct val="100000"/>
              </a:lnSpc>
            </a:pPr>
            <a:r>
              <a:rPr lang="en-US" sz="2400" dirty="0"/>
              <a:t>Antidepressants should be cautiously used in youth and limited to patients with moderate-to-severe depression. </a:t>
            </a:r>
          </a:p>
          <a:p>
            <a:pPr>
              <a:lnSpc>
                <a:spcPct val="100000"/>
              </a:lnSpc>
            </a:pPr>
            <a:r>
              <a:rPr lang="en-US" sz="2400" dirty="0"/>
              <a:t>Fluoxetine is the medication that has shown the biggest efficacy in younger people and the one that has been studied the most.</a:t>
            </a:r>
          </a:p>
          <a:p>
            <a:pPr>
              <a:lnSpc>
                <a:spcPct val="100000"/>
              </a:lnSpc>
            </a:pPr>
            <a:r>
              <a:rPr lang="en-US" sz="2400" dirty="0"/>
              <a:t>Antidepressants have, on average, a small to moderate therapeutic effect and a high placebo response.</a:t>
            </a:r>
          </a:p>
          <a:p>
            <a:pPr>
              <a:lnSpc>
                <a:spcPct val="100000"/>
              </a:lnSpc>
            </a:pPr>
            <a:endParaRPr lang="en-US" sz="2400" dirty="0"/>
          </a:p>
        </p:txBody>
      </p:sp>
    </p:spTree>
    <p:extLst>
      <p:ext uri="{BB962C8B-B14F-4D97-AF65-F5344CB8AC3E}">
        <p14:creationId xmlns:p14="http://schemas.microsoft.com/office/powerpoint/2010/main" val="259644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Summit: Marian &amp; Jim Sinneave ...">
            <a:extLst>
              <a:ext uri="{FF2B5EF4-FFF2-40B4-BE49-F238E27FC236}">
                <a16:creationId xmlns:a16="http://schemas.microsoft.com/office/drawing/2014/main" id="{F6A3ACC5-A4B8-6FB8-2A13-C27F9B562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836" y="2709066"/>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D31804-B3EA-E308-50AB-CC0471538F77}"/>
              </a:ext>
            </a:extLst>
          </p:cNvPr>
          <p:cNvSpPr txBox="1"/>
          <p:nvPr/>
        </p:nvSpPr>
        <p:spPr>
          <a:xfrm>
            <a:off x="7682638" y="5457802"/>
            <a:ext cx="3038396" cy="923330"/>
          </a:xfrm>
          <a:prstGeom prst="rect">
            <a:avLst/>
          </a:prstGeom>
          <a:noFill/>
        </p:spPr>
        <p:txBody>
          <a:bodyPr wrap="none" rtlCol="0">
            <a:spAutoFit/>
          </a:bodyPr>
          <a:lstStyle/>
          <a:p>
            <a:pPr algn="ctr"/>
            <a:r>
              <a:rPr lang="en-US" b="1" dirty="0">
                <a:solidFill>
                  <a:schemeClr val="accent1"/>
                </a:solidFill>
              </a:rPr>
              <a:t>The Summit</a:t>
            </a:r>
          </a:p>
          <a:p>
            <a:pPr algn="ctr"/>
            <a:r>
              <a:rPr lang="en-US" b="1" dirty="0">
                <a:solidFill>
                  <a:schemeClr val="accent1"/>
                </a:solidFill>
              </a:rPr>
              <a:t>Marian &amp; Jim </a:t>
            </a:r>
            <a:r>
              <a:rPr lang="en-US" b="1" dirty="0" err="1">
                <a:solidFill>
                  <a:schemeClr val="accent1"/>
                </a:solidFill>
              </a:rPr>
              <a:t>Sinneave</a:t>
            </a:r>
            <a:r>
              <a:rPr lang="en-US" b="1" dirty="0">
                <a:solidFill>
                  <a:schemeClr val="accent1"/>
                </a:solidFill>
              </a:rPr>
              <a:t> </a:t>
            </a:r>
          </a:p>
          <a:p>
            <a:pPr algn="ctr"/>
            <a:r>
              <a:rPr lang="en-US" b="1" dirty="0">
                <a:solidFill>
                  <a:schemeClr val="accent1"/>
                </a:solidFill>
              </a:rPr>
              <a:t>Centre for Youth Resilience</a:t>
            </a:r>
          </a:p>
        </p:txBody>
      </p:sp>
      <p:sp>
        <p:nvSpPr>
          <p:cNvPr id="7" name="TextBox 6">
            <a:extLst>
              <a:ext uri="{FF2B5EF4-FFF2-40B4-BE49-F238E27FC236}">
                <a16:creationId xmlns:a16="http://schemas.microsoft.com/office/drawing/2014/main" id="{59ED6D9B-DAA2-800E-4973-A67649611A35}"/>
              </a:ext>
            </a:extLst>
          </p:cNvPr>
          <p:cNvSpPr txBox="1"/>
          <p:nvPr/>
        </p:nvSpPr>
        <p:spPr>
          <a:xfrm>
            <a:off x="7862252" y="1966096"/>
            <a:ext cx="1864613" cy="369332"/>
          </a:xfrm>
          <a:prstGeom prst="rect">
            <a:avLst/>
          </a:prstGeom>
          <a:noFill/>
        </p:spPr>
        <p:txBody>
          <a:bodyPr wrap="none" rtlCol="0">
            <a:spAutoFit/>
          </a:bodyPr>
          <a:lstStyle/>
          <a:p>
            <a:r>
              <a:rPr lang="en-CA" b="1" i="0" u="none" strike="noStrike" dirty="0">
                <a:solidFill>
                  <a:schemeClr val="accent1"/>
                </a:solidFill>
                <a:effectLst/>
                <a:latin typeface="Arial" panose="020B0604020202020204" pitchFamily="34" charset="0"/>
              </a:rPr>
              <a:t>Specialist LINK</a:t>
            </a:r>
            <a:endParaRPr lang="en-US" dirty="0">
              <a:solidFill>
                <a:schemeClr val="accent1"/>
              </a:solidFill>
            </a:endParaRPr>
          </a:p>
        </p:txBody>
      </p:sp>
      <p:pic>
        <p:nvPicPr>
          <p:cNvPr id="3" name="Picture 4" descr="Alberta Children's Hospital - PCCG">
            <a:extLst>
              <a:ext uri="{FF2B5EF4-FFF2-40B4-BE49-F238E27FC236}">
                <a16:creationId xmlns:a16="http://schemas.microsoft.com/office/drawing/2014/main" id="{8A165265-AC92-1103-C177-090BF4AD9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94" y="4752109"/>
            <a:ext cx="6057900" cy="17712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ccess Mental Health expands to areas ...">
            <a:extLst>
              <a:ext uri="{FF2B5EF4-FFF2-40B4-BE49-F238E27FC236}">
                <a16:creationId xmlns:a16="http://schemas.microsoft.com/office/drawing/2014/main" id="{604A6F49-835C-1415-70C6-1CFD2B812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00" y="790714"/>
            <a:ext cx="5243814" cy="3725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63FF331-A1BD-638E-13D9-4339CBAA9BD1}"/>
              </a:ext>
            </a:extLst>
          </p:cNvPr>
          <p:cNvSpPr txBox="1"/>
          <p:nvPr/>
        </p:nvSpPr>
        <p:spPr>
          <a:xfrm>
            <a:off x="7573927" y="708935"/>
            <a:ext cx="2839688" cy="923330"/>
          </a:xfrm>
          <a:prstGeom prst="rect">
            <a:avLst/>
          </a:prstGeom>
          <a:noFill/>
        </p:spPr>
        <p:txBody>
          <a:bodyPr wrap="none" rtlCol="0">
            <a:spAutoFit/>
          </a:bodyPr>
          <a:lstStyle/>
          <a:p>
            <a:pPr lvl="0" algn="ctr"/>
            <a:r>
              <a:rPr lang="en-CA" b="1" dirty="0">
                <a:solidFill>
                  <a:schemeClr val="accent1"/>
                </a:solidFill>
              </a:rPr>
              <a:t>ACCESS MENTAL HEALTH</a:t>
            </a:r>
          </a:p>
          <a:p>
            <a:pPr lvl="0" algn="ctr"/>
            <a:r>
              <a:rPr lang="en-CA" b="1" dirty="0">
                <a:solidFill>
                  <a:schemeClr val="accent1"/>
                </a:solidFill>
              </a:rPr>
              <a:t>403-943-1500</a:t>
            </a:r>
          </a:p>
          <a:p>
            <a:endParaRPr lang="en-US" dirty="0"/>
          </a:p>
        </p:txBody>
      </p:sp>
    </p:spTree>
    <p:extLst>
      <p:ext uri="{BB962C8B-B14F-4D97-AF65-F5344CB8AC3E}">
        <p14:creationId xmlns:p14="http://schemas.microsoft.com/office/powerpoint/2010/main" val="1768563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ifferent colored question marks">
            <a:extLst>
              <a:ext uri="{FF2B5EF4-FFF2-40B4-BE49-F238E27FC236}">
                <a16:creationId xmlns:a16="http://schemas.microsoft.com/office/drawing/2014/main" id="{A32163F1-81B8-9B4C-2152-18BE05C407F1}"/>
              </a:ext>
            </a:extLst>
          </p:cNvPr>
          <p:cNvPicPr>
            <a:picLocks noChangeAspect="1"/>
          </p:cNvPicPr>
          <p:nvPr/>
        </p:nvPicPr>
        <p:blipFill>
          <a:blip r:embed="rId2"/>
          <a:srcRect l="26120" r="29505"/>
          <a:stretch>
            <a:fillRect/>
          </a:stretch>
        </p:blipFill>
        <p:spPr>
          <a:xfrm>
            <a:off x="-1" y="-2"/>
            <a:ext cx="5410198" cy="6858002"/>
          </a:xfrm>
          <a:prstGeom prst="rect">
            <a:avLst/>
          </a:prstGeom>
        </p:spPr>
      </p:pic>
      <p:sp useBgFill="1">
        <p:nvSpPr>
          <p:cNvPr id="20" name="Rectangle 1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E9132-F51D-D841-9A58-DD5FA6450571}"/>
              </a:ext>
            </a:extLst>
          </p:cNvPr>
          <p:cNvSpPr>
            <a:spLocks noGrp="1"/>
          </p:cNvSpPr>
          <p:nvPr>
            <p:ph idx="1"/>
          </p:nvPr>
        </p:nvSpPr>
        <p:spPr>
          <a:xfrm>
            <a:off x="6106544" y="1956390"/>
            <a:ext cx="5247340" cy="3496878"/>
          </a:xfrm>
        </p:spPr>
        <p:txBody>
          <a:bodyPr anchor="ctr">
            <a:normAutofit/>
          </a:bodyPr>
          <a:lstStyle/>
          <a:p>
            <a:r>
              <a:rPr lang="en-US" dirty="0"/>
              <a:t>Questions</a:t>
            </a:r>
          </a:p>
          <a:p>
            <a:r>
              <a:rPr lang="en-US" dirty="0"/>
              <a:t>Comments</a:t>
            </a:r>
          </a:p>
          <a:p>
            <a:r>
              <a:rPr lang="en-US" dirty="0"/>
              <a:t>Discussion</a:t>
            </a:r>
          </a:p>
        </p:txBody>
      </p:sp>
    </p:spTree>
    <p:extLst>
      <p:ext uri="{BB962C8B-B14F-4D97-AF65-F5344CB8AC3E}">
        <p14:creationId xmlns:p14="http://schemas.microsoft.com/office/powerpoint/2010/main" val="397688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E9A2B51-223D-1BB8-5890-C33214DD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0206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4" y="671053"/>
            <a:ext cx="4039097" cy="5515896"/>
          </a:xfrm>
        </p:spPr>
        <p:txBody>
          <a:bodyPr anchor="ctr">
            <a:normAutofit/>
          </a:bodyPr>
          <a:lstStyle/>
          <a:p>
            <a:r>
              <a:rPr lang="en-US" sz="4000" dirty="0">
                <a:solidFill>
                  <a:srgbClr val="C00000"/>
                </a:solidFill>
              </a:rPr>
              <a:t>Adolescence</a:t>
            </a:r>
          </a:p>
        </p:txBody>
      </p:sp>
      <p:sp>
        <p:nvSpPr>
          <p:cNvPr id="3" name="Content Placeholder 2"/>
          <p:cNvSpPr>
            <a:spLocks noGrp="1"/>
          </p:cNvSpPr>
          <p:nvPr>
            <p:ph idx="1"/>
          </p:nvPr>
        </p:nvSpPr>
        <p:spPr>
          <a:xfrm>
            <a:off x="5563085" y="671052"/>
            <a:ext cx="5530995" cy="5515897"/>
          </a:xfrm>
        </p:spPr>
        <p:txBody>
          <a:bodyPr anchor="ctr">
            <a:normAutofit/>
          </a:bodyPr>
          <a:lstStyle/>
          <a:p>
            <a:pPr lvl="1">
              <a:buClr>
                <a:schemeClr val="tx1"/>
              </a:buClr>
              <a:buFont typeface="Arial" charset="0"/>
              <a:buChar char="•"/>
            </a:pPr>
            <a:r>
              <a:rPr lang="en-US" altLang="x-none" sz="2000" dirty="0"/>
              <a:t>Adolescence m</a:t>
            </a:r>
            <a:r>
              <a:rPr lang="en-US" sz="2000" dirty="0"/>
              <a:t>arks a transition from childhood to adulthood (11</a:t>
            </a:r>
            <a:r>
              <a:rPr lang="en-US" altLang="x-none" sz="2000" dirty="0"/>
              <a:t> to mid-20’s).</a:t>
            </a:r>
          </a:p>
          <a:p>
            <a:pPr marL="457200" lvl="1" indent="0">
              <a:buClr>
                <a:schemeClr val="tx1"/>
              </a:buClr>
              <a:buNone/>
            </a:pPr>
            <a:endParaRPr lang="en-US" altLang="x-none" sz="2000" dirty="0"/>
          </a:p>
          <a:p>
            <a:pPr lvl="1">
              <a:buClr>
                <a:schemeClr val="tx1"/>
              </a:buClr>
              <a:buFont typeface="Arial" charset="0"/>
              <a:buChar char="•"/>
            </a:pPr>
            <a:r>
              <a:rPr lang="en-US" sz="2000" dirty="0"/>
              <a:t>It is a time of both </a:t>
            </a:r>
            <a:r>
              <a:rPr lang="en-US" sz="2000" b="1" dirty="0"/>
              <a:t>disorientation and discovery</a:t>
            </a:r>
            <a:r>
              <a:rPr lang="en-US" sz="2000" dirty="0"/>
              <a:t>. </a:t>
            </a:r>
          </a:p>
          <a:p>
            <a:pPr marL="457200" lvl="1" indent="0">
              <a:buClr>
                <a:schemeClr val="tx1"/>
              </a:buClr>
              <a:buNone/>
            </a:pPr>
            <a:endParaRPr lang="en-US" sz="2000" dirty="0"/>
          </a:p>
          <a:p>
            <a:pPr lvl="1">
              <a:buClr>
                <a:schemeClr val="tx1"/>
              </a:buClr>
              <a:buFont typeface="Arial" charset="0"/>
              <a:buChar char="•"/>
            </a:pPr>
            <a:r>
              <a:rPr lang="en-US" altLang="x-none" sz="2000" dirty="0"/>
              <a:t>Contrary to common beliefs, most adolescents have an easy time adjusting during this period of change. </a:t>
            </a:r>
          </a:p>
          <a:p>
            <a:pPr lvl="1">
              <a:buClr>
                <a:schemeClr val="tx1"/>
              </a:buClr>
              <a:buFont typeface="Arial" charset="0"/>
              <a:buChar char="•"/>
            </a:pPr>
            <a:endParaRPr lang="en-US" altLang="x-none" sz="2000" dirty="0"/>
          </a:p>
          <a:p>
            <a:pPr lvl="1">
              <a:buClr>
                <a:schemeClr val="tx1"/>
              </a:buClr>
              <a:buFont typeface="Arial" charset="0"/>
              <a:buChar char="•"/>
            </a:pPr>
            <a:r>
              <a:rPr lang="en-US" sz="2000" dirty="0"/>
              <a:t>E</a:t>
            </a:r>
            <a:r>
              <a:rPr lang="en-US" altLang="x-none" sz="2000" dirty="0"/>
              <a:t>xperiencing significant changes in mood and behavior is</a:t>
            </a:r>
            <a:r>
              <a:rPr lang="en-US" altLang="x-none" sz="2000" b="1" dirty="0"/>
              <a:t> NOT </a:t>
            </a:r>
            <a:r>
              <a:rPr lang="en-US" altLang="x-none" sz="2000" dirty="0"/>
              <a:t>a normal part of adolescence. </a:t>
            </a:r>
          </a:p>
        </p:txBody>
      </p:sp>
      <p:sp>
        <p:nvSpPr>
          <p:cNvPr id="4" name="TextBox 3">
            <a:extLst>
              <a:ext uri="{FF2B5EF4-FFF2-40B4-BE49-F238E27FC236}">
                <a16:creationId xmlns:a16="http://schemas.microsoft.com/office/drawing/2014/main" id="{5ECBC29D-28CF-25DE-BB6E-2B91B86780AE}"/>
              </a:ext>
            </a:extLst>
          </p:cNvPr>
          <p:cNvSpPr txBox="1"/>
          <p:nvPr/>
        </p:nvSpPr>
        <p:spPr>
          <a:xfrm>
            <a:off x="7315200" y="131618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949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Adolescent Brain Development</a:t>
            </a:r>
          </a:p>
        </p:txBody>
      </p:sp>
      <p:pic>
        <p:nvPicPr>
          <p:cNvPr id="4" name="Content Placeholder 3"/>
          <p:cNvPicPr>
            <a:picLocks noGrp="1" noChangeAspect="1"/>
          </p:cNvPicPr>
          <p:nvPr>
            <p:ph idx="1"/>
          </p:nvPr>
        </p:nvPicPr>
        <p:blipFill>
          <a:blip r:embed="rId3"/>
          <a:stretch>
            <a:fillRect/>
          </a:stretch>
        </p:blipFill>
        <p:spPr>
          <a:xfrm>
            <a:off x="1443470" y="3057524"/>
            <a:ext cx="8594990" cy="2543175"/>
          </a:xfrm>
          <a:prstGeom prst="rect">
            <a:avLst/>
          </a:prstGeom>
        </p:spPr>
      </p:pic>
      <p:sp>
        <p:nvSpPr>
          <p:cNvPr id="5" name="TextBox 4"/>
          <p:cNvSpPr txBox="1"/>
          <p:nvPr/>
        </p:nvSpPr>
        <p:spPr>
          <a:xfrm>
            <a:off x="838200" y="1826479"/>
            <a:ext cx="11041640" cy="830997"/>
          </a:xfrm>
          <a:prstGeom prst="rect">
            <a:avLst/>
          </a:prstGeom>
          <a:noFill/>
        </p:spPr>
        <p:txBody>
          <a:bodyPr wrap="square" rtlCol="0">
            <a:spAutoFit/>
          </a:bodyPr>
          <a:lstStyle/>
          <a:p>
            <a:r>
              <a:rPr lang="en-US" sz="2400" dirty="0"/>
              <a:t>The brain continues to develop throughout adolescence and into young adulthood. </a:t>
            </a:r>
          </a:p>
          <a:p>
            <a:r>
              <a:rPr lang="en-US" sz="2400" dirty="0"/>
              <a:t>Pre-frontal cortex is one of the latest parts to develop.</a:t>
            </a:r>
            <a:endParaRPr lang="en-US" sz="2000" dirty="0"/>
          </a:p>
        </p:txBody>
      </p:sp>
    </p:spTree>
    <p:extLst>
      <p:ext uri="{BB962C8B-B14F-4D97-AF65-F5344CB8AC3E}">
        <p14:creationId xmlns:p14="http://schemas.microsoft.com/office/powerpoint/2010/main" val="167904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Depressive Disorders in the DSM-5</a:t>
            </a:r>
          </a:p>
        </p:txBody>
      </p:sp>
      <p:sp>
        <p:nvSpPr>
          <p:cNvPr id="3" name="Content Placeholder 2"/>
          <p:cNvSpPr>
            <a:spLocks noGrp="1"/>
          </p:cNvSpPr>
          <p:nvPr>
            <p:ph idx="1"/>
          </p:nvPr>
        </p:nvSpPr>
        <p:spPr>
          <a:xfrm>
            <a:off x="1024128" y="1953491"/>
            <a:ext cx="9720071" cy="4355869"/>
          </a:xfrm>
        </p:spPr>
        <p:txBody>
          <a:bodyPr>
            <a:normAutofit fontScale="92500" lnSpcReduction="10000"/>
          </a:bodyPr>
          <a:lstStyle/>
          <a:p>
            <a:pPr marL="128016" lvl="1" indent="0">
              <a:lnSpc>
                <a:spcPct val="150000"/>
              </a:lnSpc>
              <a:buClr>
                <a:srgbClr val="C00000"/>
              </a:buClr>
              <a:buNone/>
            </a:pPr>
            <a:r>
              <a:rPr lang="en-US" sz="3200" dirty="0"/>
              <a:t>Disruptive Mood Dysregulation</a:t>
            </a:r>
          </a:p>
          <a:p>
            <a:pPr marL="128016" lvl="1" indent="0">
              <a:lnSpc>
                <a:spcPct val="150000"/>
              </a:lnSpc>
              <a:buClr>
                <a:srgbClr val="C00000"/>
              </a:buClr>
              <a:buNone/>
            </a:pPr>
            <a:r>
              <a:rPr lang="en-US" sz="3200" b="1" dirty="0">
                <a:solidFill>
                  <a:srgbClr val="C00000"/>
                </a:solidFill>
              </a:rPr>
              <a:t>Major Depressive Disorder</a:t>
            </a:r>
          </a:p>
          <a:p>
            <a:pPr marL="128016" lvl="1" indent="0">
              <a:lnSpc>
                <a:spcPct val="150000"/>
              </a:lnSpc>
              <a:buClr>
                <a:srgbClr val="C00000"/>
              </a:buClr>
              <a:buNone/>
            </a:pPr>
            <a:r>
              <a:rPr lang="en-US" sz="3200" dirty="0"/>
              <a:t>Persistent Depressive Disorder (Dysthymia)</a:t>
            </a:r>
          </a:p>
          <a:p>
            <a:pPr marL="128016" lvl="1" indent="0">
              <a:lnSpc>
                <a:spcPct val="150000"/>
              </a:lnSpc>
              <a:buClr>
                <a:srgbClr val="C00000"/>
              </a:buClr>
              <a:buNone/>
            </a:pPr>
            <a:r>
              <a:rPr lang="en-US" sz="3200" dirty="0"/>
              <a:t>Premenstrual Dysphoric Disorder</a:t>
            </a:r>
          </a:p>
          <a:p>
            <a:pPr marL="128016" lvl="1" indent="0">
              <a:lnSpc>
                <a:spcPct val="150000"/>
              </a:lnSpc>
              <a:buClr>
                <a:srgbClr val="C00000"/>
              </a:buClr>
              <a:buNone/>
            </a:pPr>
            <a:r>
              <a:rPr lang="en-US" sz="3200" dirty="0"/>
              <a:t>Substance Induced Depressive Disorder</a:t>
            </a:r>
          </a:p>
          <a:p>
            <a:pPr marL="128016" lvl="1" indent="0">
              <a:lnSpc>
                <a:spcPct val="150000"/>
              </a:lnSpc>
              <a:buClr>
                <a:srgbClr val="C00000"/>
              </a:buClr>
              <a:buNone/>
            </a:pPr>
            <a:r>
              <a:rPr lang="en-US" sz="3200" dirty="0"/>
              <a:t>Depressive Disorders due to Medical Condition</a:t>
            </a:r>
            <a:endParaRPr lang="en-US" sz="1800" dirty="0"/>
          </a:p>
          <a:p>
            <a:endParaRPr lang="en-US" dirty="0"/>
          </a:p>
        </p:txBody>
      </p:sp>
      <p:sp>
        <p:nvSpPr>
          <p:cNvPr id="4" name="Oval 3"/>
          <p:cNvSpPr/>
          <p:nvPr/>
        </p:nvSpPr>
        <p:spPr>
          <a:xfrm>
            <a:off x="360218" y="2618509"/>
            <a:ext cx="5818909" cy="8035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704363" y="2845446"/>
            <a:ext cx="319764" cy="349689"/>
          </a:xfrm>
          <a:prstGeom prst="star5">
            <a:avLst>
              <a:gd name="adj" fmla="val 15922"/>
              <a:gd name="hf" fmla="val 105146"/>
              <a:gd name="vf" fmla="val 1105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iagnostic and Statistical Manual of Mental Disorders, Text Revision (DSM-5-TR(tm)):  American Psychiatric: 9780890425756: Psychiatry: Amazon Canada">
            <a:extLst>
              <a:ext uri="{FF2B5EF4-FFF2-40B4-BE49-F238E27FC236}">
                <a16:creationId xmlns:a16="http://schemas.microsoft.com/office/drawing/2014/main" id="{E5736D89-FE12-958F-CC01-9E07EA00F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22" r="-1" b="789"/>
          <a:stretch/>
        </p:blipFill>
        <p:spPr bwMode="auto">
          <a:xfrm>
            <a:off x="8781720" y="1953491"/>
            <a:ext cx="2572080" cy="349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3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835290"/>
            <a:ext cx="2577811" cy="4930246"/>
          </a:xfrm>
        </p:spPr>
        <p:txBody>
          <a:bodyPr>
            <a:normAutofit/>
          </a:bodyPr>
          <a:lstStyle/>
          <a:p>
            <a:pPr algn="r"/>
            <a:r>
              <a:rPr lang="en-US" sz="3600" b="1" dirty="0">
                <a:solidFill>
                  <a:srgbClr val="C00000"/>
                </a:solidFill>
              </a:rPr>
              <a:t>Depression</a:t>
            </a:r>
            <a:br>
              <a:rPr lang="en-US" sz="2800" dirty="0">
                <a:solidFill>
                  <a:srgbClr val="C00000"/>
                </a:solidFill>
              </a:rPr>
            </a:br>
            <a:r>
              <a:rPr lang="en-US" sz="2800" dirty="0">
                <a:solidFill>
                  <a:srgbClr val="C00000"/>
                </a:solidFill>
              </a:rPr>
              <a:t>Incidence &amp;</a:t>
            </a:r>
            <a:br>
              <a:rPr lang="en-US" sz="2800" dirty="0">
                <a:solidFill>
                  <a:srgbClr val="C00000"/>
                </a:solidFill>
              </a:rPr>
            </a:br>
            <a:r>
              <a:rPr lang="en-US" sz="2800" dirty="0">
                <a:solidFill>
                  <a:srgbClr val="C00000"/>
                </a:solidFill>
              </a:rPr>
              <a:t>Prevalence </a:t>
            </a:r>
          </a:p>
        </p:txBody>
      </p:sp>
      <p:graphicFrame>
        <p:nvGraphicFramePr>
          <p:cNvPr id="7" name="Content Placeholder 2">
            <a:extLst>
              <a:ext uri="{FF2B5EF4-FFF2-40B4-BE49-F238E27FC236}">
                <a16:creationId xmlns:a16="http://schemas.microsoft.com/office/drawing/2014/main" id="{2DEC2185-0EC2-46C1-EDE8-89B583B0C9B1}"/>
              </a:ext>
            </a:extLst>
          </p:cNvPr>
          <p:cNvGraphicFramePr>
            <a:graphicFrameLocks noGrp="1"/>
          </p:cNvGraphicFramePr>
          <p:nvPr>
            <p:ph idx="1"/>
            <p:extLst>
              <p:ext uri="{D42A27DB-BD31-4B8C-83A1-F6EECF244321}">
                <p14:modId xmlns:p14="http://schemas.microsoft.com/office/powerpoint/2010/main" val="57411166"/>
              </p:ext>
            </p:extLst>
          </p:nvPr>
        </p:nvGraphicFramePr>
        <p:xfrm>
          <a:off x="3200401" y="835290"/>
          <a:ext cx="8153400" cy="505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906530" y="6573795"/>
            <a:ext cx="184731" cy="369332"/>
          </a:xfrm>
          <a:prstGeom prst="rect">
            <a:avLst/>
          </a:prstGeom>
          <a:noFill/>
        </p:spPr>
        <p:txBody>
          <a:bodyPr wrap="none" rtlCol="0">
            <a:spAutoFit/>
          </a:bodyPr>
          <a:lstStyle/>
          <a:p>
            <a:endParaRPr lang="en-US"/>
          </a:p>
        </p:txBody>
      </p:sp>
      <p:sp>
        <p:nvSpPr>
          <p:cNvPr id="5" name="TextBox 4"/>
          <p:cNvSpPr txBox="1"/>
          <p:nvPr/>
        </p:nvSpPr>
        <p:spPr>
          <a:xfrm>
            <a:off x="469557" y="6149420"/>
            <a:ext cx="11611232" cy="523220"/>
          </a:xfrm>
          <a:prstGeom prst="rect">
            <a:avLst/>
          </a:prstGeom>
          <a:noFill/>
        </p:spPr>
        <p:txBody>
          <a:bodyPr wrap="square" rtlCol="0">
            <a:spAutoFit/>
          </a:bodyPr>
          <a:lstStyle/>
          <a:p>
            <a:r>
              <a:rPr lang="en-US" sz="1400" dirty="0">
                <a:solidFill>
                  <a:schemeClr val="tx2"/>
                </a:solidFill>
              </a:rPr>
              <a:t>Lewandowski, R. E., </a:t>
            </a:r>
            <a:r>
              <a:rPr lang="en-US" sz="1400" dirty="0" err="1">
                <a:solidFill>
                  <a:schemeClr val="tx2"/>
                </a:solidFill>
              </a:rPr>
              <a:t>Acri</a:t>
            </a:r>
            <a:r>
              <a:rPr lang="en-US" sz="1400" dirty="0">
                <a:solidFill>
                  <a:schemeClr val="tx2"/>
                </a:solidFill>
              </a:rPr>
              <a:t>, M. C., </a:t>
            </a:r>
            <a:r>
              <a:rPr lang="en-US" sz="1400" dirty="0" err="1">
                <a:solidFill>
                  <a:schemeClr val="tx2"/>
                </a:solidFill>
              </a:rPr>
              <a:t>Hoagwood</a:t>
            </a:r>
            <a:r>
              <a:rPr lang="en-US" sz="1400" dirty="0">
                <a:solidFill>
                  <a:schemeClr val="tx2"/>
                </a:solidFill>
              </a:rPr>
              <a:t>, K. E., </a:t>
            </a:r>
            <a:r>
              <a:rPr lang="en-US" sz="1400" dirty="0" err="1">
                <a:solidFill>
                  <a:schemeClr val="tx2"/>
                </a:solidFill>
              </a:rPr>
              <a:t>Olfson</a:t>
            </a:r>
            <a:r>
              <a:rPr lang="en-US" sz="1400" dirty="0">
                <a:solidFill>
                  <a:schemeClr val="tx2"/>
                </a:solidFill>
              </a:rPr>
              <a:t>, M., Clarke, G., Gardner, W., </a:t>
            </a:r>
            <a:r>
              <a:rPr lang="en-US" sz="1400" dirty="0" err="1">
                <a:solidFill>
                  <a:schemeClr val="tx2"/>
                </a:solidFill>
              </a:rPr>
              <a:t>Scholle</a:t>
            </a:r>
            <a:r>
              <a:rPr lang="en-US" sz="1400" dirty="0">
                <a:solidFill>
                  <a:schemeClr val="tx2"/>
                </a:solidFill>
              </a:rPr>
              <a:t>, S. H., Byron, S., Kelleher, K., </a:t>
            </a:r>
            <a:r>
              <a:rPr lang="en-US" sz="1400" dirty="0" err="1">
                <a:solidFill>
                  <a:schemeClr val="tx2"/>
                </a:solidFill>
              </a:rPr>
              <a:t>Pincus</a:t>
            </a:r>
            <a:r>
              <a:rPr lang="en-US" sz="1400" dirty="0">
                <a:solidFill>
                  <a:schemeClr val="tx2"/>
                </a:solidFill>
              </a:rPr>
              <a:t>, H. A., Frank, S., &amp; Horwitz, S. M. (2013). Evidence for the management of adolescent depression. </a:t>
            </a:r>
            <a:r>
              <a:rPr lang="en-US" sz="1400" i="1" dirty="0">
                <a:solidFill>
                  <a:schemeClr val="tx2"/>
                </a:solidFill>
              </a:rPr>
              <a:t>Pediatrics</a:t>
            </a:r>
            <a:r>
              <a:rPr lang="en-US" sz="1400" dirty="0">
                <a:solidFill>
                  <a:schemeClr val="tx2"/>
                </a:solidFill>
              </a:rPr>
              <a:t>, </a:t>
            </a:r>
            <a:r>
              <a:rPr lang="en-US" sz="1400" i="1" dirty="0">
                <a:solidFill>
                  <a:schemeClr val="tx2"/>
                </a:solidFill>
              </a:rPr>
              <a:t>132</a:t>
            </a:r>
            <a:r>
              <a:rPr lang="en-US" sz="1400" dirty="0">
                <a:solidFill>
                  <a:schemeClr val="tx2"/>
                </a:solidFill>
              </a:rPr>
              <a:t>(4), e996–e1009. https://</a:t>
            </a:r>
            <a:r>
              <a:rPr lang="en-US" sz="1400" dirty="0" err="1">
                <a:solidFill>
                  <a:schemeClr val="tx2"/>
                </a:solidFill>
              </a:rPr>
              <a:t>doi.org</a:t>
            </a:r>
            <a:r>
              <a:rPr lang="en-US" sz="1400" dirty="0">
                <a:solidFill>
                  <a:schemeClr val="tx2"/>
                </a:solidFill>
              </a:rPr>
              <a:t>/10.1542/peds.2013-0600</a:t>
            </a:r>
          </a:p>
        </p:txBody>
      </p:sp>
    </p:spTree>
    <p:extLst>
      <p:ext uri="{BB962C8B-B14F-4D97-AF65-F5344CB8AC3E}">
        <p14:creationId xmlns:p14="http://schemas.microsoft.com/office/powerpoint/2010/main" val="225341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600" dirty="0">
                <a:solidFill>
                  <a:srgbClr val="C00000"/>
                </a:solidFill>
              </a:rPr>
              <a:t>Risk factors – they have a cumulative effect</a:t>
            </a:r>
          </a:p>
        </p:txBody>
      </p:sp>
      <p:sp>
        <p:nvSpPr>
          <p:cNvPr id="3" name="Content Placeholder 2"/>
          <p:cNvSpPr>
            <a:spLocks noGrp="1"/>
          </p:cNvSpPr>
          <p:nvPr>
            <p:ph idx="1"/>
          </p:nvPr>
        </p:nvSpPr>
        <p:spPr>
          <a:xfrm>
            <a:off x="1123950" y="1933575"/>
            <a:ext cx="8030560" cy="4216399"/>
          </a:xfrm>
        </p:spPr>
        <p:txBody>
          <a:bodyPr>
            <a:normAutofit fontScale="25000" lnSpcReduction="20000"/>
          </a:bodyPr>
          <a:lstStyle/>
          <a:p>
            <a:pPr>
              <a:lnSpc>
                <a:spcPct val="110000"/>
              </a:lnSpc>
              <a:spcBef>
                <a:spcPts val="400"/>
              </a:spcBef>
            </a:pPr>
            <a:r>
              <a:rPr lang="en-CA" sz="8000" b="1" dirty="0"/>
              <a:t>Family history </a:t>
            </a:r>
            <a:r>
              <a:rPr lang="en-CA" sz="8000" dirty="0"/>
              <a:t>of depression, or any other mood disorders </a:t>
            </a:r>
          </a:p>
          <a:p>
            <a:pPr>
              <a:lnSpc>
                <a:spcPct val="110000"/>
              </a:lnSpc>
              <a:spcBef>
                <a:spcPts val="400"/>
              </a:spcBef>
            </a:pPr>
            <a:endParaRPr lang="en-CA" sz="8000" dirty="0"/>
          </a:p>
          <a:p>
            <a:pPr>
              <a:lnSpc>
                <a:spcPct val="110000"/>
              </a:lnSpc>
              <a:spcBef>
                <a:spcPts val="400"/>
              </a:spcBef>
            </a:pPr>
            <a:r>
              <a:rPr lang="en-CA" sz="8000" b="1" dirty="0"/>
              <a:t>Personal history </a:t>
            </a:r>
            <a:r>
              <a:rPr lang="en-CA" sz="8000" dirty="0"/>
              <a:t>of depression (previous depressive episode)</a:t>
            </a:r>
          </a:p>
          <a:p>
            <a:pPr>
              <a:lnSpc>
                <a:spcPct val="110000"/>
              </a:lnSpc>
              <a:spcBef>
                <a:spcPts val="400"/>
              </a:spcBef>
            </a:pPr>
            <a:endParaRPr lang="en-CA" sz="8000" dirty="0"/>
          </a:p>
          <a:p>
            <a:pPr>
              <a:lnSpc>
                <a:spcPct val="110000"/>
              </a:lnSpc>
              <a:spcBef>
                <a:spcPts val="400"/>
              </a:spcBef>
            </a:pPr>
            <a:r>
              <a:rPr lang="en-CA" sz="8000" dirty="0"/>
              <a:t>Other </a:t>
            </a:r>
            <a:r>
              <a:rPr lang="en-CA" sz="8000" b="1" dirty="0"/>
              <a:t>psychiatric disorders </a:t>
            </a:r>
            <a:r>
              <a:rPr lang="en-CA" sz="8000" dirty="0"/>
              <a:t>(anxiety, ADHD, conduct disorder) </a:t>
            </a:r>
          </a:p>
          <a:p>
            <a:pPr>
              <a:lnSpc>
                <a:spcPct val="110000"/>
              </a:lnSpc>
              <a:spcBef>
                <a:spcPts val="400"/>
              </a:spcBef>
            </a:pPr>
            <a:endParaRPr lang="en-CA" sz="8000" b="1" dirty="0"/>
          </a:p>
          <a:p>
            <a:pPr>
              <a:lnSpc>
                <a:spcPct val="110000"/>
              </a:lnSpc>
              <a:spcBef>
                <a:spcPts val="400"/>
              </a:spcBef>
            </a:pPr>
            <a:r>
              <a:rPr lang="en-CA" sz="8000" b="1" dirty="0"/>
              <a:t>Substance use </a:t>
            </a:r>
            <a:endParaRPr lang="en-CA" sz="8000" dirty="0"/>
          </a:p>
          <a:p>
            <a:pPr>
              <a:lnSpc>
                <a:spcPct val="110000"/>
              </a:lnSpc>
              <a:spcBef>
                <a:spcPts val="400"/>
              </a:spcBef>
            </a:pPr>
            <a:endParaRPr lang="en-CA" sz="8000" b="1" dirty="0"/>
          </a:p>
          <a:p>
            <a:pPr>
              <a:lnSpc>
                <a:spcPct val="110000"/>
              </a:lnSpc>
              <a:spcBef>
                <a:spcPts val="400"/>
              </a:spcBef>
            </a:pPr>
            <a:r>
              <a:rPr lang="en-CA" sz="8000" b="1" dirty="0"/>
              <a:t>Trauma </a:t>
            </a:r>
            <a:r>
              <a:rPr lang="en-CA" sz="8000" dirty="0"/>
              <a:t>and other psychosocial adversity </a:t>
            </a:r>
          </a:p>
          <a:p>
            <a:pPr>
              <a:lnSpc>
                <a:spcPct val="110000"/>
              </a:lnSpc>
              <a:spcBef>
                <a:spcPts val="400"/>
              </a:spcBef>
            </a:pPr>
            <a:endParaRPr lang="en-CA" sz="8000" dirty="0"/>
          </a:p>
          <a:p>
            <a:pPr>
              <a:lnSpc>
                <a:spcPct val="110000"/>
              </a:lnSpc>
              <a:spcBef>
                <a:spcPts val="400"/>
              </a:spcBef>
            </a:pPr>
            <a:r>
              <a:rPr lang="en-CA" sz="8000" b="1" dirty="0"/>
              <a:t>Medical/Chronic Illness </a:t>
            </a:r>
          </a:p>
          <a:p>
            <a:pPr marL="0" indent="0">
              <a:buNone/>
            </a:pPr>
            <a:endParaRPr lang="en-CA" sz="1400" dirty="0"/>
          </a:p>
        </p:txBody>
      </p:sp>
      <p:sp>
        <p:nvSpPr>
          <p:cNvPr id="5" name="TextBox 4">
            <a:extLst>
              <a:ext uri="{FF2B5EF4-FFF2-40B4-BE49-F238E27FC236}">
                <a16:creationId xmlns:a16="http://schemas.microsoft.com/office/drawing/2014/main" id="{E7BB0C48-B76F-00E4-F4FF-0EDA54D81A66}"/>
              </a:ext>
            </a:extLst>
          </p:cNvPr>
          <p:cNvSpPr txBox="1"/>
          <p:nvPr/>
        </p:nvSpPr>
        <p:spPr>
          <a:xfrm>
            <a:off x="6351104" y="5657916"/>
            <a:ext cx="4716946" cy="734945"/>
          </a:xfrm>
          <a:prstGeom prst="rect">
            <a:avLst/>
          </a:prstGeom>
          <a:noFill/>
        </p:spPr>
        <p:txBody>
          <a:bodyPr wrap="square">
            <a:spAutoFit/>
          </a:bodyPr>
          <a:lstStyle/>
          <a:p>
            <a:pPr marL="0" indent="0">
              <a:lnSpc>
                <a:spcPct val="120000"/>
              </a:lnSpc>
              <a:buNone/>
            </a:pPr>
            <a:r>
              <a:rPr lang="en-CA" sz="1800" dirty="0"/>
              <a:t>40 %  			 		 60 %</a:t>
            </a:r>
          </a:p>
          <a:p>
            <a:pPr marL="0" indent="0">
              <a:lnSpc>
                <a:spcPct val="120000"/>
              </a:lnSpc>
              <a:buNone/>
            </a:pPr>
            <a:r>
              <a:rPr lang="en-CA" sz="1800" dirty="0"/>
              <a:t> </a:t>
            </a:r>
            <a:r>
              <a:rPr lang="en-CA" sz="1800" i="1" dirty="0"/>
              <a:t>genes                                          environment</a:t>
            </a:r>
          </a:p>
        </p:txBody>
      </p:sp>
      <p:pic>
        <p:nvPicPr>
          <p:cNvPr id="6" name="Picture 5">
            <a:extLst>
              <a:ext uri="{FF2B5EF4-FFF2-40B4-BE49-F238E27FC236}">
                <a16:creationId xmlns:a16="http://schemas.microsoft.com/office/drawing/2014/main" id="{1ABB7834-B723-9CBB-20DF-62C1C271B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00048" y="5523953"/>
            <a:ext cx="1337159" cy="1002869"/>
          </a:xfrm>
          <a:prstGeom prst="rect">
            <a:avLst/>
          </a:prstGeom>
        </p:spPr>
      </p:pic>
      <p:sp>
        <p:nvSpPr>
          <p:cNvPr id="4" name="AutoShape 2" descr="80+ Epigenetic Stock Photos, Pictures &amp; Royalty-Free Images - iStock |  Epigenetic marks">
            <a:extLst>
              <a:ext uri="{FF2B5EF4-FFF2-40B4-BE49-F238E27FC236}">
                <a16:creationId xmlns:a16="http://schemas.microsoft.com/office/drawing/2014/main" id="{92CD26BF-A142-DBC4-41A5-70168CA9C4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D73B2E11-7885-29AD-7323-DEC46C53B9BB}"/>
              </a:ext>
            </a:extLst>
          </p:cNvPr>
          <p:cNvPicPr>
            <a:picLocks noChangeAspect="1"/>
          </p:cNvPicPr>
          <p:nvPr/>
        </p:nvPicPr>
        <p:blipFill>
          <a:blip r:embed="rId5"/>
          <a:stretch>
            <a:fillRect/>
          </a:stretch>
        </p:blipFill>
        <p:spPr>
          <a:xfrm>
            <a:off x="8613571" y="1879600"/>
            <a:ext cx="2553855" cy="2553855"/>
          </a:xfrm>
          <a:prstGeom prst="rect">
            <a:avLst/>
          </a:prstGeom>
        </p:spPr>
      </p:pic>
    </p:spTree>
    <p:extLst>
      <p:ext uri="{BB962C8B-B14F-4D97-AF65-F5344CB8AC3E}">
        <p14:creationId xmlns:p14="http://schemas.microsoft.com/office/powerpoint/2010/main" val="2516353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2013 - 2022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5400</TotalTime>
  <Words>3872</Words>
  <Application>Microsoft Macintosh PowerPoint</Application>
  <PresentationFormat>Widescreen</PresentationFormat>
  <Paragraphs>474</Paragraphs>
  <Slides>47</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Aptos</vt:lpstr>
      <vt:lpstr>Arial</vt:lpstr>
      <vt:lpstr>Calibri</vt:lpstr>
      <vt:lpstr>Calibri Light</vt:lpstr>
      <vt:lpstr>Courier New</vt:lpstr>
      <vt:lpstr>Eras Medium ITC</vt:lpstr>
      <vt:lpstr>Kefa</vt:lpstr>
      <vt:lpstr>Myriad Pro</vt:lpstr>
      <vt:lpstr>Tahoma</vt:lpstr>
      <vt:lpstr>Times</vt:lpstr>
      <vt:lpstr>Wingdings</vt:lpstr>
      <vt:lpstr>Office 2013 - 2022 Theme</vt:lpstr>
      <vt:lpstr>PowerPoint Presentation</vt:lpstr>
      <vt:lpstr>PowerPoint Presentation</vt:lpstr>
      <vt:lpstr>Objectives</vt:lpstr>
      <vt:lpstr>Disclosure about this presentation</vt:lpstr>
      <vt:lpstr>Adolescence</vt:lpstr>
      <vt:lpstr>Adolescent Brain Development</vt:lpstr>
      <vt:lpstr>Depressive Disorders in the DSM-5</vt:lpstr>
      <vt:lpstr>Depression Incidence &amp; Prevalence </vt:lpstr>
      <vt:lpstr>Risk factors – they have a cumulative effect</vt:lpstr>
      <vt:lpstr>Duration of Depressive Episode</vt:lpstr>
      <vt:lpstr>Duration  and  Recurrence </vt:lpstr>
      <vt:lpstr>PowerPoint Presentation</vt:lpstr>
      <vt:lpstr>PowerPoint Presentation</vt:lpstr>
      <vt:lpstr>Adolescent Depression: clinical presentation</vt:lpstr>
      <vt:lpstr>Sleep problems in young people with depression</vt:lpstr>
      <vt:lpstr>  </vt:lpstr>
      <vt:lpstr>Assessment</vt:lpstr>
      <vt:lpstr>Confidentiality</vt:lpstr>
      <vt:lpstr>Suicidality </vt:lpstr>
      <vt:lpstr>Assessing Suicide Risk </vt:lpstr>
      <vt:lpstr>Substance use and depression</vt:lpstr>
      <vt:lpstr>Depression Severity Measures</vt:lpstr>
      <vt:lpstr>Adolescent Report  vs.  Clinician Rating and  Parents/teachers reports</vt:lpstr>
      <vt:lpstr>Differential diagnosis</vt:lpstr>
      <vt:lpstr>Treatment of depression in young people</vt:lpstr>
      <vt:lpstr>Response, Remission, Recovery, Relapse, Recurrence</vt:lpstr>
      <vt:lpstr>Treatment should be tailored based on age and severity</vt:lpstr>
      <vt:lpstr>Evidence based treatments for depression in adolescents</vt:lpstr>
      <vt:lpstr>Nonspecific intervention</vt:lpstr>
      <vt:lpstr>Evidence based treatments for depression in Adolescents</vt:lpstr>
      <vt:lpstr>PowerPoint Presentation</vt:lpstr>
      <vt:lpstr>CBT vs IPT</vt:lpstr>
      <vt:lpstr>Acceptance and Commitment Therapy (ACT)</vt:lpstr>
      <vt:lpstr>Pharmacological treatments for depression in youth</vt:lpstr>
      <vt:lpstr>PowerPoint Presentation</vt:lpstr>
      <vt:lpstr>Combined treatment</vt:lpstr>
      <vt:lpstr>PowerPoint Presentation</vt:lpstr>
      <vt:lpstr>Evidence based Treatments for depression in teens</vt:lpstr>
      <vt:lpstr>PowerPoint Presentation</vt:lpstr>
      <vt:lpstr>Treatment of Major Depressive Disorder in Youth</vt:lpstr>
      <vt:lpstr>What are the safety concerns for the use of antidepressants in young people?</vt:lpstr>
      <vt:lpstr>SSRIs</vt:lpstr>
      <vt:lpstr>PowerPoint Presentation</vt:lpstr>
      <vt:lpstr>When to refer to a child and adolescent psychiatrist</vt:lpstr>
      <vt:lpstr>Take away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Iliana García-Ortega</dc:creator>
  <cp:lastModifiedBy>Microsoft Office User</cp:lastModifiedBy>
  <cp:revision>182</cp:revision>
  <dcterms:created xsi:type="dcterms:W3CDTF">2017-02-13T21:26:11Z</dcterms:created>
  <dcterms:modified xsi:type="dcterms:W3CDTF">2025-11-19T15:20:09Z</dcterms:modified>
</cp:coreProperties>
</file>