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docx" ContentType="application/vnd.openxmlformats-officedocument.wordprocessingml.document"/>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
  </p:notesMasterIdLst>
  <p:sldIdLst>
    <p:sldId id="256" r:id="rId2"/>
    <p:sldId id="266" r:id="rId3"/>
    <p:sldId id="267" r:id="rId4"/>
    <p:sldId id="268" r:id="rId5"/>
    <p:sldId id="269" r:id="rId6"/>
    <p:sldId id="270" r:id="rId7"/>
    <p:sldId id="271" r:id="rId8"/>
    <p:sldId id="273" r:id="rId9"/>
    <p:sldId id="274" r:id="rId10"/>
    <p:sldId id="276" r:id="rId11"/>
    <p:sldId id="277" r:id="rId12"/>
    <p:sldId id="278" r:id="rId13"/>
    <p:sldId id="279" r:id="rId14"/>
    <p:sldId id="265" r:id="rId15"/>
    <p:sldId id="280" r:id="rId16"/>
    <p:sldId id="281" r:id="rId17"/>
    <p:sldId id="258" r:id="rId18"/>
    <p:sldId id="259" r:id="rId19"/>
    <p:sldId id="260" r:id="rId20"/>
    <p:sldId id="261" r:id="rId21"/>
    <p:sldId id="282" r:id="rId22"/>
    <p:sldId id="262" r:id="rId23"/>
    <p:sldId id="284" r:id="rId24"/>
    <p:sldId id="285" r:id="rId25"/>
    <p:sldId id="283" r:id="rId26"/>
    <p:sldId id="286" r:id="rId27"/>
    <p:sldId id="287" r:id="rId28"/>
    <p:sldId id="288" r:id="rId29"/>
    <p:sldId id="289" r:id="rId30"/>
    <p:sldId id="290" r:id="rId31"/>
    <p:sldId id="291" r:id="rId32"/>
    <p:sldId id="264"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911 Alarm to Scene</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July</c:v>
                </c:pt>
                <c:pt idx="1">
                  <c:v>Aug</c:v>
                </c:pt>
                <c:pt idx="2">
                  <c:v>Sep</c:v>
                </c:pt>
              </c:strCache>
            </c:strRef>
          </c:cat>
          <c:val>
            <c:numRef>
              <c:f>Sheet1!$B$2:$B$4</c:f>
              <c:numCache>
                <c:formatCode>General</c:formatCode>
                <c:ptCount val="3"/>
                <c:pt idx="0">
                  <c:v>12.0</c:v>
                </c:pt>
                <c:pt idx="1">
                  <c:v>11.0</c:v>
                </c:pt>
                <c:pt idx="2">
                  <c:v>11.0</c:v>
                </c:pt>
              </c:numCache>
            </c:numRef>
          </c:val>
        </c:ser>
        <c:dLbls>
          <c:showLegendKey val="0"/>
          <c:showVal val="0"/>
          <c:showCatName val="0"/>
          <c:showSerName val="0"/>
          <c:showPercent val="0"/>
          <c:showBubbleSize val="0"/>
        </c:dLbls>
        <c:gapWidth val="150"/>
        <c:overlap val="100"/>
        <c:axId val="-2126532096"/>
        <c:axId val="2130085488"/>
      </c:barChart>
      <c:catAx>
        <c:axId val="-2126532096"/>
        <c:scaling>
          <c:orientation val="minMax"/>
        </c:scaling>
        <c:delete val="0"/>
        <c:axPos val="b"/>
        <c:numFmt formatCode="General" sourceLinked="1"/>
        <c:majorTickMark val="out"/>
        <c:minorTickMark val="none"/>
        <c:tickLblPos val="nextTo"/>
        <c:crossAx val="2130085488"/>
        <c:crosses val="autoZero"/>
        <c:auto val="1"/>
        <c:lblAlgn val="ctr"/>
        <c:lblOffset val="100"/>
        <c:noMultiLvlLbl val="0"/>
      </c:catAx>
      <c:valAx>
        <c:axId val="2130085488"/>
        <c:scaling>
          <c:orientation val="minMax"/>
          <c:max val="30.0"/>
        </c:scaling>
        <c:delete val="0"/>
        <c:axPos val="l"/>
        <c:title>
          <c:tx>
            <c:rich>
              <a:bodyPr rot="0" vert="horz"/>
              <a:lstStyle/>
              <a:p>
                <a:pPr algn="ctr">
                  <a:defRPr sz="1683" b="1" i="0" u="none" strike="noStrike" baseline="0">
                    <a:solidFill>
                      <a:srgbClr val="FFFFFF"/>
                    </a:solidFill>
                    <a:latin typeface="Arial"/>
                    <a:ea typeface="Arial"/>
                    <a:cs typeface="Arial"/>
                  </a:defRPr>
                </a:pPr>
                <a:r>
                  <a:rPr lang="en-US"/>
                  <a:t>Min</a:t>
                </a:r>
              </a:p>
            </c:rich>
          </c:tx>
          <c:overlay val="0"/>
        </c:title>
        <c:numFmt formatCode="General" sourceLinked="1"/>
        <c:majorTickMark val="out"/>
        <c:minorTickMark val="none"/>
        <c:tickLblPos val="nextTo"/>
        <c:txPr>
          <a:bodyPr/>
          <a:lstStyle/>
          <a:p>
            <a:pPr>
              <a:defRPr sz="2000"/>
            </a:pPr>
            <a:endParaRPr lang="en-US"/>
          </a:p>
        </c:txPr>
        <c:crossAx val="-2126532096"/>
        <c:crosses val="autoZero"/>
        <c:crossBetween val="between"/>
      </c:valAx>
      <c:spPr>
        <a:noFill/>
        <a:ln w="23748">
          <a:noFill/>
        </a:ln>
      </c:spPr>
    </c:plotArea>
    <c:legend>
      <c:legendPos val="r"/>
      <c:layout>
        <c:manualLayout>
          <c:xMode val="edge"/>
          <c:yMode val="edge"/>
          <c:x val="0.691420424719637"/>
          <c:y val="0.424671474861193"/>
          <c:w val="0.303251003482469"/>
          <c:h val="0.160534629229883"/>
        </c:manualLayout>
      </c:layout>
      <c:overlay val="0"/>
    </c:legend>
    <c:plotVisOnly val="1"/>
    <c:dispBlanksAs val="gap"/>
    <c:showDLblsOverMax val="0"/>
  </c:chart>
  <c:txPr>
    <a:bodyPr/>
    <a:lstStyle/>
    <a:p>
      <a:pPr>
        <a:defRPr sz="1683"/>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Door to Drug</c:v>
                </c:pt>
              </c:strCache>
            </c:strRef>
          </c:tx>
          <c:spPr>
            <a:solidFill>
              <a:srgbClr val="00AE0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July</c:v>
                </c:pt>
                <c:pt idx="1">
                  <c:v>Aug</c:v>
                </c:pt>
                <c:pt idx="2">
                  <c:v>Sep</c:v>
                </c:pt>
              </c:strCache>
            </c:strRef>
          </c:cat>
          <c:val>
            <c:numRef>
              <c:f>Sheet1!$B$2:$B$4</c:f>
              <c:numCache>
                <c:formatCode>General</c:formatCode>
                <c:ptCount val="3"/>
                <c:pt idx="0">
                  <c:v>48.0</c:v>
                </c:pt>
                <c:pt idx="1">
                  <c:v>41.0</c:v>
                </c:pt>
                <c:pt idx="2">
                  <c:v>21.0</c:v>
                </c:pt>
              </c:numCache>
            </c:numRef>
          </c:val>
        </c:ser>
        <c:dLbls>
          <c:showLegendKey val="0"/>
          <c:showVal val="0"/>
          <c:showCatName val="0"/>
          <c:showSerName val="0"/>
          <c:showPercent val="0"/>
          <c:showBubbleSize val="0"/>
        </c:dLbls>
        <c:gapWidth val="150"/>
        <c:overlap val="100"/>
        <c:axId val="-2127552560"/>
        <c:axId val="-2126879024"/>
      </c:barChart>
      <c:catAx>
        <c:axId val="-2127552560"/>
        <c:scaling>
          <c:orientation val="minMax"/>
        </c:scaling>
        <c:delete val="0"/>
        <c:axPos val="b"/>
        <c:numFmt formatCode="General" sourceLinked="1"/>
        <c:majorTickMark val="out"/>
        <c:minorTickMark val="none"/>
        <c:tickLblPos val="nextTo"/>
        <c:crossAx val="-2126879024"/>
        <c:crosses val="autoZero"/>
        <c:auto val="1"/>
        <c:lblAlgn val="ctr"/>
        <c:lblOffset val="100"/>
        <c:noMultiLvlLbl val="0"/>
      </c:catAx>
      <c:valAx>
        <c:axId val="-2126879024"/>
        <c:scaling>
          <c:orientation val="minMax"/>
          <c:max val="70.0"/>
        </c:scaling>
        <c:delete val="0"/>
        <c:axPos val="l"/>
        <c:title>
          <c:tx>
            <c:rich>
              <a:bodyPr rot="0" vert="horz"/>
              <a:lstStyle/>
              <a:p>
                <a:pPr algn="ctr">
                  <a:defRPr sz="1683" b="1" i="0" u="none" strike="noStrike" baseline="0">
                    <a:solidFill>
                      <a:srgbClr val="FFFFFF"/>
                    </a:solidFill>
                    <a:latin typeface="Arial"/>
                    <a:ea typeface="Arial"/>
                    <a:cs typeface="Arial"/>
                  </a:defRPr>
                </a:pPr>
                <a:r>
                  <a:rPr lang="en-US"/>
                  <a:t>Min</a:t>
                </a:r>
              </a:p>
            </c:rich>
          </c:tx>
          <c:overlay val="0"/>
        </c:title>
        <c:numFmt formatCode="General" sourceLinked="1"/>
        <c:majorTickMark val="out"/>
        <c:minorTickMark val="none"/>
        <c:tickLblPos val="nextTo"/>
        <c:txPr>
          <a:bodyPr/>
          <a:lstStyle/>
          <a:p>
            <a:pPr>
              <a:defRPr sz="2000"/>
            </a:pPr>
            <a:endParaRPr lang="en-US"/>
          </a:p>
        </c:txPr>
        <c:crossAx val="-2127552560"/>
        <c:crosses val="autoZero"/>
        <c:crossBetween val="between"/>
      </c:valAx>
      <c:spPr>
        <a:noFill/>
        <a:ln w="23748">
          <a:noFill/>
        </a:ln>
      </c:spPr>
    </c:plotArea>
    <c:legend>
      <c:legendPos val="r"/>
      <c:layout>
        <c:manualLayout>
          <c:xMode val="edge"/>
          <c:yMode val="edge"/>
          <c:x val="0.691420424719637"/>
          <c:y val="0.424671474861193"/>
          <c:w val="0.303251003482469"/>
          <c:h val="0.160534629229883"/>
        </c:manualLayout>
      </c:layout>
      <c:overlay val="0"/>
    </c:legend>
    <c:plotVisOnly val="1"/>
    <c:dispBlanksAs val="gap"/>
    <c:showDLblsOverMax val="0"/>
  </c:chart>
  <c:txPr>
    <a:bodyPr/>
    <a:lstStyle/>
    <a:p>
      <a:pPr>
        <a:defRPr sz="1683"/>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16058219995"/>
          <c:y val="0.038086589780553"/>
          <c:w val="0.595556669052732"/>
          <c:h val="0.806320277380433"/>
        </c:manualLayout>
      </c:layout>
      <c:barChart>
        <c:barDir val="col"/>
        <c:grouping val="stacked"/>
        <c:varyColors val="0"/>
        <c:ser>
          <c:idx val="0"/>
          <c:order val="0"/>
          <c:tx>
            <c:strRef>
              <c:f>Sheet1!$B$1</c:f>
              <c:strCache>
                <c:ptCount val="1"/>
                <c:pt idx="0">
                  <c:v>911 Alarm to Scene</c:v>
                </c:pt>
              </c:strCache>
            </c:strRef>
          </c:tx>
          <c:invertIfNegative val="0"/>
          <c:cat>
            <c:strRef>
              <c:f>Sheet1!$A$2:$A$4</c:f>
              <c:strCache>
                <c:ptCount val="3"/>
                <c:pt idx="0">
                  <c:v>July</c:v>
                </c:pt>
                <c:pt idx="1">
                  <c:v>Aug</c:v>
                </c:pt>
                <c:pt idx="2">
                  <c:v>Sep</c:v>
                </c:pt>
              </c:strCache>
            </c:strRef>
          </c:cat>
          <c:val>
            <c:numRef>
              <c:f>Sheet1!$B$2:$B$4</c:f>
              <c:numCache>
                <c:formatCode>General</c:formatCode>
                <c:ptCount val="3"/>
                <c:pt idx="0">
                  <c:v>12.0</c:v>
                </c:pt>
                <c:pt idx="1">
                  <c:v>11.0</c:v>
                </c:pt>
                <c:pt idx="2">
                  <c:v>11.0</c:v>
                </c:pt>
              </c:numCache>
            </c:numRef>
          </c:val>
        </c:ser>
        <c:ser>
          <c:idx val="1"/>
          <c:order val="1"/>
          <c:tx>
            <c:strRef>
              <c:f>Sheet1!$C$1</c:f>
              <c:strCache>
                <c:ptCount val="1"/>
                <c:pt idx="0">
                  <c:v>Door to Drug</c:v>
                </c:pt>
              </c:strCache>
            </c:strRef>
          </c:tx>
          <c:invertIfNegative val="0"/>
          <c:cat>
            <c:strRef>
              <c:f>Sheet1!$A$2:$A$4</c:f>
              <c:strCache>
                <c:ptCount val="3"/>
                <c:pt idx="0">
                  <c:v>July</c:v>
                </c:pt>
                <c:pt idx="1">
                  <c:v>Aug</c:v>
                </c:pt>
                <c:pt idx="2">
                  <c:v>Sep</c:v>
                </c:pt>
              </c:strCache>
            </c:strRef>
          </c:cat>
          <c:val>
            <c:numRef>
              <c:f>Sheet1!$C$2:$C$4</c:f>
              <c:numCache>
                <c:formatCode>General</c:formatCode>
                <c:ptCount val="3"/>
                <c:pt idx="0">
                  <c:v>48.0</c:v>
                </c:pt>
                <c:pt idx="1">
                  <c:v>41.0</c:v>
                </c:pt>
                <c:pt idx="2">
                  <c:v>21.0</c:v>
                </c:pt>
              </c:numCache>
            </c:numRef>
          </c:val>
        </c:ser>
        <c:dLbls>
          <c:showLegendKey val="0"/>
          <c:showVal val="0"/>
          <c:showCatName val="0"/>
          <c:showSerName val="0"/>
          <c:showPercent val="0"/>
          <c:showBubbleSize val="0"/>
        </c:dLbls>
        <c:gapWidth val="150"/>
        <c:overlap val="100"/>
        <c:axId val="-2127140128"/>
        <c:axId val="-2127400176"/>
      </c:barChart>
      <c:catAx>
        <c:axId val="-2127140128"/>
        <c:scaling>
          <c:orientation val="minMax"/>
        </c:scaling>
        <c:delete val="0"/>
        <c:axPos val="b"/>
        <c:numFmt formatCode="General" sourceLinked="1"/>
        <c:majorTickMark val="out"/>
        <c:minorTickMark val="none"/>
        <c:tickLblPos val="nextTo"/>
        <c:crossAx val="-2127400176"/>
        <c:crosses val="autoZero"/>
        <c:auto val="1"/>
        <c:lblAlgn val="ctr"/>
        <c:lblOffset val="100"/>
        <c:noMultiLvlLbl val="0"/>
      </c:catAx>
      <c:valAx>
        <c:axId val="-2127400176"/>
        <c:scaling>
          <c:orientation val="minMax"/>
          <c:max val="90.0"/>
        </c:scaling>
        <c:delete val="0"/>
        <c:axPos val="l"/>
        <c:title>
          <c:tx>
            <c:rich>
              <a:bodyPr rot="0" vert="horz"/>
              <a:lstStyle/>
              <a:p>
                <a:pPr algn="ctr">
                  <a:defRPr sz="1683" b="1" i="0" u="none" strike="noStrike" baseline="0">
                    <a:solidFill>
                      <a:srgbClr val="FFFFFF"/>
                    </a:solidFill>
                    <a:latin typeface="Arial"/>
                    <a:ea typeface="Arial"/>
                    <a:cs typeface="Arial"/>
                  </a:defRPr>
                </a:pPr>
                <a:r>
                  <a:rPr lang="en-US"/>
                  <a:t>Min</a:t>
                </a:r>
              </a:p>
            </c:rich>
          </c:tx>
          <c:overlay val="0"/>
        </c:title>
        <c:numFmt formatCode="General" sourceLinked="1"/>
        <c:majorTickMark val="out"/>
        <c:minorTickMark val="none"/>
        <c:tickLblPos val="nextTo"/>
        <c:txPr>
          <a:bodyPr/>
          <a:lstStyle/>
          <a:p>
            <a:pPr>
              <a:defRPr sz="2000"/>
            </a:pPr>
            <a:endParaRPr lang="en-US"/>
          </a:p>
        </c:txPr>
        <c:crossAx val="-2127140128"/>
        <c:crosses val="autoZero"/>
        <c:crossBetween val="between"/>
      </c:valAx>
      <c:spPr>
        <a:noFill/>
        <a:ln w="23748">
          <a:noFill/>
        </a:ln>
      </c:spPr>
    </c:plotArea>
    <c:legend>
      <c:legendPos val="r"/>
      <c:overlay val="0"/>
    </c:legend>
    <c:plotVisOnly val="1"/>
    <c:dispBlanksAs val="gap"/>
    <c:showDLblsOverMax val="0"/>
  </c:chart>
  <c:txPr>
    <a:bodyPr/>
    <a:lstStyle/>
    <a:p>
      <a:pPr>
        <a:defRPr sz="1683"/>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8ABC11B9-DADD-4D3F-860D-C9CF68550CE5}" type="datetimeFigureOut">
              <a:rPr lang="en-US"/>
              <a:pPr>
                <a:defRPr/>
              </a:pPr>
              <a:t>3/4/16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8F018F75-9B1E-4D6A-9227-8D9A844862F5}" type="slidenum">
              <a:rPr lang="en-US"/>
              <a:pPr>
                <a:defRPr/>
              </a:pPr>
              <a:t>‹#›</a:t>
            </a:fld>
            <a:endParaRPr lang="en-US" dirty="0"/>
          </a:p>
        </p:txBody>
      </p:sp>
    </p:spTree>
    <p:extLst>
      <p:ext uri="{BB962C8B-B14F-4D97-AF65-F5344CB8AC3E}">
        <p14:creationId xmlns:p14="http://schemas.microsoft.com/office/powerpoint/2010/main" val="1231509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sz="2300">
                <a:solidFill>
                  <a:schemeClr val="tx1"/>
                </a:solidFill>
                <a:latin typeface="Arial" pitchFamily="34" charset="0"/>
                <a:ea typeface="ＭＳ Ｐゴシック" charset="-128"/>
              </a:defRPr>
            </a:lvl1pPr>
            <a:lvl2pPr marL="716130" indent="-275434" defTabSz="931887" eaLnBrk="0" hangingPunct="0">
              <a:defRPr sz="2300">
                <a:solidFill>
                  <a:schemeClr val="tx1"/>
                </a:solidFill>
                <a:latin typeface="Arial" pitchFamily="34" charset="0"/>
                <a:ea typeface="ＭＳ Ｐゴシック" charset="-128"/>
              </a:defRPr>
            </a:lvl2pPr>
            <a:lvl3pPr marL="1101738" indent="-220348" defTabSz="931887" eaLnBrk="0" hangingPunct="0">
              <a:defRPr sz="2300">
                <a:solidFill>
                  <a:schemeClr val="tx1"/>
                </a:solidFill>
                <a:latin typeface="Arial" pitchFamily="34" charset="0"/>
                <a:ea typeface="ＭＳ Ｐゴシック" charset="-128"/>
              </a:defRPr>
            </a:lvl3pPr>
            <a:lvl4pPr marL="1542433" indent="-220348" defTabSz="931887" eaLnBrk="0" hangingPunct="0">
              <a:defRPr sz="2300">
                <a:solidFill>
                  <a:schemeClr val="tx1"/>
                </a:solidFill>
                <a:latin typeface="Arial" pitchFamily="34" charset="0"/>
                <a:ea typeface="ＭＳ Ｐゴシック" charset="-128"/>
              </a:defRPr>
            </a:lvl4pPr>
            <a:lvl5pPr marL="1983128" indent="-220348" defTabSz="931887" eaLnBrk="0" hangingPunct="0">
              <a:defRPr sz="2300">
                <a:solidFill>
                  <a:schemeClr val="tx1"/>
                </a:solidFill>
                <a:latin typeface="Arial" pitchFamily="34" charset="0"/>
                <a:ea typeface="ＭＳ Ｐゴシック" charset="-128"/>
              </a:defRPr>
            </a:lvl5pPr>
            <a:lvl6pPr marL="2423823" indent="-220348" defTabSz="931887" eaLnBrk="0" fontAlgn="base" hangingPunct="0">
              <a:spcBef>
                <a:spcPct val="0"/>
              </a:spcBef>
              <a:spcAft>
                <a:spcPct val="0"/>
              </a:spcAft>
              <a:defRPr sz="2300">
                <a:solidFill>
                  <a:schemeClr val="tx1"/>
                </a:solidFill>
                <a:latin typeface="Arial" pitchFamily="34" charset="0"/>
                <a:ea typeface="ＭＳ Ｐゴシック" charset="-128"/>
              </a:defRPr>
            </a:lvl6pPr>
            <a:lvl7pPr marL="2864518" indent="-220348" defTabSz="931887" eaLnBrk="0" fontAlgn="base" hangingPunct="0">
              <a:spcBef>
                <a:spcPct val="0"/>
              </a:spcBef>
              <a:spcAft>
                <a:spcPct val="0"/>
              </a:spcAft>
              <a:defRPr sz="2300">
                <a:solidFill>
                  <a:schemeClr val="tx1"/>
                </a:solidFill>
                <a:latin typeface="Arial" pitchFamily="34" charset="0"/>
                <a:ea typeface="ＭＳ Ｐゴシック" charset="-128"/>
              </a:defRPr>
            </a:lvl7pPr>
            <a:lvl8pPr marL="3305213" indent="-220348" defTabSz="931887" eaLnBrk="0" fontAlgn="base" hangingPunct="0">
              <a:spcBef>
                <a:spcPct val="0"/>
              </a:spcBef>
              <a:spcAft>
                <a:spcPct val="0"/>
              </a:spcAft>
              <a:defRPr sz="2300">
                <a:solidFill>
                  <a:schemeClr val="tx1"/>
                </a:solidFill>
                <a:latin typeface="Arial" pitchFamily="34" charset="0"/>
                <a:ea typeface="ＭＳ Ｐゴシック" charset="-128"/>
              </a:defRPr>
            </a:lvl8pPr>
            <a:lvl9pPr marL="3745908" indent="-220348" defTabSz="931887" eaLnBrk="0" fontAlgn="base" hangingPunct="0">
              <a:spcBef>
                <a:spcPct val="0"/>
              </a:spcBef>
              <a:spcAft>
                <a:spcPct val="0"/>
              </a:spcAft>
              <a:defRPr sz="2300">
                <a:solidFill>
                  <a:schemeClr val="tx1"/>
                </a:solidFill>
                <a:latin typeface="Arial" pitchFamily="34" charset="0"/>
                <a:ea typeface="ＭＳ Ｐゴシック" charset="-128"/>
              </a:defRPr>
            </a:lvl9pPr>
          </a:lstStyle>
          <a:p>
            <a:pPr eaLnBrk="1" hangingPunct="1"/>
            <a:fld id="{1139D33B-5AB8-4C2B-B506-4466C5C074F4}" type="slidenum">
              <a:rPr lang="en-GB" altLang="en-US" sz="1300"/>
              <a:pPr eaLnBrk="1" hangingPunct="1"/>
              <a:t>5</a:t>
            </a:fld>
            <a:endParaRPr lang="en-GB" altLang="en-US" sz="1300"/>
          </a:p>
        </p:txBody>
      </p:sp>
      <p:sp>
        <p:nvSpPr>
          <p:cNvPr id="63490" name="Rectangle 7"/>
          <p:cNvSpPr txBox="1">
            <a:spLocks noGrp="1" noChangeArrowheads="1"/>
          </p:cNvSpPr>
          <p:nvPr/>
        </p:nvSpPr>
        <p:spPr bwMode="auto">
          <a:xfrm>
            <a:off x="3970734" y="8830659"/>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fld id="{74710BD6-79D3-47F0-AA39-F0F9594E9DB6}" type="slidenum">
              <a:rPr lang="en-GB" altLang="en-US" sz="1300">
                <a:latin typeface="Times New Roman" pitchFamily="18" charset="0"/>
              </a:rPr>
              <a:pPr algn="r" eaLnBrk="1" hangingPunct="1"/>
              <a:t>5</a:t>
            </a:fld>
            <a:endParaRPr lang="en-GB" altLang="en-US" sz="130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4112" y="4416099"/>
            <a:ext cx="5142177" cy="41824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0" rIns="93162" bIns="46580"/>
          <a:lstStyle/>
          <a:p>
            <a:pPr algn="just" eaLnBrk="1" hangingPunct="1"/>
            <a:r>
              <a:rPr lang="en-US" altLang="en-US" smtClean="0">
                <a:solidFill>
                  <a:srgbClr val="000000"/>
                </a:solidFill>
                <a:latin typeface="Arial" pitchFamily="34" charset="0"/>
                <a:ea typeface="ＭＳ Ｐゴシック" charset="-128"/>
                <a:cs typeface="Arial" pitchFamily="34" charset="0"/>
              </a:rPr>
              <a:t>Brott presented a new meta-analysis of the NINDS, ECASS I and II and ATLANTIS studies in San Antonio at the American Stroke Association meeting. They divided the time interval to treatment in 90-minutes intervals (0-90, 91-180, 181-270, 271-360) and analyzed the ratio of patients with a favourable outcome (mRS 0-1) in 2776 patients. </a:t>
            </a:r>
            <a:r>
              <a:rPr lang="en-US" altLang="en-US" smtClean="0">
                <a:latin typeface="Arial" pitchFamily="34" charset="0"/>
                <a:ea typeface="ＭＳ Ｐゴシック" charset="-128"/>
                <a:cs typeface="Arial" pitchFamily="34" charset="0"/>
              </a:rPr>
              <a:t>They found a significant correlation of outcome with time from symptom onset. The odds ratios for the favourable outcome were 2.83, 1.53, 1.4 and 1.16 respectively with the last OR missing statistical significance. The lower confidence interval intersects with 1.0 at 285 minutes after symptom onset.</a:t>
            </a:r>
            <a:r>
              <a:rPr lang="en-US" altLang="en-US" baseline="30000" smtClean="0">
                <a:latin typeface="Arial" pitchFamily="34" charset="0"/>
                <a:ea typeface="ＭＳ Ｐゴシック" charset="-128"/>
                <a:cs typeface="Arial" pitchFamily="34" charset="0"/>
              </a:rPr>
              <a:t>138</a:t>
            </a:r>
            <a:endParaRPr lang="de-DE" altLang="en-US" baseline="30000" smtClean="0">
              <a:latin typeface="Arial" pitchFamily="34" charset="0"/>
              <a:ea typeface="ＭＳ Ｐゴシック" charset="-128"/>
              <a:cs typeface="Times New Roman" pitchFamily="18" charset="0"/>
            </a:endParaRPr>
          </a:p>
          <a:p>
            <a:pPr algn="just" eaLnBrk="1" hangingPunct="1"/>
            <a:r>
              <a:rPr lang="en-US" altLang="en-US" smtClean="0">
                <a:latin typeface="Arial" pitchFamily="34" charset="0"/>
                <a:ea typeface="ＭＳ Ｐゴシック" charset="-128"/>
                <a:cs typeface="Arial" pitchFamily="34" charset="0"/>
              </a:rPr>
              <a:t> </a:t>
            </a:r>
            <a:endParaRPr lang="de-DE" altLang="en-US" smtClean="0">
              <a:latin typeface="Arial" pitchFamily="34" charset="0"/>
              <a:ea typeface="ＭＳ Ｐゴシック" charset="-128"/>
              <a:cs typeface="Times New Roman" pitchFamily="18" charset="0"/>
            </a:endParaRPr>
          </a:p>
          <a:p>
            <a:pPr eaLnBrk="1" hangingPunct="1"/>
            <a:endParaRPr lang="de-DE" altLang="en-US" smtClean="0">
              <a:latin typeface="Arial" pitchFamily="34" charset="0"/>
              <a:ea typeface="ＭＳ Ｐゴシック" charset="-128"/>
            </a:endParaRPr>
          </a:p>
        </p:txBody>
      </p:sp>
    </p:spTree>
    <p:extLst>
      <p:ext uri="{BB962C8B-B14F-4D97-AF65-F5344CB8AC3E}">
        <p14:creationId xmlns:p14="http://schemas.microsoft.com/office/powerpoint/2010/main" val="50090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44F8D3-B875-4374-AA6E-BBCD56086956}" type="slidenum">
              <a:rPr lang="en-US" smtClean="0"/>
              <a:pPr>
                <a:defRPr/>
              </a:pPr>
              <a:t>12</a:t>
            </a:fld>
            <a:endParaRPr lang="en-US" dirty="0"/>
          </a:p>
        </p:txBody>
      </p:sp>
    </p:spTree>
    <p:extLst>
      <p:ext uri="{BB962C8B-B14F-4D97-AF65-F5344CB8AC3E}">
        <p14:creationId xmlns:p14="http://schemas.microsoft.com/office/powerpoint/2010/main" val="394976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3EB51FC-B7E4-4ADD-ADC6-77CA992D35F6}" type="slidenum">
              <a:rPr lang="en-US" smtClean="0"/>
              <a:pPr>
                <a:defRPr/>
              </a:pPr>
              <a:t>13</a:t>
            </a:fld>
            <a:endParaRPr lang="en-US"/>
          </a:p>
        </p:txBody>
      </p:sp>
    </p:spTree>
    <p:extLst>
      <p:ext uri="{BB962C8B-B14F-4D97-AF65-F5344CB8AC3E}">
        <p14:creationId xmlns:p14="http://schemas.microsoft.com/office/powerpoint/2010/main" val="38495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94E828-072E-496C-9931-AA09AD58DC68}" type="slidenum">
              <a:rPr lang="en-US" altLang="en-US" smtClean="0"/>
              <a:pPr/>
              <a:t>18</a:t>
            </a:fld>
            <a:endParaRPr lang="en-US" altLang="en-US" smtClean="0"/>
          </a:p>
        </p:txBody>
      </p:sp>
    </p:spTree>
    <p:extLst>
      <p:ext uri="{BB962C8B-B14F-4D97-AF65-F5344CB8AC3E}">
        <p14:creationId xmlns:p14="http://schemas.microsoft.com/office/powerpoint/2010/main" val="178066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3D93-8373-493F-8253-79F982824162}" type="slidenum">
              <a:rPr lang="en-US" smtClean="0"/>
              <a:pPr/>
              <a:t>26</a:t>
            </a:fld>
            <a:endParaRPr lang="en-US" dirty="0"/>
          </a:p>
        </p:txBody>
      </p:sp>
    </p:spTree>
    <p:extLst>
      <p:ext uri="{BB962C8B-B14F-4D97-AF65-F5344CB8AC3E}">
        <p14:creationId xmlns:p14="http://schemas.microsoft.com/office/powerpoint/2010/main" val="47654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3D93-8373-493F-8253-79F982824162}" type="slidenum">
              <a:rPr lang="en-US" smtClean="0"/>
              <a:pPr/>
              <a:t>27</a:t>
            </a:fld>
            <a:endParaRPr lang="en-US" dirty="0"/>
          </a:p>
        </p:txBody>
      </p:sp>
    </p:spTree>
    <p:extLst>
      <p:ext uri="{BB962C8B-B14F-4D97-AF65-F5344CB8AC3E}">
        <p14:creationId xmlns:p14="http://schemas.microsoft.com/office/powerpoint/2010/main" val="31154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3D93-8373-493F-8253-79F982824162}" type="slidenum">
              <a:rPr lang="en-US" smtClean="0"/>
              <a:pPr/>
              <a:t>28</a:t>
            </a:fld>
            <a:endParaRPr lang="en-US" dirty="0"/>
          </a:p>
        </p:txBody>
      </p:sp>
    </p:spTree>
    <p:extLst>
      <p:ext uri="{BB962C8B-B14F-4D97-AF65-F5344CB8AC3E}">
        <p14:creationId xmlns:p14="http://schemas.microsoft.com/office/powerpoint/2010/main" val="42345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05C3D93-8373-493F-8253-79F982824162}" type="slidenum">
              <a:rPr lang="en-US" smtClean="0"/>
              <a:pPr/>
              <a:t>29</a:t>
            </a:fld>
            <a:endParaRPr lang="en-US" dirty="0"/>
          </a:p>
        </p:txBody>
      </p:sp>
    </p:spTree>
    <p:extLst>
      <p:ext uri="{BB962C8B-B14F-4D97-AF65-F5344CB8AC3E}">
        <p14:creationId xmlns:p14="http://schemas.microsoft.com/office/powerpoint/2010/main" val="148011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8C6F8C40-9DE0-42CC-9319-EF7AD85DD391}" type="datetimeFigureOut">
              <a:rPr lang="en-US"/>
              <a:pPr>
                <a:defRPr/>
              </a:pPr>
              <a:t>3/4/16</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68F6240B-B196-4680-A95E-A5D51BC0539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FFE28D6-0173-4345-AE10-AD55C40B2699}" type="datetimeFigureOut">
              <a:rPr lang="en-US"/>
              <a:pPr>
                <a:defRPr/>
              </a:pPr>
              <a:t>3/4/16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17A7B7-34C0-4FEB-8AA4-5E3CC2C8EC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C89DAA4-B52C-458F-B7FE-26CFE291202F}" type="datetimeFigureOut">
              <a:rPr lang="en-US"/>
              <a:pPr>
                <a:defRPr/>
              </a:pPr>
              <a:t>3/4/16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BA7E9ED-1E08-4C43-AD8C-8675712F0A9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45475" cy="584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543300" cy="4035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2500" y="1676400"/>
            <a:ext cx="3543300" cy="4035425"/>
          </a:xfrm>
        </p:spPr>
        <p:txBody>
          <a:bodyPr/>
          <a:lstStyle/>
          <a:p>
            <a:pPr lvl="0"/>
            <a:endParaRPr lang="en-US" noProof="0"/>
          </a:p>
        </p:txBody>
      </p:sp>
      <p:sp>
        <p:nvSpPr>
          <p:cNvPr id="5" name="Rectangle 5"/>
          <p:cNvSpPr>
            <a:spLocks noGrp="1" noChangeArrowheads="1"/>
          </p:cNvSpPr>
          <p:nvPr>
            <p:ph type="ftr" sz="quarter" idx="10"/>
          </p:nvPr>
        </p:nvSpPr>
        <p:spPr>
          <a:xfrm>
            <a:off x="3124200" y="6356350"/>
            <a:ext cx="2895600" cy="365125"/>
          </a:xfrm>
          <a:prstGeom prst="rect">
            <a:avLst/>
          </a:prstGeom>
        </p:spPr>
        <p:txBody>
          <a:bodyPr/>
          <a:lstStyle>
            <a:lvl1pPr eaLnBrk="0" hangingPunct="0">
              <a:defRPr sz="2400">
                <a:solidFill>
                  <a:srgbClr val="000000"/>
                </a:solidFill>
              </a:defRPr>
            </a:lvl1pPr>
          </a:lstStyle>
          <a:p>
            <a:pPr fontAlgn="base">
              <a:spcBef>
                <a:spcPct val="0"/>
              </a:spcBef>
              <a:spcAft>
                <a:spcPct val="0"/>
              </a:spcAft>
              <a:defRPr/>
            </a:pPr>
            <a:r>
              <a:rPr lang="en-US"/>
              <a:t>Presentation Title  l  November 5, 2009  l  2 </a:t>
            </a:r>
          </a:p>
        </p:txBody>
      </p:sp>
    </p:spTree>
    <p:extLst>
      <p:ext uri="{BB962C8B-B14F-4D97-AF65-F5344CB8AC3E}">
        <p14:creationId xmlns:p14="http://schemas.microsoft.com/office/powerpoint/2010/main" val="320143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5C3865E-CA99-4D21-8ACA-63284991BE89}" type="datetimeFigureOut">
              <a:rPr lang="en-US"/>
              <a:pPr>
                <a:defRPr/>
              </a:pPr>
              <a:t>3/4/16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B2BB926-5C29-4AA8-BED6-A214E56C19B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374425CE-54BE-41F3-9E9A-7D5C56CA4AEE}" type="datetimeFigureOut">
              <a:rPr lang="en-US"/>
              <a:pPr>
                <a:defRPr/>
              </a:pPr>
              <a:t>3/4/16</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55EE1A1-16DE-4346-BB3C-682699D369D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44DF516-FF58-4DEE-8517-F4C40571B111}" type="datetimeFigureOut">
              <a:rPr lang="en-US"/>
              <a:pPr>
                <a:defRPr/>
              </a:pPr>
              <a:t>3/4/16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8BF105D-0CEE-4004-B12B-7C5F6F2E936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6B1AFB2-8E49-4835-A47B-E894570F772C}" type="datetimeFigureOut">
              <a:rPr lang="en-US"/>
              <a:pPr>
                <a:defRPr/>
              </a:pPr>
              <a:t>3/4/16</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920FA9A-9EED-457C-9423-9336AA70167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D9B93C4-3458-4517-AE16-065643716994}" type="datetimeFigureOut">
              <a:rPr lang="en-US"/>
              <a:pPr>
                <a:defRPr/>
              </a:pPr>
              <a:t>3/4/16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C72BACA-5913-4BB3-AC21-F75FDE06692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E5F9578-42B1-4C0E-B11F-7B5DACCC55CD}" type="datetimeFigureOut">
              <a:rPr lang="en-US"/>
              <a:pPr>
                <a:defRPr/>
              </a:pPr>
              <a:t>3/4/16</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1F44152-605E-4D61-AACA-4FEE98B8EAA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EC9CCD4-DB13-4DA3-8A9E-3E5FA5ACCEBF}" type="datetimeFigureOut">
              <a:rPr lang="en-US"/>
              <a:pPr>
                <a:defRPr/>
              </a:pPr>
              <a:t>3/4/16</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10D78CB-46FE-495A-96BC-720239F42D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3B660580-3BC1-4244-ADC5-67BC9C2089C3}" type="datetimeFigureOut">
              <a:rPr lang="en-US"/>
              <a:pPr>
                <a:defRPr/>
              </a:pPr>
              <a:t>3/4/16</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385BB81-6053-42CC-AB7A-DE302DC6659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4BF9A449-254E-4F33-8308-43E7F2DF5074}" type="datetimeFigureOut">
              <a:rPr lang="en-US"/>
              <a:pPr>
                <a:defRPr/>
              </a:pPr>
              <a:t>3/4/16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C278BA1D-7D25-4DEB-B08D-3B543D26F6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7" r:id="rId1"/>
    <p:sldLayoutId id="2147483880" r:id="rId2"/>
    <p:sldLayoutId id="2147483888" r:id="rId3"/>
    <p:sldLayoutId id="2147483881" r:id="rId4"/>
    <p:sldLayoutId id="2147483882" r:id="rId5"/>
    <p:sldLayoutId id="2147483883" r:id="rId6"/>
    <p:sldLayoutId id="2147483884" r:id="rId7"/>
    <p:sldLayoutId id="2147483889" r:id="rId8"/>
    <p:sldLayoutId id="2147483890" r:id="rId9"/>
    <p:sldLayoutId id="2147483885" r:id="rId10"/>
    <p:sldLayoutId id="2147483886" r:id="rId11"/>
    <p:sldLayoutId id="2147483891"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 Id="rId3"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4.docx"/><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876800"/>
            <a:ext cx="6400800" cy="1219200"/>
          </a:xfrm>
        </p:spPr>
        <p:txBody>
          <a:bodyPr rtlCol="0">
            <a:normAutofit fontScale="70000" lnSpcReduction="20000"/>
          </a:bodyPr>
          <a:lstStyle/>
          <a:p>
            <a:pPr algn="r" eaLnBrk="1" fontAlgn="auto" hangingPunct="1">
              <a:spcBef>
                <a:spcPts val="580"/>
              </a:spcBef>
              <a:spcAft>
                <a:spcPts val="0"/>
              </a:spcAft>
              <a:buFont typeface="Arial" pitchFamily="34" charset="0"/>
              <a:buNone/>
              <a:defRPr/>
            </a:pPr>
            <a:r>
              <a:rPr lang="en-US" dirty="0" smtClean="0"/>
              <a:t>August 31, 2015</a:t>
            </a:r>
          </a:p>
          <a:p>
            <a:pPr algn="r" eaLnBrk="1" fontAlgn="auto" hangingPunct="1">
              <a:spcBef>
                <a:spcPts val="580"/>
              </a:spcBef>
              <a:spcAft>
                <a:spcPts val="0"/>
              </a:spcAft>
              <a:buFont typeface="Arial" pitchFamily="34" charset="0"/>
              <a:buNone/>
              <a:defRPr/>
            </a:pPr>
            <a:r>
              <a:rPr lang="en-US" dirty="0" smtClean="0"/>
              <a:t>QUICR Research Day</a:t>
            </a:r>
          </a:p>
          <a:p>
            <a:pPr algn="r" eaLnBrk="1" fontAlgn="auto" hangingPunct="1">
              <a:spcBef>
                <a:spcPts val="580"/>
              </a:spcBef>
              <a:spcAft>
                <a:spcPts val="0"/>
              </a:spcAft>
              <a:buFont typeface="Arial" pitchFamily="34" charset="0"/>
              <a:buNone/>
              <a:defRPr/>
            </a:pPr>
            <a:r>
              <a:rPr lang="en-US" dirty="0" smtClean="0"/>
              <a:t>Shy </a:t>
            </a:r>
            <a:r>
              <a:rPr lang="en-US" dirty="0" err="1" smtClean="0"/>
              <a:t>Amlani</a:t>
            </a:r>
            <a:endParaRPr lang="en-US" dirty="0" smtClean="0"/>
          </a:p>
          <a:p>
            <a:pPr algn="r" eaLnBrk="1" fontAlgn="auto" hangingPunct="1">
              <a:spcBef>
                <a:spcPts val="580"/>
              </a:spcBef>
              <a:spcAft>
                <a:spcPts val="0"/>
              </a:spcAft>
              <a:buFont typeface="Arial" pitchFamily="34" charset="0"/>
              <a:buNone/>
              <a:defRPr/>
            </a:pPr>
            <a:r>
              <a:rPr lang="en-US" dirty="0" smtClean="0"/>
              <a:t>Stroke Program, Edmonton Zone</a:t>
            </a:r>
          </a:p>
        </p:txBody>
      </p:sp>
      <p:sp>
        <p:nvSpPr>
          <p:cNvPr id="2" name="Title 1"/>
          <p:cNvSpPr>
            <a:spLocks noGrp="1"/>
          </p:cNvSpPr>
          <p:nvPr>
            <p:ph type="ctrTitle"/>
          </p:nvPr>
        </p:nvSpPr>
        <p:spPr>
          <a:xfrm>
            <a:off x="457200" y="1506538"/>
            <a:ext cx="8229600" cy="1470025"/>
          </a:xfrm>
        </p:spPr>
        <p:txBody>
          <a:bodyPr rtlCol="0">
            <a:normAutofit fontScale="90000"/>
          </a:bodyPr>
          <a:lstStyle/>
          <a:p>
            <a:pPr eaLnBrk="1" fontAlgn="auto" hangingPunct="1">
              <a:spcAft>
                <a:spcPts val="0"/>
              </a:spcAft>
              <a:defRPr/>
            </a:pPr>
            <a:r>
              <a:rPr sz="4400" smtClean="0"/>
              <a:t>ACHIEVE Project</a:t>
            </a:r>
            <a:r>
              <a:rPr smtClean="0"/>
              <a:t/>
            </a:r>
            <a:br>
              <a:rPr smtClean="0"/>
            </a:br>
            <a:r>
              <a:rPr sz="3600" smtClean="0"/>
              <a:t>Mobile Stroke Unit:  An innovative approach to pre-hospital treatment for Stroke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84200"/>
          </a:xfrm>
        </p:spPr>
        <p:txBody>
          <a:bodyPr>
            <a:normAutofit fontScale="90000"/>
          </a:bodyPr>
          <a:lstStyle/>
          <a:p>
            <a:pPr>
              <a:defRPr/>
            </a:pPr>
            <a:r>
              <a:rPr lang="en-US" sz="3600" dirty="0" smtClean="0">
                <a:solidFill>
                  <a:srgbClr val="FF0000"/>
                </a:solidFill>
              </a:rPr>
              <a:t>911 Call to Scene</a:t>
            </a:r>
            <a:endParaRPr lang="en-US" sz="3600" dirty="0">
              <a:solidFill>
                <a:srgbClr val="FF0000"/>
              </a:solidFill>
            </a:endParaRPr>
          </a:p>
        </p:txBody>
      </p:sp>
      <p:sp>
        <p:nvSpPr>
          <p:cNvPr id="90116" name="TextBox 5"/>
          <p:cNvSpPr txBox="1">
            <a:spLocks noChangeArrowheads="1"/>
          </p:cNvSpPr>
          <p:nvPr/>
        </p:nvSpPr>
        <p:spPr bwMode="auto">
          <a:xfrm>
            <a:off x="73152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dirty="0">
                <a:solidFill>
                  <a:srgbClr val="FFFFFF"/>
                </a:solidFill>
              </a:rPr>
              <a:t>Data as of 9/18/2014</a:t>
            </a:r>
          </a:p>
        </p:txBody>
      </p:sp>
      <p:graphicFrame>
        <p:nvGraphicFramePr>
          <p:cNvPr id="4" name="Chart 4"/>
          <p:cNvGraphicFramePr>
            <a:graphicFrameLocks/>
          </p:cNvGraphicFramePr>
          <p:nvPr>
            <p:extLst>
              <p:ext uri="{D42A27DB-BD31-4B8C-83A1-F6EECF244321}">
                <p14:modId xmlns:p14="http://schemas.microsoft.com/office/powerpoint/2010/main" val="172738332"/>
              </p:ext>
            </p:extLst>
          </p:nvPr>
        </p:nvGraphicFramePr>
        <p:xfrm>
          <a:off x="533400" y="1295400"/>
          <a:ext cx="8382000" cy="53927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2057400" y="3124200"/>
            <a:ext cx="4386808" cy="0"/>
          </a:xfrm>
          <a:prstGeom prst="line">
            <a:avLst/>
          </a:prstGeom>
          <a:ln w="22225">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Box 5"/>
          <p:cNvSpPr txBox="1">
            <a:spLocks noChangeArrowheads="1"/>
          </p:cNvSpPr>
          <p:nvPr/>
        </p:nvSpPr>
        <p:spPr bwMode="auto">
          <a:xfrm>
            <a:off x="6318313" y="292052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dirty="0" smtClean="0">
                <a:solidFill>
                  <a:srgbClr val="FF0000"/>
                </a:solidFill>
              </a:rPr>
              <a:t>National Target time of 911 call to ED Arrival</a:t>
            </a:r>
            <a:endParaRPr lang="en-US" dirty="0">
              <a:solidFill>
                <a:srgbClr val="FF0000"/>
              </a:solidFill>
            </a:endParaRPr>
          </a:p>
        </p:txBody>
      </p:sp>
    </p:spTree>
    <p:extLst>
      <p:ext uri="{BB962C8B-B14F-4D97-AF65-F5344CB8AC3E}">
        <p14:creationId xmlns:p14="http://schemas.microsoft.com/office/powerpoint/2010/main" val="1736231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84200"/>
          </a:xfrm>
        </p:spPr>
        <p:txBody>
          <a:bodyPr>
            <a:normAutofit fontScale="90000"/>
          </a:bodyPr>
          <a:lstStyle/>
          <a:p>
            <a:pPr>
              <a:defRPr/>
            </a:pPr>
            <a:r>
              <a:rPr lang="en-US" sz="3600" dirty="0" smtClean="0">
                <a:solidFill>
                  <a:schemeClr val="accent1"/>
                </a:solidFill>
              </a:rPr>
              <a:t>Door to Drug</a:t>
            </a:r>
            <a:endParaRPr lang="en-US" sz="3600" dirty="0">
              <a:solidFill>
                <a:schemeClr val="accent1"/>
              </a:solidFill>
            </a:endParaRPr>
          </a:p>
        </p:txBody>
      </p:sp>
      <p:sp>
        <p:nvSpPr>
          <p:cNvPr id="90116" name="TextBox 5"/>
          <p:cNvSpPr txBox="1">
            <a:spLocks noChangeArrowheads="1"/>
          </p:cNvSpPr>
          <p:nvPr/>
        </p:nvSpPr>
        <p:spPr bwMode="auto">
          <a:xfrm>
            <a:off x="73152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dirty="0">
                <a:solidFill>
                  <a:srgbClr val="FFFFFF"/>
                </a:solidFill>
              </a:rPr>
              <a:t>Data as of 9/18/2014</a:t>
            </a:r>
          </a:p>
        </p:txBody>
      </p:sp>
      <p:graphicFrame>
        <p:nvGraphicFramePr>
          <p:cNvPr id="4" name="Chart 4"/>
          <p:cNvGraphicFramePr>
            <a:graphicFrameLocks/>
          </p:cNvGraphicFramePr>
          <p:nvPr>
            <p:extLst>
              <p:ext uri="{D42A27DB-BD31-4B8C-83A1-F6EECF244321}">
                <p14:modId xmlns:p14="http://schemas.microsoft.com/office/powerpoint/2010/main" val="515200239"/>
              </p:ext>
            </p:extLst>
          </p:nvPr>
        </p:nvGraphicFramePr>
        <p:xfrm>
          <a:off x="533400" y="1295400"/>
          <a:ext cx="8382000" cy="539273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057400" y="1911868"/>
            <a:ext cx="6705599" cy="646331"/>
            <a:chOff x="2057400" y="1911868"/>
            <a:chExt cx="6705599" cy="646331"/>
          </a:xfrm>
        </p:grpSpPr>
        <p:cxnSp>
          <p:nvCxnSpPr>
            <p:cNvPr id="9" name="Straight Connector 8"/>
            <p:cNvCxnSpPr/>
            <p:nvPr/>
          </p:nvCxnSpPr>
          <p:spPr>
            <a:xfrm>
              <a:off x="2057400" y="2183296"/>
              <a:ext cx="4405422" cy="0"/>
            </a:xfrm>
            <a:prstGeom prst="line">
              <a:avLst/>
            </a:prstGeom>
            <a:ln w="22225">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p:nvSpPr>
          <p:spPr bwMode="auto">
            <a:xfrm>
              <a:off x="6462822" y="1911868"/>
              <a:ext cx="2300177"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dirty="0" smtClean="0">
                  <a:solidFill>
                    <a:srgbClr val="FF0000"/>
                  </a:solidFill>
                </a:rPr>
                <a:t>National Target </a:t>
              </a:r>
              <a:br>
                <a:rPr lang="en-US" dirty="0" smtClean="0">
                  <a:solidFill>
                    <a:srgbClr val="FF0000"/>
                  </a:solidFill>
                </a:rPr>
              </a:br>
              <a:r>
                <a:rPr lang="en-US" dirty="0" smtClean="0">
                  <a:solidFill>
                    <a:srgbClr val="FF0000"/>
                  </a:solidFill>
                </a:rPr>
                <a:t>ED Arrival to Drug</a:t>
              </a:r>
              <a:endParaRPr lang="en-US" dirty="0">
                <a:solidFill>
                  <a:srgbClr val="FF0000"/>
                </a:solidFill>
              </a:endParaRPr>
            </a:p>
          </p:txBody>
        </p:sp>
      </p:grpSp>
    </p:spTree>
    <p:extLst>
      <p:ext uri="{BB962C8B-B14F-4D97-AF65-F5344CB8AC3E}">
        <p14:creationId xmlns:p14="http://schemas.microsoft.com/office/powerpoint/2010/main" val="109773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84200"/>
          </a:xfrm>
        </p:spPr>
        <p:txBody>
          <a:bodyPr>
            <a:normAutofit fontScale="90000"/>
          </a:bodyPr>
          <a:lstStyle/>
          <a:p>
            <a:pPr>
              <a:defRPr/>
            </a:pPr>
            <a:r>
              <a:rPr lang="en-US" sz="3600" dirty="0" smtClean="0">
                <a:solidFill>
                  <a:schemeClr val="accent1"/>
                </a:solidFill>
              </a:rPr>
              <a:t>911 Alarm to Drug </a:t>
            </a:r>
            <a:r>
              <a:rPr lang="en-US" sz="3600" dirty="0" err="1" smtClean="0">
                <a:solidFill>
                  <a:schemeClr val="accent1"/>
                </a:solidFill>
              </a:rPr>
              <a:t>Administion</a:t>
            </a:r>
            <a:endParaRPr lang="en-US" sz="3600" dirty="0">
              <a:solidFill>
                <a:schemeClr val="accent1"/>
              </a:solidFill>
            </a:endParaRPr>
          </a:p>
        </p:txBody>
      </p:sp>
      <p:sp>
        <p:nvSpPr>
          <p:cNvPr id="90116" name="TextBox 5"/>
          <p:cNvSpPr txBox="1">
            <a:spLocks noChangeArrowheads="1"/>
          </p:cNvSpPr>
          <p:nvPr/>
        </p:nvSpPr>
        <p:spPr bwMode="auto">
          <a:xfrm>
            <a:off x="7315200" y="6553200"/>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dirty="0">
                <a:solidFill>
                  <a:srgbClr val="FFFFFF"/>
                </a:solidFill>
              </a:rPr>
              <a:t>Data as of 9/18/2014</a:t>
            </a:r>
          </a:p>
        </p:txBody>
      </p:sp>
      <p:graphicFrame>
        <p:nvGraphicFramePr>
          <p:cNvPr id="4" name="Chart 4"/>
          <p:cNvGraphicFramePr>
            <a:graphicFrameLocks/>
          </p:cNvGraphicFramePr>
          <p:nvPr>
            <p:extLst>
              <p:ext uri="{D42A27DB-BD31-4B8C-83A1-F6EECF244321}">
                <p14:modId xmlns:p14="http://schemas.microsoft.com/office/powerpoint/2010/main" val="4177822432"/>
              </p:ext>
            </p:extLst>
          </p:nvPr>
        </p:nvGraphicFramePr>
        <p:xfrm>
          <a:off x="533400" y="1295400"/>
          <a:ext cx="8382000" cy="539273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2057400" y="1981200"/>
            <a:ext cx="4267200" cy="0"/>
          </a:xfrm>
          <a:prstGeom prst="line">
            <a:avLst/>
          </a:prstGeom>
          <a:ln w="22225">
            <a:solidFill>
              <a:schemeClr val="tx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p:nvSpPr>
        <p:spPr bwMode="auto">
          <a:xfrm>
            <a:off x="6439090" y="1702904"/>
            <a:ext cx="23001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chemeClr val="accent1"/>
                </a:solidFill>
              </a:rPr>
              <a:t>National Target for Drug Administration</a:t>
            </a:r>
            <a:endParaRPr lang="en-US" dirty="0">
              <a:solidFill>
                <a:schemeClr val="accent1"/>
              </a:solidFill>
            </a:endParaRPr>
          </a:p>
        </p:txBody>
      </p:sp>
      <p:sp>
        <p:nvSpPr>
          <p:cNvPr id="3" name="TextBox 2"/>
          <p:cNvSpPr txBox="1"/>
          <p:nvPr/>
        </p:nvSpPr>
        <p:spPr>
          <a:xfrm>
            <a:off x="2133600" y="2667000"/>
            <a:ext cx="685800" cy="369332"/>
          </a:xfrm>
          <a:prstGeom prst="rect">
            <a:avLst/>
          </a:prstGeom>
          <a:noFill/>
        </p:spPr>
        <p:txBody>
          <a:bodyPr wrap="square" rtlCol="0">
            <a:spAutoFit/>
          </a:bodyPr>
          <a:lstStyle/>
          <a:p>
            <a:pPr algn="ctr"/>
            <a:r>
              <a:rPr lang="en-US" dirty="0" smtClean="0"/>
              <a:t>60</a:t>
            </a:r>
            <a:endParaRPr lang="en-US" dirty="0"/>
          </a:p>
        </p:txBody>
      </p:sp>
      <p:sp>
        <p:nvSpPr>
          <p:cNvPr id="10" name="TextBox 9"/>
          <p:cNvSpPr txBox="1"/>
          <p:nvPr/>
        </p:nvSpPr>
        <p:spPr>
          <a:xfrm>
            <a:off x="3787940" y="2996045"/>
            <a:ext cx="685800" cy="369332"/>
          </a:xfrm>
          <a:prstGeom prst="rect">
            <a:avLst/>
          </a:prstGeom>
          <a:noFill/>
        </p:spPr>
        <p:txBody>
          <a:bodyPr wrap="square" rtlCol="0">
            <a:spAutoFit/>
          </a:bodyPr>
          <a:lstStyle/>
          <a:p>
            <a:pPr algn="ctr"/>
            <a:r>
              <a:rPr lang="en-US" dirty="0" smtClean="0"/>
              <a:t>52</a:t>
            </a:r>
            <a:endParaRPr lang="en-US" dirty="0"/>
          </a:p>
        </p:txBody>
      </p:sp>
      <p:sp>
        <p:nvSpPr>
          <p:cNvPr id="13" name="TextBox 12"/>
          <p:cNvSpPr txBox="1"/>
          <p:nvPr/>
        </p:nvSpPr>
        <p:spPr>
          <a:xfrm>
            <a:off x="5477763" y="3962400"/>
            <a:ext cx="679010" cy="369332"/>
          </a:xfrm>
          <a:prstGeom prst="rect">
            <a:avLst/>
          </a:prstGeom>
          <a:noFill/>
        </p:spPr>
        <p:txBody>
          <a:bodyPr wrap="square" rtlCol="0">
            <a:spAutoFit/>
          </a:bodyPr>
          <a:lstStyle/>
          <a:p>
            <a:pPr algn="ctr"/>
            <a:r>
              <a:rPr lang="en-US" dirty="0" smtClean="0"/>
              <a:t>32</a:t>
            </a:r>
            <a:endParaRPr lang="en-US" dirty="0"/>
          </a:p>
        </p:txBody>
      </p:sp>
    </p:spTree>
    <p:extLst>
      <p:ext uri="{BB962C8B-B14F-4D97-AF65-F5344CB8AC3E}">
        <p14:creationId xmlns:p14="http://schemas.microsoft.com/office/powerpoint/2010/main" val="288921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jgrotta\Desktop\pictures2\MatMac.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34332"/>
            <a:ext cx="5135545" cy="38516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p:cNvSpPr txBox="1">
            <a:spLocks/>
          </p:cNvSpPr>
          <p:nvPr/>
        </p:nvSpPr>
        <p:spPr>
          <a:xfrm>
            <a:off x="152400" y="1181100"/>
            <a:ext cx="5200650" cy="4457700"/>
          </a:xfrm>
          <a:prstGeom prst="rect">
            <a:avLst/>
          </a:prstGeom>
        </p:spPr>
        <p:txBody>
          <a:bodyPr>
            <a:normAutofit fontScale="92500"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150000"/>
              </a:lnSpc>
              <a:defRPr/>
            </a:pPr>
            <a:r>
              <a:rPr lang="en-US" sz="2000" dirty="0" smtClean="0"/>
              <a:t>Vascular Neurologist,  RN, CT tech</a:t>
            </a:r>
          </a:p>
          <a:p>
            <a:pPr marL="0" indent="0">
              <a:lnSpc>
                <a:spcPct val="150000"/>
              </a:lnSpc>
              <a:buNone/>
              <a:defRPr/>
            </a:pPr>
            <a:r>
              <a:rPr lang="en-US" sz="2000" dirty="0" smtClean="0"/>
              <a:t>	Paramedic</a:t>
            </a:r>
          </a:p>
          <a:p>
            <a:pPr marL="347472" lvl="1" indent="0">
              <a:lnSpc>
                <a:spcPct val="150000"/>
              </a:lnSpc>
              <a:buNone/>
              <a:defRPr/>
            </a:pPr>
            <a:endParaRPr lang="en-US" sz="1600" dirty="0" smtClean="0"/>
          </a:p>
          <a:p>
            <a:pPr>
              <a:lnSpc>
                <a:spcPct val="150000"/>
              </a:lnSpc>
              <a:defRPr/>
            </a:pPr>
            <a:r>
              <a:rPr lang="en-US" sz="2000" dirty="0" smtClean="0"/>
              <a:t>Standard 12 foot ambulance</a:t>
            </a:r>
          </a:p>
          <a:p>
            <a:pPr>
              <a:lnSpc>
                <a:spcPct val="150000"/>
              </a:lnSpc>
              <a:defRPr/>
            </a:pPr>
            <a:r>
              <a:rPr lang="en-US" sz="2000" dirty="0" smtClean="0"/>
              <a:t>Diagnostic Equipment</a:t>
            </a:r>
          </a:p>
          <a:p>
            <a:pPr lvl="1">
              <a:lnSpc>
                <a:spcPct val="150000"/>
              </a:lnSpc>
              <a:buFont typeface="Wingdings" panose="05000000000000000000" pitchFamily="2" charset="2"/>
              <a:buChar char="ü"/>
              <a:defRPr/>
            </a:pPr>
            <a:r>
              <a:rPr lang="en-US" sz="1600" dirty="0" smtClean="0"/>
              <a:t>Portable CT scanner (</a:t>
            </a:r>
            <a:r>
              <a:rPr lang="en-US" sz="1600" dirty="0" err="1" smtClean="0"/>
              <a:t>CereTom</a:t>
            </a:r>
            <a:r>
              <a:rPr lang="en-US" sz="1600" dirty="0" smtClean="0"/>
              <a:t>) </a:t>
            </a:r>
          </a:p>
          <a:p>
            <a:pPr lvl="1">
              <a:lnSpc>
                <a:spcPct val="150000"/>
              </a:lnSpc>
              <a:buFont typeface="Wingdings" panose="05000000000000000000" pitchFamily="2" charset="2"/>
              <a:buChar char="ü"/>
              <a:defRPr/>
            </a:pPr>
            <a:r>
              <a:rPr lang="en-US" sz="1600" dirty="0" smtClean="0"/>
              <a:t>Point-of-care laboratory </a:t>
            </a:r>
          </a:p>
          <a:p>
            <a:pPr lvl="1">
              <a:lnSpc>
                <a:spcPct val="150000"/>
              </a:lnSpc>
              <a:buFont typeface="Wingdings" panose="05000000000000000000" pitchFamily="2" charset="2"/>
              <a:buChar char="ü"/>
              <a:defRPr/>
            </a:pPr>
            <a:r>
              <a:rPr lang="en-US" sz="1600" dirty="0" err="1" smtClean="0"/>
              <a:t>Teleradiology</a:t>
            </a:r>
            <a:r>
              <a:rPr lang="en-US" sz="1600" dirty="0" smtClean="0"/>
              <a:t>/</a:t>
            </a:r>
            <a:r>
              <a:rPr lang="en-US" sz="1600" dirty="0" err="1" smtClean="0"/>
              <a:t>Teleneurology</a:t>
            </a:r>
            <a:r>
              <a:rPr lang="en-US" sz="1600" dirty="0" smtClean="0"/>
              <a:t> </a:t>
            </a:r>
          </a:p>
          <a:p>
            <a:pPr marL="283464" lvl="1" indent="0">
              <a:lnSpc>
                <a:spcPct val="150000"/>
              </a:lnSpc>
              <a:buNone/>
              <a:defRPr/>
            </a:pPr>
            <a:r>
              <a:rPr lang="en-US" sz="1600" dirty="0" smtClean="0"/>
              <a:t>     connection</a:t>
            </a:r>
          </a:p>
          <a:p>
            <a:pPr marL="283464" lvl="1" indent="0">
              <a:lnSpc>
                <a:spcPct val="150000"/>
              </a:lnSpc>
              <a:buNone/>
              <a:defRPr/>
            </a:pPr>
            <a:endParaRPr lang="en-US" sz="1600" dirty="0" smtClean="0"/>
          </a:p>
          <a:p>
            <a:pPr>
              <a:lnSpc>
                <a:spcPct val="150000"/>
              </a:lnSpc>
              <a:defRPr/>
            </a:pPr>
            <a:r>
              <a:rPr lang="en-US" sz="2000" dirty="0" smtClean="0"/>
              <a:t>All management is S.O.C.</a:t>
            </a:r>
          </a:p>
        </p:txBody>
      </p:sp>
      <p:sp>
        <p:nvSpPr>
          <p:cNvPr id="3" name="Title 1"/>
          <p:cNvSpPr txBox="1">
            <a:spLocks/>
          </p:cNvSpPr>
          <p:nvPr/>
        </p:nvSpPr>
        <p:spPr>
          <a:xfrm>
            <a:off x="438150" y="130994"/>
            <a:ext cx="8185150" cy="1052513"/>
          </a:xfrm>
          <a:prstGeom prst="rect">
            <a:avLst/>
          </a:prstGeom>
        </p:spPr>
        <p:txBody>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n-US" sz="3200" dirty="0" smtClean="0">
                <a:solidFill>
                  <a:schemeClr val="accent1"/>
                </a:solidFill>
              </a:rPr>
              <a:t>Mobile Stroke Unit</a:t>
            </a:r>
            <a:endParaRPr lang="en-US" sz="3200" dirty="0">
              <a:solidFill>
                <a:schemeClr val="accent1"/>
              </a:solidFill>
            </a:endParaRPr>
          </a:p>
        </p:txBody>
      </p:sp>
      <p:pic>
        <p:nvPicPr>
          <p:cNvPr id="8196" name="Picture 2" descr="C:\Users\User\Desktop\MSU Project\MSU press con pic 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33800" y="3117017"/>
            <a:ext cx="5431971" cy="374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25176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bwMode="auto">
          <a:xfrm>
            <a:off x="3352800" y="1143000"/>
            <a:ext cx="2702334" cy="457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400" smtClean="0"/>
              <a:t>Proposal - November 2014</a:t>
            </a:r>
          </a:p>
        </p:txBody>
      </p:sp>
      <p:sp>
        <p:nvSpPr>
          <p:cNvPr id="7171" name="Content Placeholder 2"/>
          <p:cNvSpPr>
            <a:spLocks noGrp="1"/>
          </p:cNvSpPr>
          <p:nvPr>
            <p:ph sz="quarter" idx="1"/>
          </p:nvPr>
        </p:nvSpPr>
        <p:spPr>
          <a:xfrm>
            <a:off x="914400" y="1524000"/>
            <a:ext cx="7772400" cy="4572000"/>
          </a:xfrm>
        </p:spPr>
        <p:txBody>
          <a:bodyPr/>
          <a:lstStyle/>
          <a:p>
            <a:pPr eaLnBrk="1" hangingPunct="1">
              <a:buFont typeface="Arial" pitchFamily="34" charset="0"/>
              <a:buNone/>
            </a:pPr>
            <a:r>
              <a:rPr lang="en-US" altLang="en-US" sz="3200" smtClean="0"/>
              <a:t>Focus on Rural Stroke Model:</a:t>
            </a:r>
          </a:p>
          <a:p>
            <a:pPr eaLnBrk="1" hangingPunct="1">
              <a:lnSpc>
                <a:spcPts val="1500"/>
              </a:lnSpc>
              <a:buFont typeface="Arial" pitchFamily="34" charset="0"/>
              <a:buNone/>
            </a:pPr>
            <a:endParaRPr lang="en-US" altLang="en-US" sz="3200" smtClean="0"/>
          </a:p>
          <a:p>
            <a:pPr eaLnBrk="1" hangingPunct="1"/>
            <a:r>
              <a:rPr lang="en-US" altLang="en-US" sz="3200" smtClean="0"/>
              <a:t>MSU rendezvous with ambulance transporting patients to UAH </a:t>
            </a:r>
          </a:p>
          <a:p>
            <a:pPr eaLnBrk="1" hangingPunct="1">
              <a:lnSpc>
                <a:spcPts val="1500"/>
              </a:lnSpc>
            </a:pPr>
            <a:endParaRPr lang="en-US" altLang="en-US" sz="3200" smtClean="0"/>
          </a:p>
          <a:p>
            <a:pPr eaLnBrk="1" hangingPunct="1"/>
            <a:r>
              <a:rPr lang="en-US" altLang="en-US" sz="3200" smtClean="0"/>
              <a:t>Vehicle is not an ambulance but a mobile CT scanner</a:t>
            </a:r>
          </a:p>
          <a:p>
            <a:pPr eaLnBrk="1" hangingPunct="1">
              <a:lnSpc>
                <a:spcPts val="1500"/>
              </a:lnSpc>
            </a:pPr>
            <a:endParaRPr lang="en-US" altLang="en-US" sz="3200" smtClean="0"/>
          </a:p>
          <a:p>
            <a:pPr eaLnBrk="1" hangingPunct="1"/>
            <a:r>
              <a:rPr lang="en-US" altLang="en-US" sz="3200" smtClean="0"/>
              <a:t>Staff in the vehicle included a driver, a radiation technologist and a stroke fellow</a:t>
            </a:r>
          </a:p>
          <a:p>
            <a:pPr eaLnBrk="1" hangingPunct="1"/>
            <a:endParaRPr lang="en-US" altLang="en-US" smtClean="0"/>
          </a:p>
        </p:txBody>
      </p:sp>
    </p:spTree>
    <p:extLst>
      <p:ext uri="{BB962C8B-B14F-4D97-AF65-F5344CB8AC3E}">
        <p14:creationId xmlns:p14="http://schemas.microsoft.com/office/powerpoint/2010/main" val="400568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844" y="5400176"/>
            <a:ext cx="1420359" cy="1384995"/>
          </a:xfrm>
          <a:prstGeom prst="rect">
            <a:avLst/>
          </a:prstGeom>
          <a:solidFill>
            <a:srgbClr val="0070C0"/>
          </a:solidFill>
          <a:ln>
            <a:solidFill>
              <a:schemeClr val="tx1"/>
            </a:solidFill>
          </a:ln>
        </p:spPr>
        <p:txBody>
          <a:bodyPr wrap="square" rtlCol="0">
            <a:spAutoFit/>
          </a:bodyPr>
          <a:lstStyle/>
          <a:p>
            <a:r>
              <a:rPr lang="en-CA" sz="1200" dirty="0" smtClean="0">
                <a:solidFill>
                  <a:schemeClr val="bg1"/>
                </a:solidFill>
              </a:rPr>
              <a:t>Stroke physician at UAH, collects the information and advises on recruitment and dispatches CT mobile unit</a:t>
            </a:r>
            <a:endParaRPr lang="en-CA" sz="1200" dirty="0">
              <a:solidFill>
                <a:schemeClr val="bg1"/>
              </a:solidFill>
            </a:endParaRPr>
          </a:p>
        </p:txBody>
      </p:sp>
      <p:sp>
        <p:nvSpPr>
          <p:cNvPr id="8" name="TextBox 7"/>
          <p:cNvSpPr txBox="1"/>
          <p:nvPr/>
        </p:nvSpPr>
        <p:spPr>
          <a:xfrm>
            <a:off x="142844" y="2786058"/>
            <a:ext cx="1491377" cy="1200329"/>
          </a:xfrm>
          <a:prstGeom prst="rect">
            <a:avLst/>
          </a:prstGeom>
          <a:solidFill>
            <a:srgbClr val="FFFF00"/>
          </a:solidFill>
          <a:ln>
            <a:solidFill>
              <a:schemeClr val="tx1"/>
            </a:solidFill>
          </a:ln>
        </p:spPr>
        <p:txBody>
          <a:bodyPr wrap="square" rtlCol="0">
            <a:spAutoFit/>
          </a:bodyPr>
          <a:lstStyle/>
          <a:p>
            <a:r>
              <a:rPr lang="en-CA" sz="1200" dirty="0" smtClean="0"/>
              <a:t>Physician on duty attends and contacts stroke expert at UAH through Rapid North. Obtains consent</a:t>
            </a:r>
            <a:endParaRPr lang="en-CA" sz="1200" dirty="0"/>
          </a:p>
        </p:txBody>
      </p:sp>
      <p:sp>
        <p:nvSpPr>
          <p:cNvPr id="20" name="TextBox 19"/>
          <p:cNvSpPr txBox="1"/>
          <p:nvPr/>
        </p:nvSpPr>
        <p:spPr>
          <a:xfrm>
            <a:off x="285720" y="642918"/>
            <a:ext cx="1491377" cy="646331"/>
          </a:xfrm>
          <a:prstGeom prst="rect">
            <a:avLst/>
          </a:prstGeom>
          <a:solidFill>
            <a:srgbClr val="FFFF00"/>
          </a:solidFill>
          <a:ln>
            <a:solidFill>
              <a:schemeClr val="tx1"/>
            </a:solidFill>
          </a:ln>
        </p:spPr>
        <p:txBody>
          <a:bodyPr wrap="square" rtlCol="0">
            <a:spAutoFit/>
          </a:bodyPr>
          <a:lstStyle/>
          <a:p>
            <a:r>
              <a:rPr lang="en-CA" sz="1200" dirty="0" smtClean="0">
                <a:solidFill>
                  <a:srgbClr val="FF0000"/>
                </a:solidFill>
              </a:rPr>
              <a:t>Patient comes to the local hospital with stroke symptoms</a:t>
            </a:r>
            <a:endParaRPr lang="en-CA" sz="1200" dirty="0">
              <a:solidFill>
                <a:srgbClr val="FF0000"/>
              </a:solidFill>
            </a:endParaRPr>
          </a:p>
        </p:txBody>
      </p:sp>
      <p:sp>
        <p:nvSpPr>
          <p:cNvPr id="35" name="TextBox 34"/>
          <p:cNvSpPr txBox="1"/>
          <p:nvPr/>
        </p:nvSpPr>
        <p:spPr>
          <a:xfrm>
            <a:off x="2928926" y="6429396"/>
            <a:ext cx="2620782" cy="338554"/>
          </a:xfrm>
          <a:prstGeom prst="rect">
            <a:avLst/>
          </a:prstGeom>
          <a:solidFill>
            <a:srgbClr val="CC66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CA" sz="1600" dirty="0" smtClean="0">
                <a:solidFill>
                  <a:schemeClr val="bg1"/>
                </a:solidFill>
              </a:rPr>
              <a:t>Data collected and processed</a:t>
            </a:r>
            <a:endParaRPr lang="en-CA" sz="1600" dirty="0">
              <a:solidFill>
                <a:schemeClr val="bg1"/>
              </a:solidFill>
            </a:endParaRPr>
          </a:p>
        </p:txBody>
      </p:sp>
      <p:sp>
        <p:nvSpPr>
          <p:cNvPr id="4" name="TextBox 3"/>
          <p:cNvSpPr txBox="1"/>
          <p:nvPr/>
        </p:nvSpPr>
        <p:spPr>
          <a:xfrm>
            <a:off x="2627784" y="44624"/>
            <a:ext cx="3540585" cy="707886"/>
          </a:xfrm>
          <a:prstGeom prst="rect">
            <a:avLst/>
          </a:prstGeom>
          <a:noFill/>
        </p:spPr>
        <p:txBody>
          <a:bodyPr wrap="none" rtlCol="0">
            <a:spAutoFit/>
          </a:bodyPr>
          <a:lstStyle/>
          <a:p>
            <a:r>
              <a:rPr lang="en-CA" sz="4000" b="1" u="sng" dirty="0" smtClean="0">
                <a:solidFill>
                  <a:srgbClr val="FF0000"/>
                </a:solidFill>
              </a:rPr>
              <a:t>ACHIEVE STUDY</a:t>
            </a:r>
            <a:endParaRPr lang="en-CA" sz="4000" b="1" u="sng" dirty="0">
              <a:solidFill>
                <a:srgbClr val="FF0000"/>
              </a:solidFill>
            </a:endParaRPr>
          </a:p>
        </p:txBody>
      </p:sp>
      <p:cxnSp>
        <p:nvCxnSpPr>
          <p:cNvPr id="60" name="Straight Arrow Connector 59"/>
          <p:cNvCxnSpPr/>
          <p:nvPr/>
        </p:nvCxnSpPr>
        <p:spPr>
          <a:xfrm rot="5400000">
            <a:off x="107125" y="1964521"/>
            <a:ext cx="135732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Up-Down Arrow 60"/>
          <p:cNvSpPr/>
          <p:nvPr/>
        </p:nvSpPr>
        <p:spPr>
          <a:xfrm>
            <a:off x="642910" y="4000504"/>
            <a:ext cx="142876" cy="12144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267744" y="2348880"/>
            <a:ext cx="1136287" cy="957782"/>
          </a:xfrm>
          <a:prstGeom prst="rect">
            <a:avLst/>
          </a:prstGeom>
          <a:solidFill>
            <a:srgbClr val="FFFF00"/>
          </a:solidFill>
          <a:ln>
            <a:solidFill>
              <a:schemeClr val="tx1"/>
            </a:solidFill>
          </a:ln>
        </p:spPr>
        <p:txBody>
          <a:bodyPr wrap="square" rtlCol="0">
            <a:spAutoFit/>
          </a:bodyPr>
          <a:lstStyle/>
          <a:p>
            <a:r>
              <a:rPr lang="en-CA" sz="1200" dirty="0" smtClean="0"/>
              <a:t>Blood work done at local hospital and report sent over to UAH</a:t>
            </a:r>
            <a:endParaRPr lang="en-CA" sz="1200" dirty="0"/>
          </a:p>
        </p:txBody>
      </p:sp>
      <p:sp>
        <p:nvSpPr>
          <p:cNvPr id="14" name="TextBox 13"/>
          <p:cNvSpPr txBox="1"/>
          <p:nvPr/>
        </p:nvSpPr>
        <p:spPr>
          <a:xfrm>
            <a:off x="6643702" y="1357298"/>
            <a:ext cx="1960746" cy="830997"/>
          </a:xfrm>
          <a:prstGeom prst="rect">
            <a:avLst/>
          </a:prstGeom>
          <a:solidFill>
            <a:srgbClr val="0070C0"/>
          </a:solidFill>
          <a:ln>
            <a:solidFill>
              <a:schemeClr val="tx1"/>
            </a:solidFill>
          </a:ln>
        </p:spPr>
        <p:txBody>
          <a:bodyPr wrap="square" rtlCol="0">
            <a:spAutoFit/>
          </a:bodyPr>
          <a:lstStyle/>
          <a:p>
            <a:r>
              <a:rPr lang="en-CA" sz="1200" dirty="0" smtClean="0">
                <a:solidFill>
                  <a:schemeClr val="bg1"/>
                </a:solidFill>
              </a:rPr>
              <a:t>CCT equipped  </a:t>
            </a:r>
            <a:r>
              <a:rPr lang="en-CA" sz="1200" dirty="0" err="1" smtClean="0">
                <a:solidFill>
                  <a:schemeClr val="bg1"/>
                </a:solidFill>
              </a:rPr>
              <a:t>moble</a:t>
            </a:r>
            <a:r>
              <a:rPr lang="en-CA" sz="1200" dirty="0" smtClean="0">
                <a:solidFill>
                  <a:schemeClr val="bg1"/>
                </a:solidFill>
              </a:rPr>
              <a:t> unit with stroke fellow dispatched towards the local hospital</a:t>
            </a:r>
            <a:endParaRPr lang="en-CA" sz="1200" dirty="0">
              <a:solidFill>
                <a:schemeClr val="bg1"/>
              </a:solidFill>
            </a:endParaRPr>
          </a:p>
        </p:txBody>
      </p:sp>
      <p:cxnSp>
        <p:nvCxnSpPr>
          <p:cNvPr id="22" name="Straight Arrow Connector 21"/>
          <p:cNvCxnSpPr/>
          <p:nvPr/>
        </p:nvCxnSpPr>
        <p:spPr>
          <a:xfrm>
            <a:off x="3929058" y="1785926"/>
            <a:ext cx="71438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6357950" y="5857892"/>
            <a:ext cx="426108" cy="149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2411760" y="1486525"/>
            <a:ext cx="1437879" cy="646331"/>
          </a:xfrm>
          <a:prstGeom prst="rect">
            <a:avLst/>
          </a:prstGeom>
          <a:solidFill>
            <a:srgbClr val="FFFF00"/>
          </a:solidFill>
          <a:ln>
            <a:solidFill>
              <a:schemeClr val="tx1"/>
            </a:solidFill>
          </a:ln>
        </p:spPr>
        <p:txBody>
          <a:bodyPr wrap="square" rtlCol="0">
            <a:spAutoFit/>
          </a:bodyPr>
          <a:lstStyle/>
          <a:p>
            <a:r>
              <a:rPr lang="en-CA" sz="1200" dirty="0" smtClean="0"/>
              <a:t>Patient  transferred to UAH by ambulance</a:t>
            </a:r>
            <a:endParaRPr lang="en-CA" sz="1200" dirty="0"/>
          </a:p>
        </p:txBody>
      </p:sp>
      <p:sp>
        <p:nvSpPr>
          <p:cNvPr id="46" name="TextBox 45"/>
          <p:cNvSpPr txBox="1"/>
          <p:nvPr/>
        </p:nvSpPr>
        <p:spPr>
          <a:xfrm>
            <a:off x="4714876" y="1571612"/>
            <a:ext cx="1136287" cy="1015663"/>
          </a:xfrm>
          <a:prstGeom prst="rect">
            <a:avLst/>
          </a:prstGeom>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smtClean="0">
                <a:solidFill>
                  <a:schemeClr val="bg1"/>
                </a:solidFill>
              </a:rPr>
              <a:t>The CT mobile meets ambulance  at predetermined location</a:t>
            </a:r>
            <a:endParaRPr lang="en-CA" sz="1200" dirty="0">
              <a:solidFill>
                <a:schemeClr val="bg1"/>
              </a:solidFill>
            </a:endParaRPr>
          </a:p>
        </p:txBody>
      </p:sp>
      <p:sp>
        <p:nvSpPr>
          <p:cNvPr id="48" name="TextBox 47"/>
          <p:cNvSpPr txBox="1"/>
          <p:nvPr/>
        </p:nvSpPr>
        <p:spPr>
          <a:xfrm>
            <a:off x="4286248" y="2857496"/>
            <a:ext cx="1846467" cy="276999"/>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smtClean="0">
                <a:solidFill>
                  <a:schemeClr val="bg1"/>
                </a:solidFill>
              </a:rPr>
              <a:t>CCT completed in the field </a:t>
            </a:r>
            <a:endParaRPr lang="en-CA" sz="1200" dirty="0">
              <a:solidFill>
                <a:schemeClr val="bg1"/>
              </a:solidFill>
            </a:endParaRPr>
          </a:p>
        </p:txBody>
      </p:sp>
      <p:sp>
        <p:nvSpPr>
          <p:cNvPr id="49" name="TextBox 48"/>
          <p:cNvSpPr txBox="1"/>
          <p:nvPr/>
        </p:nvSpPr>
        <p:spPr>
          <a:xfrm>
            <a:off x="4499992" y="3429000"/>
            <a:ext cx="1278323" cy="830997"/>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smtClean="0">
                <a:solidFill>
                  <a:schemeClr val="bg1"/>
                </a:solidFill>
              </a:rPr>
              <a:t>ICH ruled out, meets inc/</a:t>
            </a:r>
            <a:r>
              <a:rPr lang="en-CA" sz="1200" dirty="0" err="1" smtClean="0">
                <a:solidFill>
                  <a:schemeClr val="bg1"/>
                </a:solidFill>
              </a:rPr>
              <a:t>exc</a:t>
            </a:r>
            <a:r>
              <a:rPr lang="en-CA" sz="1200" dirty="0" smtClean="0">
                <a:solidFill>
                  <a:schemeClr val="bg1"/>
                </a:solidFill>
              </a:rPr>
              <a:t> criteria, NIHSS, </a:t>
            </a:r>
            <a:r>
              <a:rPr lang="en-CA" sz="1200" dirty="0" err="1" smtClean="0">
                <a:solidFill>
                  <a:schemeClr val="bg1"/>
                </a:solidFill>
              </a:rPr>
              <a:t>mRS</a:t>
            </a:r>
            <a:endParaRPr lang="en-CA" sz="1200" dirty="0">
              <a:solidFill>
                <a:schemeClr val="bg1"/>
              </a:solidFill>
            </a:endParaRPr>
          </a:p>
        </p:txBody>
      </p:sp>
      <p:sp>
        <p:nvSpPr>
          <p:cNvPr id="50" name="TextBox 49"/>
          <p:cNvSpPr txBox="1"/>
          <p:nvPr/>
        </p:nvSpPr>
        <p:spPr>
          <a:xfrm>
            <a:off x="4286248" y="4636719"/>
            <a:ext cx="1775449" cy="461665"/>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err="1" smtClean="0">
                <a:solidFill>
                  <a:schemeClr val="bg1"/>
                </a:solidFill>
              </a:rPr>
              <a:t>rt</a:t>
            </a:r>
            <a:r>
              <a:rPr lang="en-CA" sz="1200" dirty="0" smtClean="0">
                <a:solidFill>
                  <a:schemeClr val="bg1"/>
                </a:solidFill>
              </a:rPr>
              <a:t>-PA therapy initiated in the ambulance</a:t>
            </a:r>
            <a:endParaRPr lang="en-CA" sz="1200" dirty="0">
              <a:solidFill>
                <a:schemeClr val="bg1"/>
              </a:solidFill>
            </a:endParaRPr>
          </a:p>
        </p:txBody>
      </p:sp>
      <p:sp>
        <p:nvSpPr>
          <p:cNvPr id="51" name="TextBox 50"/>
          <p:cNvSpPr txBox="1"/>
          <p:nvPr/>
        </p:nvSpPr>
        <p:spPr>
          <a:xfrm>
            <a:off x="4357686" y="5429264"/>
            <a:ext cx="1846467" cy="646331"/>
          </a:xfrm>
          <a:prstGeom prst="rect">
            <a:avLst/>
          </a:prstGeom>
          <a:solidFill>
            <a:srgbClr val="0070C0"/>
          </a:solidFill>
          <a:ln>
            <a:solidFill>
              <a:schemeClr val="tx1"/>
            </a:solidFill>
          </a:ln>
        </p:spPr>
        <p:txBody>
          <a:bodyPr wrap="square" rtlCol="0">
            <a:spAutoFit/>
          </a:bodyPr>
          <a:lstStyle/>
          <a:p>
            <a:r>
              <a:rPr lang="en-CA" sz="1200" dirty="0" smtClean="0">
                <a:solidFill>
                  <a:schemeClr val="bg1"/>
                </a:solidFill>
              </a:rPr>
              <a:t>Patient arrives at UAH for continued  care</a:t>
            </a:r>
          </a:p>
          <a:p>
            <a:r>
              <a:rPr lang="en-CA" sz="1200" dirty="0" smtClean="0">
                <a:solidFill>
                  <a:schemeClr val="bg1"/>
                </a:solidFill>
              </a:rPr>
              <a:t>CCT, NIHSS, mRS,</a:t>
            </a:r>
            <a:endParaRPr lang="en-CA" sz="1200" dirty="0">
              <a:solidFill>
                <a:schemeClr val="bg1"/>
              </a:solidFill>
            </a:endParaRPr>
          </a:p>
        </p:txBody>
      </p:sp>
      <p:cxnSp>
        <p:nvCxnSpPr>
          <p:cNvPr id="52" name="Straight Arrow Connector 51"/>
          <p:cNvCxnSpPr/>
          <p:nvPr/>
        </p:nvCxnSpPr>
        <p:spPr>
          <a:xfrm rot="16200000" flipH="1">
            <a:off x="4962572" y="2605128"/>
            <a:ext cx="357192" cy="46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a:off x="5036993" y="3255722"/>
            <a:ext cx="202100" cy="15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rot="5400000">
            <a:off x="5037783" y="5255986"/>
            <a:ext cx="202100" cy="15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rot="5400000">
            <a:off x="5037783" y="4470168"/>
            <a:ext cx="202100" cy="15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6858016" y="5072074"/>
            <a:ext cx="1704431" cy="1384992"/>
          </a:xfrm>
          <a:prstGeom prst="rect">
            <a:avLst/>
          </a:prstGeom>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smtClean="0">
                <a:solidFill>
                  <a:schemeClr val="bg1"/>
                </a:solidFill>
              </a:rPr>
              <a:t>Repeat assessment after 24 hr (CCT, NIHSS, </a:t>
            </a:r>
            <a:r>
              <a:rPr lang="en-CA" sz="1200" dirty="0" err="1" smtClean="0">
                <a:solidFill>
                  <a:schemeClr val="bg1"/>
                </a:solidFill>
              </a:rPr>
              <a:t>mRS</a:t>
            </a:r>
            <a:r>
              <a:rPr lang="en-CA" sz="1200" dirty="0" smtClean="0">
                <a:solidFill>
                  <a:schemeClr val="bg1"/>
                </a:solidFill>
              </a:rPr>
              <a:t>, </a:t>
            </a:r>
            <a:r>
              <a:rPr lang="en-CA" sz="1200" dirty="0" err="1" smtClean="0">
                <a:solidFill>
                  <a:schemeClr val="bg1"/>
                </a:solidFill>
              </a:rPr>
              <a:t>Barthell</a:t>
            </a:r>
            <a:r>
              <a:rPr lang="en-CA" sz="1200" dirty="0" smtClean="0">
                <a:solidFill>
                  <a:schemeClr val="bg1"/>
                </a:solidFill>
              </a:rPr>
              <a:t> Index)</a:t>
            </a:r>
          </a:p>
          <a:p>
            <a:r>
              <a:rPr lang="en-CA" sz="1200" dirty="0" smtClean="0">
                <a:solidFill>
                  <a:schemeClr val="bg1"/>
                </a:solidFill>
              </a:rPr>
              <a:t>Follow up after 7, 30 and 90 days (Follow up on phone if patient is discharged)</a:t>
            </a:r>
            <a:endParaRPr lang="en-CA" sz="1200" dirty="0">
              <a:solidFill>
                <a:schemeClr val="bg1"/>
              </a:solidFill>
            </a:endParaRPr>
          </a:p>
        </p:txBody>
      </p:sp>
      <p:cxnSp>
        <p:nvCxnSpPr>
          <p:cNvPr id="65" name="Straight Arrow Connector 64"/>
          <p:cNvCxnSpPr/>
          <p:nvPr/>
        </p:nvCxnSpPr>
        <p:spPr>
          <a:xfrm rot="10800000" flipV="1">
            <a:off x="6000760" y="1928802"/>
            <a:ext cx="530728"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8001024" y="3488296"/>
            <a:ext cx="785818"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dirty="0" smtClean="0">
                <a:solidFill>
                  <a:schemeClr val="bg1"/>
                </a:solidFill>
              </a:rPr>
              <a:t>UAH</a:t>
            </a:r>
            <a:endParaRPr lang="en-CA" dirty="0">
              <a:solidFill>
                <a:schemeClr val="bg1"/>
              </a:solidFill>
            </a:endParaRPr>
          </a:p>
        </p:txBody>
      </p:sp>
      <p:cxnSp>
        <p:nvCxnSpPr>
          <p:cNvPr id="37" name="Straight Connector 36"/>
          <p:cNvCxnSpPr/>
          <p:nvPr/>
        </p:nvCxnSpPr>
        <p:spPr>
          <a:xfrm>
            <a:off x="1714480" y="3626148"/>
            <a:ext cx="500066" cy="194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2195736" y="1786900"/>
            <a:ext cx="20398" cy="185812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a:off x="2214546" y="1785926"/>
            <a:ext cx="214314" cy="33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6" name="Elbow Connector 75"/>
          <p:cNvCxnSpPr/>
          <p:nvPr/>
        </p:nvCxnSpPr>
        <p:spPr>
          <a:xfrm rot="10800000" flipV="1">
            <a:off x="5643570" y="6500834"/>
            <a:ext cx="1857388" cy="142876"/>
          </a:xfrm>
          <a:prstGeom prst="bentConnector3">
            <a:avLst>
              <a:gd name="adj1" fmla="val -102"/>
            </a:avLst>
          </a:prstGeom>
          <a:ln>
            <a:tailEnd type="arrow"/>
          </a:ln>
        </p:spPr>
        <p:style>
          <a:lnRef idx="1">
            <a:schemeClr val="dk1"/>
          </a:lnRef>
          <a:fillRef idx="0">
            <a:schemeClr val="dk1"/>
          </a:fillRef>
          <a:effectRef idx="0">
            <a:schemeClr val="dk1"/>
          </a:effectRef>
          <a:fontRef idx="minor">
            <a:schemeClr val="tx1"/>
          </a:fontRef>
        </p:style>
      </p:cxnSp>
      <p:sp>
        <p:nvSpPr>
          <p:cNvPr id="87" name="TextBox 86"/>
          <p:cNvSpPr txBox="1"/>
          <p:nvPr/>
        </p:nvSpPr>
        <p:spPr>
          <a:xfrm rot="16200000">
            <a:off x="-77408" y="4435070"/>
            <a:ext cx="1319785" cy="307777"/>
          </a:xfrm>
          <a:prstGeom prst="rect">
            <a:avLst/>
          </a:prstGeom>
          <a:noFill/>
        </p:spPr>
        <p:txBody>
          <a:bodyPr wrap="none" rtlCol="0">
            <a:spAutoFit/>
          </a:bodyPr>
          <a:lstStyle/>
          <a:p>
            <a:r>
              <a:rPr lang="en-CA" sz="1400" dirty="0" smtClean="0"/>
              <a:t>communication</a:t>
            </a:r>
            <a:endParaRPr lang="en-CA" sz="1400" dirty="0"/>
          </a:p>
        </p:txBody>
      </p:sp>
      <p:cxnSp>
        <p:nvCxnSpPr>
          <p:cNvPr id="69" name="Straight Arrow Connector 68"/>
          <p:cNvCxnSpPr/>
          <p:nvPr/>
        </p:nvCxnSpPr>
        <p:spPr>
          <a:xfrm rot="16200000" flipV="1">
            <a:off x="7572396" y="2714620"/>
            <a:ext cx="785818" cy="6429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2" name="Group 83"/>
          <p:cNvGrpSpPr/>
          <p:nvPr/>
        </p:nvGrpSpPr>
        <p:grpSpPr>
          <a:xfrm>
            <a:off x="5929322" y="3286124"/>
            <a:ext cx="1857388" cy="1165033"/>
            <a:chOff x="5929322" y="3286124"/>
            <a:chExt cx="1857388" cy="1165033"/>
          </a:xfrm>
        </p:grpSpPr>
        <p:grpSp>
          <p:nvGrpSpPr>
            <p:cNvPr id="3" name="Group 79"/>
            <p:cNvGrpSpPr/>
            <p:nvPr/>
          </p:nvGrpSpPr>
          <p:grpSpPr>
            <a:xfrm>
              <a:off x="5929322" y="3286124"/>
              <a:ext cx="1857388" cy="1165033"/>
              <a:chOff x="5929322" y="3286124"/>
              <a:chExt cx="1857388" cy="1165033"/>
            </a:xfrm>
          </p:grpSpPr>
          <p:sp>
            <p:nvSpPr>
              <p:cNvPr id="70" name="TextBox 69"/>
              <p:cNvSpPr txBox="1"/>
              <p:nvPr/>
            </p:nvSpPr>
            <p:spPr>
              <a:xfrm>
                <a:off x="6429388" y="4143380"/>
                <a:ext cx="927498" cy="307777"/>
              </a:xfrm>
              <a:prstGeom prst="rect">
                <a:avLst/>
              </a:prstGeom>
              <a:noFill/>
            </p:spPr>
            <p:txBody>
              <a:bodyPr wrap="none" rtlCol="0">
                <a:spAutoFit/>
              </a:bodyPr>
              <a:lstStyle/>
              <a:p>
                <a:r>
                  <a:rPr lang="en-CA" sz="1400" u="sng" dirty="0" err="1" smtClean="0">
                    <a:solidFill>
                      <a:schemeClr val="accent6">
                        <a:lumMod val="50000"/>
                      </a:schemeClr>
                    </a:solidFill>
                  </a:rPr>
                  <a:t>Telestroke</a:t>
                </a:r>
                <a:endParaRPr lang="en-CA" sz="1400" u="sng" dirty="0">
                  <a:solidFill>
                    <a:schemeClr val="accent6">
                      <a:lumMod val="50000"/>
                    </a:schemeClr>
                  </a:solidFill>
                </a:endParaRPr>
              </a:p>
            </p:txBody>
          </p:sp>
          <p:sp>
            <p:nvSpPr>
              <p:cNvPr id="78" name="Left-Right Arrow Callout 77"/>
              <p:cNvSpPr/>
              <p:nvPr/>
            </p:nvSpPr>
            <p:spPr>
              <a:xfrm>
                <a:off x="5929322" y="3286124"/>
                <a:ext cx="1857388" cy="857256"/>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28" name="Picture 4" descr="C:\Program Files (x86)\Microsoft Office\MEDIA\CAGCAT10\j0300520.gif"/>
            <p:cNvPicPr>
              <a:picLocks noChangeAspect="1" noChangeArrowheads="1" noCrop="1"/>
            </p:cNvPicPr>
            <p:nvPr/>
          </p:nvPicPr>
          <p:blipFill>
            <a:blip r:embed="rId2" cstate="print"/>
            <a:srcRect/>
            <a:stretch>
              <a:fillRect/>
            </a:stretch>
          </p:blipFill>
          <p:spPr bwMode="auto">
            <a:xfrm>
              <a:off x="6429388" y="3286124"/>
              <a:ext cx="952500" cy="819150"/>
            </a:xfrm>
            <a:prstGeom prst="rect">
              <a:avLst/>
            </a:prstGeom>
            <a:noFill/>
          </p:spPr>
        </p:pic>
      </p:grpSp>
      <p:pic>
        <p:nvPicPr>
          <p:cNvPr id="1026" name="Picture 2" descr="C:\Users\Askar\AppData\Local\Microsoft\Windows\Temporary Internet Files\Content.IE5\ZNFZCVGI\MCj0092749000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9322" y="2000240"/>
            <a:ext cx="857256" cy="592386"/>
          </a:xfrm>
          <a:prstGeom prst="rect">
            <a:avLst/>
          </a:prstGeom>
          <a:noFill/>
        </p:spPr>
      </p:pic>
      <p:pic>
        <p:nvPicPr>
          <p:cNvPr id="47" name="Picture 2" descr="C:\Users\Askar\AppData\Local\Microsoft\Windows\Temporary Internet Files\Content.IE5\ZNFZCVGI\MCj0092749000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3857620" y="1857364"/>
            <a:ext cx="714380" cy="714380"/>
          </a:xfrm>
          <a:prstGeom prst="rect">
            <a:avLst/>
          </a:prstGeom>
          <a:noFill/>
        </p:spPr>
      </p:pic>
      <p:pic>
        <p:nvPicPr>
          <p:cNvPr id="56" name="Picture 2" descr="C:\Users\Askar\AppData\Local\Microsoft\Windows\Temporary Internet Files\Content.IE5\ZNFZCVGI\MCj0092749000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143636" y="5857892"/>
            <a:ext cx="714380" cy="714380"/>
          </a:xfrm>
          <a:prstGeom prst="rect">
            <a:avLst/>
          </a:prstGeom>
          <a:noFill/>
        </p:spPr>
      </p:pic>
      <p:pic>
        <p:nvPicPr>
          <p:cNvPr id="59" name="Picture 2" descr="C:\Users\Askar\AppData\Local\Microsoft\Windows\Temporary Internet Files\Content.IE5\ZNFZCVGI\MCj0092749000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9586" y="2571744"/>
            <a:ext cx="857256" cy="592386"/>
          </a:xfrm>
          <a:prstGeom prst="rect">
            <a:avLst/>
          </a:prstGeom>
          <a:noFill/>
        </p:spPr>
      </p:pic>
    </p:spTree>
    <p:extLst>
      <p:ext uri="{BB962C8B-B14F-4D97-AF65-F5344CB8AC3E}">
        <p14:creationId xmlns:p14="http://schemas.microsoft.com/office/powerpoint/2010/main" val="4208657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4400" smtClean="0"/>
              <a:t>Budget - November 2014</a:t>
            </a:r>
          </a:p>
        </p:txBody>
      </p:sp>
      <p:sp>
        <p:nvSpPr>
          <p:cNvPr id="8195" name="Content Placeholder 2"/>
          <p:cNvSpPr>
            <a:spLocks noGrp="1"/>
          </p:cNvSpPr>
          <p:nvPr>
            <p:ph sz="quarter" idx="1"/>
          </p:nvPr>
        </p:nvSpPr>
        <p:spPr/>
        <p:txBody>
          <a:bodyPr/>
          <a:lstStyle/>
          <a:p>
            <a:pPr eaLnBrk="1" hangingPunct="1"/>
            <a:r>
              <a:rPr lang="en-US" altLang="en-US" dirty="0" smtClean="0"/>
              <a:t>Total Project Cost:</a:t>
            </a:r>
          </a:p>
          <a:p>
            <a:pPr eaLnBrk="1" hangingPunct="1">
              <a:lnSpc>
                <a:spcPts val="1500"/>
              </a:lnSpc>
            </a:pPr>
            <a:endParaRPr lang="en-US" altLang="en-US" dirty="0" smtClean="0"/>
          </a:p>
          <a:p>
            <a:pPr lvl="1" eaLnBrk="1" hangingPunct="1"/>
            <a:r>
              <a:rPr lang="en-US" altLang="en-US" dirty="0" smtClean="0"/>
              <a:t>$1.765M</a:t>
            </a:r>
          </a:p>
          <a:p>
            <a:pPr lvl="1" eaLnBrk="1" hangingPunct="1">
              <a:lnSpc>
                <a:spcPts val="1500"/>
              </a:lnSpc>
            </a:pPr>
            <a:endParaRPr lang="en-US" altLang="en-US" dirty="0" smtClean="0"/>
          </a:p>
          <a:p>
            <a:pPr lvl="1" eaLnBrk="1" hangingPunct="1"/>
            <a:r>
              <a:rPr lang="en-US" altLang="en-US" dirty="0" smtClean="0"/>
              <a:t>$665K in offsets</a:t>
            </a:r>
          </a:p>
          <a:p>
            <a:pPr lvl="1" eaLnBrk="1" hangingPunct="1">
              <a:lnSpc>
                <a:spcPts val="1500"/>
              </a:lnSpc>
            </a:pPr>
            <a:endParaRPr lang="en-US" altLang="en-US" dirty="0" smtClean="0"/>
          </a:p>
          <a:p>
            <a:pPr lvl="1" eaLnBrk="1" hangingPunct="1"/>
            <a:r>
              <a:rPr lang="en-US" altLang="en-US" dirty="0" smtClean="0"/>
              <a:t>$1.1M net ask</a:t>
            </a:r>
          </a:p>
        </p:txBody>
      </p:sp>
      <p:sp>
        <p:nvSpPr>
          <p:cNvPr id="4" name="TextBox 3"/>
          <p:cNvSpPr txBox="1"/>
          <p:nvPr/>
        </p:nvSpPr>
        <p:spPr>
          <a:xfrm>
            <a:off x="1066800" y="4343400"/>
            <a:ext cx="2800767" cy="369332"/>
          </a:xfrm>
          <a:prstGeom prst="rect">
            <a:avLst/>
          </a:prstGeom>
          <a:noFill/>
          <a:ln>
            <a:solidFill>
              <a:schemeClr val="accent1"/>
            </a:solidFill>
          </a:ln>
        </p:spPr>
        <p:txBody>
          <a:bodyPr wrap="none" rtlCol="0">
            <a:spAutoFit/>
          </a:bodyPr>
          <a:lstStyle/>
          <a:p>
            <a:r>
              <a:rPr lang="en-US" b="1" dirty="0" smtClean="0">
                <a:solidFill>
                  <a:schemeClr val="accent1"/>
                </a:solidFill>
              </a:rPr>
              <a:t>100 activations per year</a:t>
            </a:r>
            <a:endParaRPr lang="en-US" b="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762000"/>
            <a:ext cx="7772400" cy="1143000"/>
          </a:xfrm>
        </p:spPr>
        <p:txBody>
          <a:bodyPr>
            <a:normAutofit fontScale="90000"/>
          </a:bodyPr>
          <a:lstStyle/>
          <a:p>
            <a:pPr eaLnBrk="1" fontAlgn="auto" hangingPunct="1">
              <a:spcAft>
                <a:spcPts val="0"/>
              </a:spcAft>
              <a:defRPr/>
            </a:pPr>
            <a:r>
              <a:rPr lang="en-US" altLang="en-US" sz="4400" dirty="0" smtClean="0"/>
              <a:t>Foundation Recommendation</a:t>
            </a:r>
            <a:br>
              <a:rPr lang="en-US" altLang="en-US" sz="4400" dirty="0" smtClean="0"/>
            </a:br>
            <a:r>
              <a:rPr lang="en-US" altLang="en-US" sz="4400" dirty="0" smtClean="0"/>
              <a:t>November 2014</a:t>
            </a:r>
          </a:p>
        </p:txBody>
      </p:sp>
      <p:sp>
        <p:nvSpPr>
          <p:cNvPr id="9219" name="Content Placeholder 2"/>
          <p:cNvSpPr>
            <a:spLocks noGrp="1"/>
          </p:cNvSpPr>
          <p:nvPr>
            <p:ph sz="quarter" idx="1"/>
          </p:nvPr>
        </p:nvSpPr>
        <p:spPr>
          <a:xfrm>
            <a:off x="914400" y="2122488"/>
            <a:ext cx="7772400" cy="4202112"/>
          </a:xfrm>
        </p:spPr>
        <p:txBody>
          <a:bodyPr/>
          <a:lstStyle/>
          <a:p>
            <a:pPr eaLnBrk="1" hangingPunct="1"/>
            <a:r>
              <a:rPr lang="en-US" altLang="en-US" sz="3200" smtClean="0"/>
              <a:t>Consideration of additional funds for fully functioning ambulance with expanded scope to include service to Edmonton Zone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4400" smtClean="0"/>
              <a:t>Proposal – Expanded Scope</a:t>
            </a:r>
          </a:p>
        </p:txBody>
      </p:sp>
      <p:sp>
        <p:nvSpPr>
          <p:cNvPr id="6147" name="Content Placeholder 2"/>
          <p:cNvSpPr>
            <a:spLocks noGrp="1"/>
          </p:cNvSpPr>
          <p:nvPr>
            <p:ph sz="quarter" idx="1"/>
          </p:nvPr>
        </p:nvSpPr>
        <p:spPr>
          <a:xfrm>
            <a:off x="533400" y="1524000"/>
            <a:ext cx="8229600" cy="5162550"/>
          </a:xfrm>
        </p:spPr>
        <p:txBody>
          <a:bodyPr>
            <a:normAutofit/>
          </a:bodyPr>
          <a:lstStyle/>
          <a:p>
            <a:pPr marL="274320" indent="-274320" eaLnBrk="1" fontAlgn="auto" hangingPunct="1">
              <a:lnSpc>
                <a:spcPts val="3000"/>
              </a:lnSpc>
              <a:spcBef>
                <a:spcPts val="580"/>
              </a:spcBef>
              <a:spcAft>
                <a:spcPts val="0"/>
              </a:spcAft>
              <a:buFont typeface="Wingdings 2"/>
              <a:buChar char=""/>
              <a:defRPr/>
            </a:pPr>
            <a:r>
              <a:rPr lang="en-US" altLang="en-US" sz="3200" dirty="0" smtClean="0"/>
              <a:t>Vehicle is a fully functioning ambulance with CT scanner and Telehealth capability</a:t>
            </a:r>
          </a:p>
          <a:p>
            <a:pPr marL="274320" indent="-274320" eaLnBrk="1" fontAlgn="auto" hangingPunct="1">
              <a:lnSpc>
                <a:spcPts val="1500"/>
              </a:lnSpc>
              <a:spcBef>
                <a:spcPts val="580"/>
              </a:spcBef>
              <a:spcAft>
                <a:spcPts val="0"/>
              </a:spcAft>
              <a:buFont typeface="Wingdings 2"/>
              <a:buChar char=""/>
              <a:defRPr/>
            </a:pPr>
            <a:endParaRPr lang="en-US" altLang="en-US" sz="3200" dirty="0" smtClean="0"/>
          </a:p>
          <a:p>
            <a:pPr marL="274320" indent="-274320" eaLnBrk="1" fontAlgn="auto" hangingPunct="1">
              <a:lnSpc>
                <a:spcPts val="3000"/>
              </a:lnSpc>
              <a:spcBef>
                <a:spcPts val="580"/>
              </a:spcBef>
              <a:spcAft>
                <a:spcPts val="0"/>
              </a:spcAft>
              <a:buFont typeface="Wingdings 2"/>
              <a:buChar char=""/>
              <a:defRPr/>
            </a:pPr>
            <a:r>
              <a:rPr lang="en-US" altLang="en-US" sz="3200" dirty="0" smtClean="0"/>
              <a:t>Three Phase Project:</a:t>
            </a:r>
          </a:p>
          <a:p>
            <a:pPr marL="971550" lvl="1" indent="-571500" eaLnBrk="1" fontAlgn="auto" hangingPunct="1">
              <a:lnSpc>
                <a:spcPts val="3000"/>
              </a:lnSpc>
              <a:spcBef>
                <a:spcPts val="370"/>
              </a:spcBef>
              <a:spcAft>
                <a:spcPts val="0"/>
              </a:spcAft>
              <a:buFont typeface="+mj-lt"/>
              <a:buAutoNum type="arabicPeriod"/>
              <a:defRPr/>
            </a:pPr>
            <a:r>
              <a:rPr lang="en-US" altLang="en-US" sz="3200" dirty="0" smtClean="0"/>
              <a:t>Rural stroke model – remains focus of project</a:t>
            </a:r>
          </a:p>
          <a:p>
            <a:pPr marL="971550" lvl="1" indent="-571500" eaLnBrk="1" fontAlgn="auto" hangingPunct="1">
              <a:lnSpc>
                <a:spcPts val="3000"/>
              </a:lnSpc>
              <a:spcBef>
                <a:spcPts val="370"/>
              </a:spcBef>
              <a:spcAft>
                <a:spcPts val="0"/>
              </a:spcAft>
              <a:buFont typeface="+mj-lt"/>
              <a:buAutoNum type="arabicPeriod"/>
              <a:defRPr/>
            </a:pPr>
            <a:r>
              <a:rPr lang="en-US" altLang="en-US" sz="3200" dirty="0" smtClean="0"/>
              <a:t>Evaluation &amp; treatment of patients from hospitals in Edmonton Zone without access to CT </a:t>
            </a:r>
          </a:p>
          <a:p>
            <a:pPr marL="971550" lvl="1" indent="-571500" eaLnBrk="1" fontAlgn="auto" hangingPunct="1">
              <a:lnSpc>
                <a:spcPts val="3000"/>
              </a:lnSpc>
              <a:spcBef>
                <a:spcPts val="370"/>
              </a:spcBef>
              <a:spcAft>
                <a:spcPts val="0"/>
              </a:spcAft>
              <a:buFont typeface="+mj-lt"/>
              <a:buAutoNum type="arabicPeriod"/>
              <a:defRPr/>
            </a:pPr>
            <a:r>
              <a:rPr lang="en-US" altLang="en-US" sz="3200" dirty="0" smtClean="0"/>
              <a:t>Transport of patients from hospitals within Edmonton Zone to UAH for endovascular care</a:t>
            </a:r>
          </a:p>
          <a:p>
            <a:pPr marL="914400" lvl="1" indent="-514350" eaLnBrk="1" fontAlgn="auto" hangingPunct="1">
              <a:spcBef>
                <a:spcPts val="370"/>
              </a:spcBef>
              <a:spcAft>
                <a:spcPts val="0"/>
              </a:spcAft>
              <a:buFont typeface="Calibri" pitchFamily="34" charset="0"/>
              <a:buAutoNum type="romanUcPeriod"/>
              <a:defRPr/>
            </a:pPr>
            <a:endParaRPr lang="en-US" altLang="en-US" dirty="0" smtClean="0"/>
          </a:p>
          <a:p>
            <a:pPr marL="914400" lvl="1" indent="-514350" eaLnBrk="1" fontAlgn="auto" hangingPunct="1">
              <a:spcBef>
                <a:spcPts val="370"/>
              </a:spcBef>
              <a:spcAft>
                <a:spcPts val="0"/>
              </a:spcAft>
              <a:buFont typeface="Calibri" pitchFamily="34" charset="0"/>
              <a:buAutoNum type="romanUcPeriod"/>
              <a:defRPr/>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Background</a:t>
            </a:r>
          </a:p>
          <a:p>
            <a:r>
              <a:rPr lang="en-US" dirty="0" smtClean="0"/>
              <a:t>Early experiences – Germany &amp; Cleveland</a:t>
            </a:r>
          </a:p>
          <a:p>
            <a:r>
              <a:rPr lang="en-US" dirty="0" smtClean="0"/>
              <a:t>ACHIEVE Design</a:t>
            </a:r>
          </a:p>
          <a:p>
            <a:r>
              <a:rPr lang="en-US" dirty="0" smtClean="0"/>
              <a:t>Activity to Date</a:t>
            </a:r>
          </a:p>
          <a:p>
            <a:r>
              <a:rPr lang="en-US" dirty="0" smtClean="0"/>
              <a:t>Next Steps</a:t>
            </a:r>
          </a:p>
          <a:p>
            <a:r>
              <a:rPr lang="en-US" dirty="0" smtClean="0"/>
              <a:t>Questions</a:t>
            </a:r>
          </a:p>
          <a:p>
            <a:endParaRPr lang="en-US" dirty="0"/>
          </a:p>
        </p:txBody>
      </p:sp>
    </p:spTree>
    <p:extLst>
      <p:ext uri="{BB962C8B-B14F-4D97-AF65-F5344CB8AC3E}">
        <p14:creationId xmlns:p14="http://schemas.microsoft.com/office/powerpoint/2010/main" val="774650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4400" smtClean="0"/>
              <a:t>Project Timeline</a:t>
            </a:r>
          </a:p>
        </p:txBody>
      </p:sp>
      <p:sp>
        <p:nvSpPr>
          <p:cNvPr id="7171" name="Content Placeholder 2"/>
          <p:cNvSpPr>
            <a:spLocks noGrp="1"/>
          </p:cNvSpPr>
          <p:nvPr>
            <p:ph sz="quarter" idx="1"/>
          </p:nvPr>
        </p:nvSpPr>
        <p:spPr>
          <a:xfrm>
            <a:off x="457200" y="1371600"/>
            <a:ext cx="8305800" cy="5181600"/>
          </a:xfrm>
        </p:spPr>
        <p:txBody>
          <a:bodyPr>
            <a:normAutofit/>
          </a:bodyPr>
          <a:lstStyle/>
          <a:p>
            <a:pPr marL="274320" indent="-274320" eaLnBrk="1" fontAlgn="auto" hangingPunct="1">
              <a:spcBef>
                <a:spcPts val="580"/>
              </a:spcBef>
              <a:spcAft>
                <a:spcPts val="0"/>
              </a:spcAft>
              <a:buFont typeface="Wingdings 2"/>
              <a:buChar char=""/>
              <a:defRPr/>
            </a:pPr>
            <a:r>
              <a:rPr lang="en-US" altLang="en-US" sz="3000" dirty="0" smtClean="0"/>
              <a:t>Custom Vehicle Build:</a:t>
            </a:r>
            <a:r>
              <a:rPr lang="en-US" altLang="en-US" sz="3000" dirty="0"/>
              <a:t> </a:t>
            </a:r>
            <a:r>
              <a:rPr lang="en-US" altLang="en-US" sz="3000" dirty="0" smtClean="0"/>
              <a:t> 8 - 12 months</a:t>
            </a:r>
          </a:p>
          <a:p>
            <a:pPr marL="457200" lvl="1" indent="0" eaLnBrk="1" fontAlgn="auto" hangingPunct="1">
              <a:spcBef>
                <a:spcPts val="370"/>
              </a:spcBef>
              <a:spcAft>
                <a:spcPts val="0"/>
              </a:spcAft>
              <a:buFont typeface="Wingdings 2"/>
              <a:buNone/>
              <a:defRPr/>
            </a:pPr>
            <a:r>
              <a:rPr lang="en-US" altLang="en-US" sz="3000" dirty="0" smtClean="0"/>
              <a:t>	</a:t>
            </a:r>
            <a:r>
              <a:rPr lang="en-US" altLang="en-US" sz="2500" dirty="0" smtClean="0"/>
              <a:t>Will be the first Mobile Stroke Unit in Canada</a:t>
            </a:r>
          </a:p>
          <a:p>
            <a:pPr marL="457200" lvl="1" indent="0" eaLnBrk="1" fontAlgn="auto" hangingPunct="1">
              <a:lnSpc>
                <a:spcPts val="1000"/>
              </a:lnSpc>
              <a:spcBef>
                <a:spcPts val="370"/>
              </a:spcBef>
              <a:spcAft>
                <a:spcPts val="0"/>
              </a:spcAft>
              <a:buFont typeface="Wingdings 2"/>
              <a:buNone/>
              <a:defRPr/>
            </a:pPr>
            <a:endParaRPr lang="en-US" altLang="en-US" sz="3000" dirty="0" smtClean="0"/>
          </a:p>
          <a:p>
            <a:pPr marL="274320" indent="-274320" eaLnBrk="1" fontAlgn="auto" hangingPunct="1">
              <a:spcBef>
                <a:spcPts val="580"/>
              </a:spcBef>
              <a:spcAft>
                <a:spcPts val="0"/>
              </a:spcAft>
              <a:buFont typeface="Wingdings 2"/>
              <a:buChar char=""/>
              <a:defRPr/>
            </a:pPr>
            <a:r>
              <a:rPr lang="en-US" altLang="en-US" sz="3000" dirty="0" smtClean="0"/>
              <a:t>Staff Training:	3 months prior to vehicle delivery</a:t>
            </a:r>
          </a:p>
          <a:p>
            <a:pPr marL="274320" indent="-274320" eaLnBrk="1" fontAlgn="auto" hangingPunct="1">
              <a:lnSpc>
                <a:spcPts val="1000"/>
              </a:lnSpc>
              <a:spcBef>
                <a:spcPts val="580"/>
              </a:spcBef>
              <a:spcAft>
                <a:spcPts val="0"/>
              </a:spcAft>
              <a:buFont typeface="Wingdings 2"/>
              <a:buChar char=""/>
              <a:defRPr/>
            </a:pPr>
            <a:endParaRPr lang="en-US" altLang="en-US" sz="3000" dirty="0" smtClean="0"/>
          </a:p>
          <a:p>
            <a:pPr marL="274320" indent="-274320" eaLnBrk="1" fontAlgn="auto" hangingPunct="1">
              <a:spcBef>
                <a:spcPts val="580"/>
              </a:spcBef>
              <a:spcAft>
                <a:spcPts val="0"/>
              </a:spcAft>
              <a:buFont typeface="Wingdings 2"/>
              <a:buChar char=""/>
              <a:defRPr/>
            </a:pPr>
            <a:r>
              <a:rPr lang="en-US" altLang="en-US" sz="3000" dirty="0" smtClean="0"/>
              <a:t>Enrollment:	1 month after vehicle delivery</a:t>
            </a:r>
          </a:p>
          <a:p>
            <a:pPr marL="274320" indent="-274320" eaLnBrk="1" fontAlgn="auto" hangingPunct="1">
              <a:lnSpc>
                <a:spcPts val="1000"/>
              </a:lnSpc>
              <a:spcBef>
                <a:spcPts val="580"/>
              </a:spcBef>
              <a:spcAft>
                <a:spcPts val="0"/>
              </a:spcAft>
              <a:buFont typeface="Wingdings 2"/>
              <a:buChar char=""/>
              <a:defRPr/>
            </a:pPr>
            <a:endParaRPr lang="en-US" altLang="en-US" sz="3000" dirty="0" smtClean="0"/>
          </a:p>
          <a:p>
            <a:pPr marL="274320" indent="-274320" eaLnBrk="1" fontAlgn="auto" hangingPunct="1">
              <a:spcBef>
                <a:spcPts val="580"/>
              </a:spcBef>
              <a:spcAft>
                <a:spcPts val="0"/>
              </a:spcAft>
              <a:buFont typeface="Wingdings 2"/>
              <a:buChar char=""/>
              <a:defRPr/>
            </a:pPr>
            <a:r>
              <a:rPr lang="en-US" altLang="en-US" sz="3000" dirty="0" smtClean="0"/>
              <a:t>Phase 1:	Month 0 to study completion </a:t>
            </a:r>
          </a:p>
          <a:p>
            <a:pPr marL="0" indent="0" eaLnBrk="1" fontAlgn="auto" hangingPunct="1">
              <a:lnSpc>
                <a:spcPts val="1000"/>
              </a:lnSpc>
              <a:spcBef>
                <a:spcPts val="580"/>
              </a:spcBef>
              <a:spcAft>
                <a:spcPts val="0"/>
              </a:spcAft>
              <a:buFont typeface="Wingdings 2"/>
              <a:buNone/>
              <a:defRPr/>
            </a:pPr>
            <a:endParaRPr lang="en-US" altLang="en-US" sz="3000" dirty="0" smtClean="0"/>
          </a:p>
          <a:p>
            <a:pPr marL="274320" indent="-274320" eaLnBrk="1" fontAlgn="auto" hangingPunct="1">
              <a:spcBef>
                <a:spcPts val="580"/>
              </a:spcBef>
              <a:spcAft>
                <a:spcPts val="0"/>
              </a:spcAft>
              <a:buFont typeface="Wingdings 2"/>
              <a:buChar char=""/>
              <a:defRPr/>
            </a:pPr>
            <a:r>
              <a:rPr lang="en-US" altLang="en-US" sz="3000" dirty="0" smtClean="0"/>
              <a:t>Phase 2:	Month 6 to study completion</a:t>
            </a:r>
          </a:p>
          <a:p>
            <a:pPr marL="0" indent="0" eaLnBrk="1" fontAlgn="auto" hangingPunct="1">
              <a:lnSpc>
                <a:spcPts val="1000"/>
              </a:lnSpc>
              <a:spcBef>
                <a:spcPts val="580"/>
              </a:spcBef>
              <a:spcAft>
                <a:spcPts val="0"/>
              </a:spcAft>
              <a:buFont typeface="Wingdings 2"/>
              <a:buNone/>
              <a:defRPr/>
            </a:pPr>
            <a:endParaRPr lang="en-US" altLang="en-US" sz="3000" dirty="0" smtClean="0"/>
          </a:p>
          <a:p>
            <a:pPr marL="274320" indent="-274320" eaLnBrk="1" fontAlgn="auto" hangingPunct="1">
              <a:spcBef>
                <a:spcPts val="580"/>
              </a:spcBef>
              <a:spcAft>
                <a:spcPts val="0"/>
              </a:spcAft>
              <a:buFont typeface="Wingdings 2"/>
              <a:buChar char=""/>
              <a:defRPr/>
            </a:pPr>
            <a:r>
              <a:rPr lang="en-US" altLang="en-US" sz="3000" dirty="0" smtClean="0"/>
              <a:t>Phase 3: 	Month 8 to study completion</a:t>
            </a:r>
          </a:p>
        </p:txBody>
      </p:sp>
      <p:sp>
        <p:nvSpPr>
          <p:cNvPr id="7" name="5-Point Star 6"/>
          <p:cNvSpPr/>
          <p:nvPr/>
        </p:nvSpPr>
        <p:spPr>
          <a:xfrm>
            <a:off x="1065213" y="1981200"/>
            <a:ext cx="306387" cy="277813"/>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Down Arrow 7"/>
          <p:cNvSpPr/>
          <p:nvPr/>
        </p:nvSpPr>
        <p:spPr>
          <a:xfrm>
            <a:off x="1371600" y="5334000"/>
            <a:ext cx="173038" cy="258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Down Arrow 8"/>
          <p:cNvSpPr/>
          <p:nvPr/>
        </p:nvSpPr>
        <p:spPr>
          <a:xfrm>
            <a:off x="1371600" y="4572000"/>
            <a:ext cx="173038" cy="258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Update</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908610155"/>
              </p:ext>
            </p:extLst>
          </p:nvPr>
        </p:nvGraphicFramePr>
        <p:xfrm>
          <a:off x="493713" y="1908175"/>
          <a:ext cx="8505825" cy="4032250"/>
        </p:xfrm>
        <a:graphic>
          <a:graphicData uri="http://schemas.openxmlformats.org/presentationml/2006/ole">
            <mc:AlternateContent xmlns:mc="http://schemas.openxmlformats.org/markup-compatibility/2006">
              <mc:Choice xmlns:v="urn:schemas-microsoft-com:vml" Requires="v">
                <p:oleObj spid="_x0000_s6153" name="Document" r:id="rId4" imgW="11641471" imgH="5518448" progId="Word.Document.12">
                  <p:embed/>
                </p:oleObj>
              </mc:Choice>
              <mc:Fallback>
                <p:oleObj name="Document" r:id="rId4" imgW="11641471" imgH="5518448" progId="Word.Document.12">
                  <p:embed/>
                  <p:pic>
                    <p:nvPicPr>
                      <p:cNvPr id="0" name=""/>
                      <p:cNvPicPr>
                        <a:picLocks noGrp="1" noChangeAspect="1" noChangeArrowheads="1"/>
                      </p:cNvPicPr>
                      <p:nvPr/>
                    </p:nvPicPr>
                    <p:blipFill>
                      <a:blip r:embed="rId5"/>
                      <a:srcRect/>
                      <a:stretch>
                        <a:fillRect/>
                      </a:stretch>
                    </p:blipFill>
                    <p:spPr bwMode="auto">
                      <a:xfrm>
                        <a:off x="493713" y="1908175"/>
                        <a:ext cx="8505825"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0136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152400"/>
            <a:ext cx="7772400" cy="1143000"/>
          </a:xfrm>
        </p:spPr>
        <p:txBody>
          <a:bodyPr/>
          <a:lstStyle/>
          <a:p>
            <a:pPr eaLnBrk="1" hangingPunct="1"/>
            <a:r>
              <a:rPr lang="en-US" altLang="en-US" sz="4400" dirty="0" smtClean="0"/>
              <a:t>Budget – Expanded Scope</a:t>
            </a:r>
          </a:p>
        </p:txBody>
      </p:sp>
      <p:sp>
        <p:nvSpPr>
          <p:cNvPr id="12291" name="Content Placeholder 2"/>
          <p:cNvSpPr>
            <a:spLocks noGrp="1"/>
          </p:cNvSpPr>
          <p:nvPr>
            <p:ph sz="quarter" idx="1"/>
          </p:nvPr>
        </p:nvSpPr>
        <p:spPr>
          <a:xfrm>
            <a:off x="685800" y="762000"/>
            <a:ext cx="8229600" cy="5486400"/>
          </a:xfrm>
        </p:spPr>
        <p:txBody>
          <a:bodyPr/>
          <a:lstStyle/>
          <a:p>
            <a:pPr marL="0" indent="0" algn="ctr" eaLnBrk="1" hangingPunct="1">
              <a:buFont typeface="Wingdings 2" pitchFamily="18" charset="2"/>
              <a:buNone/>
            </a:pPr>
            <a:r>
              <a:rPr lang="en-US" altLang="en-US" sz="3100" dirty="0" smtClean="0"/>
              <a:t>Budget Additions for Fully Functioning Ambulance</a:t>
            </a:r>
          </a:p>
          <a:p>
            <a:pPr marL="0" indent="0" eaLnBrk="1" hangingPunct="1">
              <a:buFont typeface="Wingdings 2" pitchFamily="18" charset="2"/>
              <a:buNone/>
            </a:pPr>
            <a:endParaRPr lang="en-US" altLang="en-US" dirty="0" smtClean="0"/>
          </a:p>
          <a:p>
            <a:pPr marL="0" indent="0" eaLnBrk="1" hangingPunct="1">
              <a:buFont typeface="Wingdings 2" pitchFamily="18" charset="2"/>
              <a:buNone/>
            </a:pPr>
            <a:endParaRPr lang="en-US" altLang="en-US" dirty="0" smtClean="0"/>
          </a:p>
          <a:p>
            <a:pPr marL="0" indent="0" eaLnBrk="1" hangingPunct="1">
              <a:buFont typeface="Wingdings 2" pitchFamily="18" charset="2"/>
              <a:buNone/>
            </a:pPr>
            <a:endParaRPr lang="en-US" altLang="en-US" dirty="0" smtClean="0"/>
          </a:p>
          <a:p>
            <a:pPr marL="0" indent="0" eaLnBrk="1" hangingPunct="1">
              <a:buFont typeface="Wingdings 2" pitchFamily="18" charset="2"/>
              <a:buNone/>
            </a:pPr>
            <a:endParaRPr lang="en-US" altLang="en-US" dirty="0" smtClean="0"/>
          </a:p>
          <a:p>
            <a:pPr marL="0" indent="0" eaLnBrk="1" hangingPunct="1">
              <a:buFont typeface="Wingdings 2" pitchFamily="18" charset="2"/>
              <a:buNone/>
            </a:pPr>
            <a:endParaRPr lang="en-US" altLang="en-US" dirty="0" smtClean="0"/>
          </a:p>
          <a:p>
            <a:pPr marL="0" indent="0" eaLnBrk="1" hangingPunct="1">
              <a:buFont typeface="Wingdings 2" pitchFamily="18" charset="2"/>
              <a:buNone/>
            </a:pPr>
            <a:endParaRPr lang="en-US" altLang="en-US" sz="1800" dirty="0" smtClean="0"/>
          </a:p>
          <a:p>
            <a:pPr marL="0" indent="0" eaLnBrk="1" hangingPunct="1">
              <a:buFont typeface="Wingdings 2" pitchFamily="18" charset="2"/>
              <a:buNone/>
            </a:pPr>
            <a:endParaRPr lang="en-US" altLang="en-US" sz="1800" dirty="0" smtClean="0"/>
          </a:p>
          <a:p>
            <a:pPr marL="0" indent="0" eaLnBrk="1" hangingPunct="1">
              <a:buFont typeface="Wingdings 2" pitchFamily="18" charset="2"/>
              <a:buNone/>
            </a:pPr>
            <a:endParaRPr lang="en-US" altLang="en-US" sz="1800" dirty="0" smtClean="0"/>
          </a:p>
          <a:p>
            <a:pPr marL="0" indent="0" eaLnBrk="1" hangingPunct="1">
              <a:buFont typeface="Wingdings 2" pitchFamily="18" charset="2"/>
              <a:buNone/>
            </a:pPr>
            <a:endParaRPr lang="en-US" altLang="en-US" sz="1800" dirty="0" smtClean="0"/>
          </a:p>
          <a:p>
            <a:pPr marL="0" indent="0" eaLnBrk="1" hangingPunct="1">
              <a:buFont typeface="Wingdings 2" pitchFamily="18" charset="2"/>
              <a:buNone/>
            </a:pPr>
            <a:endParaRPr lang="en-US" altLang="en-US" sz="1800" dirty="0" smtClean="0"/>
          </a:p>
          <a:p>
            <a:pPr marL="0" indent="0" eaLnBrk="1" hangingPunct="1">
              <a:buFont typeface="Wingdings 2" pitchFamily="18" charset="2"/>
              <a:buNone/>
            </a:pPr>
            <a:endParaRPr lang="en-US" altLang="en-US" sz="1800" dirty="0" smtClean="0"/>
          </a:p>
          <a:p>
            <a:pPr marL="0" indent="0" eaLnBrk="1" hangingPunct="1">
              <a:buFont typeface="Wingdings 2" pitchFamily="18" charset="2"/>
              <a:buNone/>
            </a:pPr>
            <a:r>
              <a:rPr lang="en-US" altLang="en-US" sz="1800" dirty="0" smtClean="0"/>
              <a:t> </a:t>
            </a:r>
          </a:p>
          <a:p>
            <a:pPr marL="0" indent="0" eaLnBrk="1" hangingPunct="1">
              <a:buFont typeface="Wingdings 2" pitchFamily="18" charset="2"/>
              <a:buNone/>
            </a:pP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409957628"/>
              </p:ext>
            </p:extLst>
          </p:nvPr>
        </p:nvGraphicFramePr>
        <p:xfrm>
          <a:off x="914400" y="1295400"/>
          <a:ext cx="7391400" cy="5303834"/>
        </p:xfrm>
        <a:graphic>
          <a:graphicData uri="http://schemas.openxmlformats.org/drawingml/2006/table">
            <a:tbl>
              <a:tblPr firstRow="1" bandRow="1">
                <a:tableStyleId>{5C22544A-7EE6-4342-B048-85BDC9FD1C3A}</a:tableStyleId>
              </a:tblPr>
              <a:tblGrid>
                <a:gridCol w="4864848"/>
                <a:gridCol w="2526552"/>
              </a:tblGrid>
              <a:tr h="365782">
                <a:tc>
                  <a:txBody>
                    <a:bodyPr/>
                    <a:lstStyle/>
                    <a:p>
                      <a:pPr algn="ctr"/>
                      <a:r>
                        <a:rPr lang="en-US" sz="1800" dirty="0" smtClean="0"/>
                        <a:t>Budget</a:t>
                      </a:r>
                      <a:r>
                        <a:rPr lang="en-US" sz="1800" baseline="0" dirty="0" smtClean="0"/>
                        <a:t> Addition</a:t>
                      </a:r>
                      <a:endParaRPr lang="en-US" sz="1800" dirty="0"/>
                    </a:p>
                  </a:txBody>
                  <a:tcPr marT="45725" marB="45725"/>
                </a:tc>
                <a:tc>
                  <a:txBody>
                    <a:bodyPr/>
                    <a:lstStyle/>
                    <a:p>
                      <a:pPr algn="ctr"/>
                      <a:r>
                        <a:rPr lang="en-US" sz="1800" dirty="0" smtClean="0"/>
                        <a:t>Cost</a:t>
                      </a:r>
                      <a:endParaRPr lang="en-US" sz="1800" dirty="0"/>
                    </a:p>
                  </a:txBody>
                  <a:tcPr marT="45725" marB="45725"/>
                </a:tc>
              </a:tr>
              <a:tr h="365782">
                <a:tc>
                  <a:txBody>
                    <a:bodyPr/>
                    <a:lstStyle/>
                    <a:p>
                      <a:r>
                        <a:rPr lang="en-US" sz="1800" b="1" u="none" dirty="0" smtClean="0"/>
                        <a:t>Staff</a:t>
                      </a:r>
                      <a:endParaRPr lang="en-US" sz="1800" b="1" u="none" dirty="0"/>
                    </a:p>
                  </a:txBody>
                  <a:tcPr marT="45725" marB="45725"/>
                </a:tc>
                <a:tc>
                  <a:txBody>
                    <a:bodyPr/>
                    <a:lstStyle/>
                    <a:p>
                      <a:pPr algn="r"/>
                      <a:endParaRPr lang="en-US" sz="1800" dirty="0"/>
                    </a:p>
                  </a:txBody>
                  <a:tcPr marT="45725" marB="45725"/>
                </a:tc>
              </a:tr>
              <a:tr h="365782">
                <a:tc>
                  <a:txBody>
                    <a:bodyPr/>
                    <a:lstStyle/>
                    <a:p>
                      <a:pPr lvl="1"/>
                      <a:r>
                        <a:rPr lang="en-US" sz="1800" dirty="0" smtClean="0"/>
                        <a:t>Paramedic 1.0 FTE</a:t>
                      </a:r>
                      <a:endParaRPr lang="en-US" sz="1800" dirty="0"/>
                    </a:p>
                  </a:txBody>
                  <a:tcPr marT="45725" marB="45725"/>
                </a:tc>
                <a:tc>
                  <a:txBody>
                    <a:bodyPr/>
                    <a:lstStyle/>
                    <a:p>
                      <a:pPr algn="r"/>
                      <a:r>
                        <a:rPr lang="en-US" sz="1800" dirty="0" smtClean="0"/>
                        <a:t>$</a:t>
                      </a:r>
                      <a:r>
                        <a:rPr lang="en-US" sz="1800" baseline="0" dirty="0" smtClean="0"/>
                        <a:t>307,283</a:t>
                      </a:r>
                      <a:endParaRPr lang="en-US" sz="1800" dirty="0"/>
                    </a:p>
                  </a:txBody>
                  <a:tcPr marT="45725" marB="45725"/>
                </a:tc>
              </a:tr>
              <a:tr h="365782">
                <a:tc>
                  <a:txBody>
                    <a:bodyPr/>
                    <a:lstStyle/>
                    <a:p>
                      <a:pPr lvl="1"/>
                      <a:r>
                        <a:rPr lang="en-US" sz="1800" dirty="0" smtClean="0"/>
                        <a:t>Paramedic/Transport Nurse 1.0 FTE</a:t>
                      </a:r>
                      <a:endParaRPr lang="en-US" sz="1800" dirty="0"/>
                    </a:p>
                  </a:txBody>
                  <a:tcPr marT="45725" marB="45725"/>
                </a:tc>
                <a:tc>
                  <a:txBody>
                    <a:bodyPr/>
                    <a:lstStyle/>
                    <a:p>
                      <a:pPr algn="r"/>
                      <a:r>
                        <a:rPr lang="en-US" sz="1800" dirty="0" smtClean="0"/>
                        <a:t>$307,283</a:t>
                      </a:r>
                      <a:endParaRPr lang="en-US" sz="1800" dirty="0"/>
                    </a:p>
                  </a:txBody>
                  <a:tcPr marT="45725" marB="45725"/>
                </a:tc>
              </a:tr>
              <a:tr h="365782">
                <a:tc>
                  <a:txBody>
                    <a:bodyPr/>
                    <a:lstStyle/>
                    <a:p>
                      <a:pPr lvl="1"/>
                      <a:r>
                        <a:rPr lang="en-US" sz="1800" dirty="0" smtClean="0"/>
                        <a:t>EMS</a:t>
                      </a:r>
                      <a:r>
                        <a:rPr lang="en-US" sz="1800" baseline="0" dirty="0" smtClean="0"/>
                        <a:t> Clerk IV 0.2 FTE</a:t>
                      </a:r>
                      <a:endParaRPr lang="en-US" sz="1800" dirty="0"/>
                    </a:p>
                  </a:txBody>
                  <a:tcPr marT="45725" marB="45725"/>
                </a:tc>
                <a:tc>
                  <a:txBody>
                    <a:bodyPr/>
                    <a:lstStyle/>
                    <a:p>
                      <a:pPr algn="r"/>
                      <a:r>
                        <a:rPr lang="en-US" sz="1800" dirty="0" smtClean="0"/>
                        <a:t>$</a:t>
                      </a:r>
                      <a:r>
                        <a:rPr lang="en-US" sz="1800" baseline="0" dirty="0" smtClean="0"/>
                        <a:t>3,500</a:t>
                      </a:r>
                      <a:endParaRPr lang="en-US" sz="1800" dirty="0"/>
                    </a:p>
                  </a:txBody>
                  <a:tcPr marT="45725" marB="45725"/>
                </a:tc>
              </a:tr>
              <a:tr h="365782">
                <a:tc>
                  <a:txBody>
                    <a:bodyPr/>
                    <a:lstStyle/>
                    <a:p>
                      <a:r>
                        <a:rPr lang="en-US" sz="1800" b="1" u="none" dirty="0" smtClean="0"/>
                        <a:t>Vehicle</a:t>
                      </a:r>
                      <a:endParaRPr lang="en-US" sz="1800" b="1" u="none" dirty="0"/>
                    </a:p>
                  </a:txBody>
                  <a:tcPr marT="45725" marB="45725"/>
                </a:tc>
                <a:tc>
                  <a:txBody>
                    <a:bodyPr/>
                    <a:lstStyle/>
                    <a:p>
                      <a:pPr algn="r"/>
                      <a:endParaRPr lang="en-US" sz="1800" dirty="0"/>
                    </a:p>
                  </a:txBody>
                  <a:tcPr marT="45725" marB="45725"/>
                </a:tc>
              </a:tr>
              <a:tr h="640116">
                <a:tc>
                  <a:txBody>
                    <a:bodyPr/>
                    <a:lstStyle/>
                    <a:p>
                      <a:pPr lvl="1"/>
                      <a:r>
                        <a:rPr lang="en-US" sz="1800" dirty="0" smtClean="0"/>
                        <a:t>Custom Manufactured</a:t>
                      </a:r>
                      <a:r>
                        <a:rPr lang="en-US" sz="1800" baseline="0" dirty="0" smtClean="0"/>
                        <a:t> A</a:t>
                      </a:r>
                      <a:r>
                        <a:rPr lang="en-US" sz="1800" dirty="0" smtClean="0"/>
                        <a:t>mbulance</a:t>
                      </a:r>
                      <a:endParaRPr lang="en-US" sz="1800" dirty="0"/>
                    </a:p>
                  </a:txBody>
                  <a:tcPr marT="45725" marB="45725"/>
                </a:tc>
                <a:tc>
                  <a:txBody>
                    <a:bodyPr/>
                    <a:lstStyle/>
                    <a:p>
                      <a:pPr algn="r"/>
                      <a:r>
                        <a:rPr lang="en-US" sz="1800" dirty="0" smtClean="0"/>
                        <a:t>$470,000</a:t>
                      </a:r>
                      <a:endParaRPr lang="en-US" sz="1800" dirty="0"/>
                    </a:p>
                  </a:txBody>
                  <a:tcPr marT="45725" marB="45725"/>
                </a:tc>
              </a:tr>
              <a:tr h="365782">
                <a:tc>
                  <a:txBody>
                    <a:bodyPr/>
                    <a:lstStyle/>
                    <a:p>
                      <a:pPr lvl="1"/>
                      <a:r>
                        <a:rPr lang="en-US" sz="1800" dirty="0" smtClean="0"/>
                        <a:t>Equipment &amp; Supplies</a:t>
                      </a:r>
                      <a:endParaRPr lang="en-US" sz="1800" dirty="0"/>
                    </a:p>
                  </a:txBody>
                  <a:tcPr marT="45725" marB="45725"/>
                </a:tc>
                <a:tc>
                  <a:txBody>
                    <a:bodyPr/>
                    <a:lstStyle/>
                    <a:p>
                      <a:pPr algn="r"/>
                      <a:r>
                        <a:rPr lang="en-US" sz="1800" dirty="0" smtClean="0"/>
                        <a:t>$</a:t>
                      </a:r>
                      <a:r>
                        <a:rPr lang="en-US" sz="1800" baseline="0" dirty="0" smtClean="0"/>
                        <a:t>70,000</a:t>
                      </a:r>
                      <a:endParaRPr lang="en-US" sz="1800" dirty="0"/>
                    </a:p>
                  </a:txBody>
                  <a:tcPr marT="45725" marB="45725"/>
                </a:tc>
              </a:tr>
              <a:tr h="640116">
                <a:tc>
                  <a:txBody>
                    <a:bodyPr/>
                    <a:lstStyle/>
                    <a:p>
                      <a:pPr lvl="1"/>
                      <a:r>
                        <a:rPr lang="en-US" sz="1800" dirty="0" smtClean="0"/>
                        <a:t>Consumables                                           (disposable</a:t>
                      </a:r>
                      <a:r>
                        <a:rPr lang="en-US" sz="1800" baseline="0" dirty="0" smtClean="0"/>
                        <a:t> supplies/equipment/oxygen)</a:t>
                      </a:r>
                      <a:endParaRPr lang="en-US" sz="1800" dirty="0"/>
                    </a:p>
                  </a:txBody>
                  <a:tcPr marT="45725" marB="45725"/>
                </a:tc>
                <a:tc>
                  <a:txBody>
                    <a:bodyPr/>
                    <a:lstStyle/>
                    <a:p>
                      <a:pPr algn="r"/>
                      <a:r>
                        <a:rPr lang="en-US" sz="1800" dirty="0" smtClean="0"/>
                        <a:t>$</a:t>
                      </a:r>
                      <a:r>
                        <a:rPr lang="en-US" sz="1800" baseline="0" dirty="0" smtClean="0"/>
                        <a:t>45,000</a:t>
                      </a:r>
                      <a:endParaRPr lang="en-US" sz="1800" dirty="0"/>
                    </a:p>
                  </a:txBody>
                  <a:tcPr marT="45725" marB="45725"/>
                </a:tc>
              </a:tr>
              <a:tr h="365782">
                <a:tc>
                  <a:txBody>
                    <a:bodyPr/>
                    <a:lstStyle/>
                    <a:p>
                      <a:pPr lvl="1"/>
                      <a:r>
                        <a:rPr lang="en-US" sz="1800" dirty="0" smtClean="0"/>
                        <a:t>Maintenance/fuel</a:t>
                      </a:r>
                      <a:endParaRPr lang="en-US" sz="1800" dirty="0"/>
                    </a:p>
                  </a:txBody>
                  <a:tcPr marT="45725" marB="45725"/>
                </a:tc>
                <a:tc>
                  <a:txBody>
                    <a:bodyPr/>
                    <a:lstStyle/>
                    <a:p>
                      <a:pPr algn="r"/>
                      <a:r>
                        <a:rPr lang="en-US" sz="1800" dirty="0" smtClean="0"/>
                        <a:t>$90,000</a:t>
                      </a:r>
                      <a:endParaRPr lang="en-US" sz="1800" dirty="0"/>
                    </a:p>
                  </a:txBody>
                  <a:tcPr marT="45725" marB="45725"/>
                </a:tc>
              </a:tr>
              <a:tr h="365782">
                <a:tc>
                  <a:txBody>
                    <a:bodyPr/>
                    <a:lstStyle/>
                    <a:p>
                      <a:r>
                        <a:rPr lang="en-US" sz="1800" b="1" dirty="0" smtClean="0">
                          <a:solidFill>
                            <a:schemeClr val="tx1"/>
                          </a:solidFill>
                        </a:rPr>
                        <a:t>Scanner</a:t>
                      </a:r>
                      <a:endParaRPr lang="en-US" sz="1800" dirty="0"/>
                    </a:p>
                  </a:txBody>
                  <a:tcPr marT="45725" marB="45725"/>
                </a:tc>
                <a:tc>
                  <a:txBody>
                    <a:bodyPr/>
                    <a:lstStyle/>
                    <a:p>
                      <a:pPr algn="r"/>
                      <a:r>
                        <a:rPr lang="en-US" sz="1800" dirty="0" smtClean="0"/>
                        <a:t>$</a:t>
                      </a:r>
                      <a:r>
                        <a:rPr lang="en-US" sz="1800" dirty="0" smtClean="0">
                          <a:solidFill>
                            <a:schemeClr val="tx1"/>
                          </a:solidFill>
                        </a:rPr>
                        <a:t>812,340</a:t>
                      </a:r>
                      <a:endParaRPr lang="en-US" sz="1800" dirty="0"/>
                    </a:p>
                  </a:txBody>
                  <a:tcPr marT="45725" marB="45725"/>
                </a:tc>
              </a:tr>
              <a:tr h="365782">
                <a:tc>
                  <a:txBody>
                    <a:bodyPr/>
                    <a:lstStyle/>
                    <a:p>
                      <a:r>
                        <a:rPr lang="en-US" sz="1800" b="1" dirty="0" smtClean="0"/>
                        <a:t>Total Budget</a:t>
                      </a:r>
                      <a:endParaRPr lang="en-US" sz="1800" b="1" dirty="0"/>
                    </a:p>
                  </a:txBody>
                  <a:tcPr marT="45725" marB="45725"/>
                </a:tc>
                <a:tc>
                  <a:txBody>
                    <a:bodyPr/>
                    <a:lstStyle/>
                    <a:p>
                      <a:pPr algn="r"/>
                      <a:r>
                        <a:rPr lang="en-US" sz="1800" dirty="0" smtClean="0"/>
                        <a:t>$3,988,071</a:t>
                      </a:r>
                      <a:endParaRPr lang="en-US" sz="1800" dirty="0"/>
                    </a:p>
                  </a:txBody>
                  <a:tcPr marT="45725" marB="45725"/>
                </a:tc>
              </a:tr>
              <a:tr h="365782">
                <a:tc>
                  <a:txBody>
                    <a:bodyPr/>
                    <a:lstStyle/>
                    <a:p>
                      <a:r>
                        <a:rPr lang="en-US" sz="1800" b="1" dirty="0" smtClean="0">
                          <a:solidFill>
                            <a:srgbClr val="00B050"/>
                          </a:solidFill>
                        </a:rPr>
                        <a:t>QUICR</a:t>
                      </a:r>
                      <a:endParaRPr lang="en-US" sz="1800" dirty="0">
                        <a:solidFill>
                          <a:srgbClr val="00B050"/>
                        </a:solidFill>
                      </a:endParaRPr>
                    </a:p>
                  </a:txBody>
                  <a:tcPr marT="45725" marB="45725"/>
                </a:tc>
                <a:tc>
                  <a:txBody>
                    <a:bodyPr/>
                    <a:lstStyle/>
                    <a:p>
                      <a:pPr algn="r"/>
                      <a:r>
                        <a:rPr lang="en-US" sz="1800" dirty="0" smtClean="0">
                          <a:solidFill>
                            <a:srgbClr val="00B050"/>
                          </a:solidFill>
                        </a:rPr>
                        <a:t>$210,000</a:t>
                      </a:r>
                      <a:endParaRPr lang="en-US" sz="1800" dirty="0">
                        <a:solidFill>
                          <a:srgbClr val="00B050"/>
                        </a:solidFill>
                      </a:endParaRPr>
                    </a:p>
                  </a:txBody>
                  <a:tcPr marT="45725" marB="45725"/>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r>
              <a:rPr lang="en-US" altLang="en-US" dirty="0" smtClean="0"/>
              <a:t>Update</a:t>
            </a:r>
            <a:endParaRPr lang="en-US" altLang="en-US" dirty="0"/>
          </a:p>
        </p:txBody>
      </p:sp>
      <p:sp>
        <p:nvSpPr>
          <p:cNvPr id="19463" name="Rectangle 7"/>
          <p:cNvSpPr>
            <a:spLocks noGrp="1" noChangeArrowheads="1"/>
          </p:cNvSpPr>
          <p:nvPr>
            <p:ph type="body" idx="1"/>
          </p:nvPr>
        </p:nvSpPr>
        <p:spPr>
          <a:xfrm>
            <a:off x="531813" y="1676400"/>
            <a:ext cx="8459787" cy="3946525"/>
          </a:xfrm>
        </p:spPr>
        <p:txBody>
          <a:bodyPr/>
          <a:lstStyle/>
          <a:p>
            <a:pPr>
              <a:tabLst>
                <a:tab pos="2055813" algn="l"/>
              </a:tabLst>
            </a:pPr>
            <a:r>
              <a:rPr lang="en-US" altLang="en-US" dirty="0" smtClean="0"/>
              <a:t>March </a:t>
            </a:r>
            <a:r>
              <a:rPr lang="en-US" altLang="en-US" dirty="0" smtClean="0">
                <a:solidFill>
                  <a:srgbClr val="FF0000"/>
                </a:solidFill>
              </a:rPr>
              <a:t>25</a:t>
            </a:r>
            <a:r>
              <a:rPr lang="en-US" altLang="en-US" dirty="0" smtClean="0"/>
              <a:t>:	Project approval by the University of Alberta 	Hospital Foundation</a:t>
            </a:r>
          </a:p>
          <a:p>
            <a:pPr>
              <a:lnSpc>
                <a:spcPts val="1000"/>
              </a:lnSpc>
            </a:pPr>
            <a:endParaRPr lang="en-US" altLang="en-US" dirty="0" smtClean="0"/>
          </a:p>
          <a:p>
            <a:pPr>
              <a:tabLst>
                <a:tab pos="2055813" algn="l"/>
              </a:tabLst>
            </a:pPr>
            <a:r>
              <a:rPr lang="en-US" altLang="en-US" dirty="0" smtClean="0"/>
              <a:t>March 27:	CT Scanner purchased</a:t>
            </a:r>
          </a:p>
          <a:p>
            <a:pPr>
              <a:lnSpc>
                <a:spcPts val="1000"/>
              </a:lnSpc>
            </a:pPr>
            <a:endParaRPr lang="en-US" altLang="en-US" dirty="0" smtClean="0"/>
          </a:p>
          <a:p>
            <a:pPr>
              <a:tabLst>
                <a:tab pos="2055813" algn="l"/>
              </a:tabLst>
            </a:pPr>
            <a:r>
              <a:rPr lang="en-US" altLang="en-US" dirty="0" smtClean="0"/>
              <a:t>June 1 – 4: 	Site visits complete</a:t>
            </a:r>
          </a:p>
          <a:p>
            <a:pPr>
              <a:lnSpc>
                <a:spcPts val="1000"/>
              </a:lnSpc>
            </a:pPr>
            <a:endParaRPr lang="en-US" altLang="en-US" dirty="0" smtClean="0"/>
          </a:p>
          <a:p>
            <a:pPr>
              <a:tabLst>
                <a:tab pos="2055813" algn="l"/>
              </a:tabLst>
            </a:pPr>
            <a:r>
              <a:rPr lang="en-US" altLang="en-US" dirty="0" smtClean="0"/>
              <a:t>June 10:  	Demonstration of videoconferencing 	equipment</a:t>
            </a:r>
          </a:p>
          <a:p>
            <a:pPr>
              <a:lnSpc>
                <a:spcPts val="1000"/>
              </a:lnSpc>
            </a:pPr>
            <a:endParaRPr lang="en-US" altLang="en-US" dirty="0" smtClean="0"/>
          </a:p>
          <a:p>
            <a:r>
              <a:rPr lang="en-US" altLang="en-US" dirty="0" smtClean="0"/>
              <a:t>Vehicle Specification Working Group</a:t>
            </a:r>
          </a:p>
          <a:p>
            <a:pPr lvl="1">
              <a:buFont typeface="Courier New" panose="02070309020205020404" pitchFamily="49" charset="0"/>
              <a:buChar char="o"/>
            </a:pPr>
            <a:r>
              <a:rPr lang="en-US" altLang="en-US" dirty="0" smtClean="0"/>
              <a:t>June 24, 2015 – Vehicle Specification Document (draft)</a:t>
            </a:r>
          </a:p>
          <a:p>
            <a:pPr lvl="1">
              <a:buFont typeface="Courier New" panose="02070309020205020404" pitchFamily="49" charset="0"/>
              <a:buChar char="o"/>
            </a:pPr>
            <a:r>
              <a:rPr lang="en-US" altLang="en-US" dirty="0" smtClean="0"/>
              <a:t>July 31, 2015 – Mock-Up &amp; Simulations </a:t>
            </a:r>
          </a:p>
          <a:p>
            <a:pPr lvl="1">
              <a:lnSpc>
                <a:spcPts val="1000"/>
              </a:lnSpc>
              <a:buFont typeface="Courier New" panose="02070309020205020404" pitchFamily="49" charset="0"/>
              <a:buChar char="o"/>
            </a:pPr>
            <a:endParaRPr lang="en-US" altLang="en-US" dirty="0" smtClean="0"/>
          </a:p>
        </p:txBody>
      </p:sp>
    </p:spTree>
    <p:extLst>
      <p:ext uri="{BB962C8B-B14F-4D97-AF65-F5344CB8AC3E}">
        <p14:creationId xmlns:p14="http://schemas.microsoft.com/office/powerpoint/2010/main" val="367602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r>
              <a:rPr lang="en-US" altLang="en-US" dirty="0" smtClean="0"/>
              <a:t>Update</a:t>
            </a:r>
            <a:endParaRPr lang="en-US" altLang="en-US" dirty="0"/>
          </a:p>
        </p:txBody>
      </p:sp>
      <p:sp>
        <p:nvSpPr>
          <p:cNvPr id="19463" name="Rectangle 7"/>
          <p:cNvSpPr>
            <a:spLocks noGrp="1" noChangeArrowheads="1"/>
          </p:cNvSpPr>
          <p:nvPr>
            <p:ph type="body" idx="1"/>
          </p:nvPr>
        </p:nvSpPr>
        <p:spPr>
          <a:xfrm>
            <a:off x="533400" y="1524000"/>
            <a:ext cx="8534400" cy="4495800"/>
          </a:xfrm>
        </p:spPr>
        <p:txBody>
          <a:bodyPr/>
          <a:lstStyle/>
          <a:p>
            <a:pPr>
              <a:tabLst>
                <a:tab pos="2055813" algn="l"/>
              </a:tabLst>
            </a:pPr>
            <a:endParaRPr lang="en-US" altLang="en-US" sz="2300" dirty="0" smtClean="0"/>
          </a:p>
          <a:p>
            <a:pPr>
              <a:tabLst>
                <a:tab pos="2055813" algn="l"/>
              </a:tabLst>
            </a:pPr>
            <a:r>
              <a:rPr lang="en-US" altLang="en-US" sz="2300" dirty="0" smtClean="0"/>
              <a:t>June 23:	Draft Vehicle Specification Document </a:t>
            </a:r>
          </a:p>
          <a:p>
            <a:pPr>
              <a:tabLst>
                <a:tab pos="2055813" algn="l"/>
              </a:tabLst>
            </a:pPr>
            <a:endParaRPr lang="en-US" altLang="en-US" sz="2300" dirty="0"/>
          </a:p>
          <a:p>
            <a:pPr>
              <a:tabLst>
                <a:tab pos="2055813" algn="l"/>
              </a:tabLst>
            </a:pPr>
            <a:r>
              <a:rPr lang="en-US" altLang="en-US" sz="2300" dirty="0"/>
              <a:t>July 15:	</a:t>
            </a:r>
            <a:r>
              <a:rPr lang="en-US" altLang="en-US" sz="2300" dirty="0" smtClean="0"/>
              <a:t>Decision - RFP </a:t>
            </a:r>
            <a:r>
              <a:rPr lang="en-US" altLang="en-US" sz="2300" dirty="0"/>
              <a:t>not required</a:t>
            </a:r>
          </a:p>
          <a:p>
            <a:pPr>
              <a:tabLst>
                <a:tab pos="2055813" algn="l"/>
              </a:tabLst>
            </a:pPr>
            <a:endParaRPr lang="en-US" altLang="en-US" sz="2300" dirty="0" smtClean="0"/>
          </a:p>
          <a:p>
            <a:pPr>
              <a:tabLst>
                <a:tab pos="2055813" algn="l"/>
              </a:tabLst>
            </a:pPr>
            <a:r>
              <a:rPr lang="en-US" altLang="en-US" sz="2300" dirty="0"/>
              <a:t>July 29: 	</a:t>
            </a:r>
            <a:r>
              <a:rPr lang="en-US" altLang="en-US" sz="2300" dirty="0" smtClean="0"/>
              <a:t>Connect with Donor for chassis</a:t>
            </a:r>
          </a:p>
          <a:p>
            <a:pPr>
              <a:tabLst>
                <a:tab pos="2055813" algn="l"/>
              </a:tabLst>
            </a:pPr>
            <a:endParaRPr lang="en-US" altLang="en-US" sz="2300" dirty="0"/>
          </a:p>
          <a:p>
            <a:pPr>
              <a:tabLst>
                <a:tab pos="2055813" algn="l"/>
              </a:tabLst>
            </a:pPr>
            <a:r>
              <a:rPr lang="en-US" altLang="en-US" sz="2300" dirty="0" smtClean="0"/>
              <a:t>August </a:t>
            </a:r>
            <a:r>
              <a:rPr lang="en-US" altLang="en-US" sz="2300" dirty="0"/>
              <a:t>13:  	</a:t>
            </a:r>
            <a:r>
              <a:rPr lang="en-US" altLang="en-US" sz="2300" dirty="0" smtClean="0"/>
              <a:t>Patient Compartment Mock-Up Simulation</a:t>
            </a:r>
          </a:p>
          <a:p>
            <a:pPr>
              <a:tabLst>
                <a:tab pos="2055813" algn="l"/>
              </a:tabLst>
            </a:pPr>
            <a:endParaRPr lang="en-US" altLang="en-US" sz="2300" dirty="0"/>
          </a:p>
          <a:p>
            <a:pPr>
              <a:tabLst>
                <a:tab pos="2055813" algn="l"/>
              </a:tabLst>
            </a:pPr>
            <a:r>
              <a:rPr lang="en-US" altLang="en-US" sz="2300" dirty="0" smtClean="0"/>
              <a:t>August 25:  	Vehicle Specification </a:t>
            </a:r>
            <a:r>
              <a:rPr lang="en-US" altLang="en-US" sz="2300" dirty="0"/>
              <a:t>D</a:t>
            </a:r>
            <a:r>
              <a:rPr lang="en-US" altLang="en-US" sz="2300" dirty="0" smtClean="0"/>
              <a:t>ocument stakeholder 	sign-off</a:t>
            </a:r>
          </a:p>
          <a:p>
            <a:pPr>
              <a:lnSpc>
                <a:spcPts val="1000"/>
              </a:lnSpc>
            </a:pPr>
            <a:endParaRPr lang="en-US" altLang="en-US" sz="2300" dirty="0" smtClean="0"/>
          </a:p>
          <a:p>
            <a:pPr>
              <a:lnSpc>
                <a:spcPts val="1000"/>
              </a:lnSpc>
            </a:pPr>
            <a:endParaRPr lang="en-US" altLang="en-US" sz="2300" dirty="0" smtClean="0"/>
          </a:p>
          <a:p>
            <a:pPr>
              <a:lnSpc>
                <a:spcPts val="1000"/>
              </a:lnSpc>
            </a:pPr>
            <a:endParaRPr lang="en-US" altLang="en-US" sz="2300" dirty="0" smtClean="0"/>
          </a:p>
          <a:p>
            <a:pPr lvl="1">
              <a:lnSpc>
                <a:spcPts val="1000"/>
              </a:lnSpc>
              <a:buNone/>
            </a:pPr>
            <a:endParaRPr lang="en-US" altLang="en-US" dirty="0" smtClean="0"/>
          </a:p>
        </p:txBody>
      </p:sp>
    </p:spTree>
    <p:extLst>
      <p:ext uri="{BB962C8B-B14F-4D97-AF65-F5344CB8AC3E}">
        <p14:creationId xmlns:p14="http://schemas.microsoft.com/office/powerpoint/2010/main" val="2569277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Edmonton Mobile Stroke Unit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536084"/>
              </p:ext>
            </p:extLst>
          </p:nvPr>
        </p:nvGraphicFramePr>
        <p:xfrm>
          <a:off x="1524000" y="1894840"/>
          <a:ext cx="6096000" cy="3794760"/>
        </p:xfrm>
        <a:graphic>
          <a:graphicData uri="http://schemas.openxmlformats.org/drawingml/2006/table">
            <a:tbl>
              <a:tblPr firstRow="1" bandRow="1">
                <a:tableStyleId>{5C22544A-7EE6-4342-B048-85BDC9FD1C3A}</a:tableStyleId>
              </a:tblPr>
              <a:tblGrid>
                <a:gridCol w="3048000"/>
                <a:gridCol w="3048000"/>
              </a:tblGrid>
              <a:tr h="391160">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Known Features:</a:t>
                      </a:r>
                      <a:endParaRPr lang="en-US" dirty="0"/>
                    </a:p>
                  </a:txBody>
                  <a:tcPr/>
                </a:tc>
              </a:tr>
              <a:tr h="370840">
                <a:tc>
                  <a:txBody>
                    <a:bodyPr/>
                    <a:lstStyle/>
                    <a:p>
                      <a:r>
                        <a:rPr lang="en-US" dirty="0" smtClean="0"/>
                        <a:t>Chassis</a:t>
                      </a:r>
                      <a:endParaRPr lang="en-US" dirty="0"/>
                    </a:p>
                  </a:txBody>
                  <a:tcPr/>
                </a:tc>
                <a:tc>
                  <a:txBody>
                    <a:bodyPr/>
                    <a:lstStyle/>
                    <a:p>
                      <a:r>
                        <a:rPr lang="en-US" dirty="0" smtClean="0"/>
                        <a:t>Freightliner</a:t>
                      </a:r>
                      <a:r>
                        <a:rPr lang="en-US" baseline="0" dirty="0" smtClean="0"/>
                        <a:t> International Quad Cab</a:t>
                      </a:r>
                      <a:endParaRPr lang="en-US" dirty="0"/>
                    </a:p>
                  </a:txBody>
                  <a:tcPr/>
                </a:tc>
              </a:tr>
              <a:tr h="370840">
                <a:tc>
                  <a:txBody>
                    <a:bodyPr/>
                    <a:lstStyle/>
                    <a:p>
                      <a:r>
                        <a:rPr lang="en-US" dirty="0" smtClean="0"/>
                        <a:t>Compartment Size</a:t>
                      </a:r>
                      <a:endParaRPr lang="en-US" dirty="0"/>
                    </a:p>
                  </a:txBody>
                  <a:tcPr/>
                </a:tc>
                <a:tc>
                  <a:txBody>
                    <a:bodyPr/>
                    <a:lstStyle/>
                    <a:p>
                      <a:r>
                        <a:rPr lang="en-US" dirty="0" smtClean="0"/>
                        <a:t>14 Foot</a:t>
                      </a:r>
                      <a:endParaRPr lang="en-US" dirty="0"/>
                    </a:p>
                  </a:txBody>
                  <a:tcPr/>
                </a:tc>
              </a:tr>
              <a:tr h="370840">
                <a:tc>
                  <a:txBody>
                    <a:bodyPr/>
                    <a:lstStyle/>
                    <a:p>
                      <a:r>
                        <a:rPr lang="en-US" dirty="0" smtClean="0"/>
                        <a:t>Layout</a:t>
                      </a:r>
                      <a:endParaRPr lang="en-US" dirty="0"/>
                    </a:p>
                  </a:txBody>
                  <a:tcPr/>
                </a:tc>
                <a:tc>
                  <a:txBody>
                    <a:bodyPr/>
                    <a:lstStyle/>
                    <a:p>
                      <a:r>
                        <a:rPr lang="en-US" dirty="0" smtClean="0"/>
                        <a:t>Human</a:t>
                      </a:r>
                      <a:r>
                        <a:rPr lang="en-US" baseline="0" dirty="0" smtClean="0"/>
                        <a:t> Factors &amp; EMS Simulation Mock-up Design</a:t>
                      </a:r>
                      <a:endParaRPr lang="en-US" dirty="0"/>
                    </a:p>
                  </a:txBody>
                  <a:tcPr/>
                </a:tc>
              </a:tr>
              <a:tr h="370840">
                <a:tc>
                  <a:txBody>
                    <a:bodyPr/>
                    <a:lstStyle/>
                    <a:p>
                      <a:r>
                        <a:rPr lang="en-US" dirty="0" smtClean="0"/>
                        <a:t>Team Location for CT</a:t>
                      </a:r>
                      <a:endParaRPr lang="en-US" dirty="0"/>
                    </a:p>
                  </a:txBody>
                  <a:tcPr/>
                </a:tc>
                <a:tc>
                  <a:txBody>
                    <a:bodyPr/>
                    <a:lstStyle/>
                    <a:p>
                      <a:r>
                        <a:rPr lang="en-US" dirty="0" smtClean="0"/>
                        <a:t>Inside</a:t>
                      </a:r>
                      <a:r>
                        <a:rPr lang="en-US" baseline="0" dirty="0" smtClean="0"/>
                        <a:t> Compartment</a:t>
                      </a:r>
                      <a:endParaRPr lang="en-US" dirty="0"/>
                    </a:p>
                  </a:txBody>
                  <a:tcPr/>
                </a:tc>
              </a:tr>
              <a:tr h="370840">
                <a:tc>
                  <a:txBody>
                    <a:bodyPr/>
                    <a:lstStyle/>
                    <a:p>
                      <a:r>
                        <a:rPr lang="en-US" dirty="0" smtClean="0"/>
                        <a:t>Levelling System</a:t>
                      </a:r>
                      <a:endParaRPr lang="en-US" dirty="0"/>
                    </a:p>
                  </a:txBody>
                  <a:tcPr/>
                </a:tc>
                <a:tc>
                  <a:txBody>
                    <a:bodyPr/>
                    <a:lstStyle/>
                    <a:p>
                      <a:r>
                        <a:rPr lang="en-US" dirty="0" smtClean="0"/>
                        <a:t>Yes</a:t>
                      </a:r>
                      <a:endParaRPr lang="en-US" dirty="0"/>
                    </a:p>
                  </a:txBody>
                  <a:tcPr/>
                </a:tc>
              </a:tr>
              <a:tr h="370840">
                <a:tc>
                  <a:txBody>
                    <a:bodyPr/>
                    <a:lstStyle/>
                    <a:p>
                      <a:r>
                        <a:rPr lang="en-US" dirty="0" smtClean="0"/>
                        <a:t>MSU Team</a:t>
                      </a:r>
                      <a:endParaRPr lang="en-US" dirty="0"/>
                    </a:p>
                  </a:txBody>
                  <a:tcPr/>
                </a:tc>
                <a:tc>
                  <a:txBody>
                    <a:bodyPr/>
                    <a:lstStyle/>
                    <a:p>
                      <a:r>
                        <a:rPr lang="en-US" dirty="0" smtClean="0"/>
                        <a:t>Stroke Fellow, 2 Paramedics</a:t>
                      </a:r>
                      <a:r>
                        <a:rPr lang="en-US" baseline="0" dirty="0" smtClean="0"/>
                        <a:t> (1 Transport RN)</a:t>
                      </a:r>
                      <a:r>
                        <a:rPr lang="en-US" dirty="0" smtClean="0"/>
                        <a:t>, CT Tech</a:t>
                      </a:r>
                      <a:endParaRPr lang="en-US" dirty="0"/>
                    </a:p>
                  </a:txBody>
                  <a:tcPr/>
                </a:tc>
              </a:tr>
              <a:tr h="370840">
                <a:tc>
                  <a:txBody>
                    <a:bodyPr/>
                    <a:lstStyle/>
                    <a:p>
                      <a:r>
                        <a:rPr lang="en-US" dirty="0" smtClean="0"/>
                        <a:t>Hours</a:t>
                      </a:r>
                      <a:endParaRPr lang="en-US" dirty="0"/>
                    </a:p>
                  </a:txBody>
                  <a:tcPr/>
                </a:tc>
                <a:tc>
                  <a:txBody>
                    <a:bodyPr/>
                    <a:lstStyle/>
                    <a:p>
                      <a:r>
                        <a:rPr lang="en-US" dirty="0" smtClean="0"/>
                        <a:t>0800 – 1600 Mon</a:t>
                      </a:r>
                      <a:r>
                        <a:rPr lang="en-US" baseline="0" dirty="0" smtClean="0"/>
                        <a:t> - Fri</a:t>
                      </a:r>
                      <a:endParaRPr lang="en-US" dirty="0"/>
                    </a:p>
                  </a:txBody>
                  <a:tcPr/>
                </a:tc>
              </a:tr>
            </a:tbl>
          </a:graphicData>
        </a:graphic>
      </p:graphicFrame>
    </p:spTree>
    <p:extLst>
      <p:ext uri="{BB962C8B-B14F-4D97-AF65-F5344CB8AC3E}">
        <p14:creationId xmlns:p14="http://schemas.microsoft.com/office/powerpoint/2010/main" val="1311251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Up: Standardized Patient</a:t>
            </a:r>
            <a:endParaRPr lang="en-US" dirty="0"/>
          </a:p>
        </p:txBody>
      </p:sp>
      <p:pic>
        <p:nvPicPr>
          <p:cNvPr id="1945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200" y="1905000"/>
            <a:ext cx="5008834" cy="4114800"/>
          </a:xfrm>
          <a:prstGeom prst="rect">
            <a:avLst/>
          </a:prstGeom>
          <a:noFill/>
          <a:ln w="25400">
            <a:solidFill>
              <a:schemeClr val="tx1"/>
            </a:solidFill>
            <a:miter lim="800000"/>
            <a:headEnd/>
            <a:tailEnd/>
          </a:ln>
          <a:effectLst/>
        </p:spPr>
      </p:pic>
    </p:spTree>
    <p:extLst>
      <p:ext uri="{BB962C8B-B14F-4D97-AF65-F5344CB8AC3E}">
        <p14:creationId xmlns:p14="http://schemas.microsoft.com/office/powerpoint/2010/main" val="142567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Mock-Up: Patient Simulator</a:t>
            </a:r>
            <a:endParaRPr lang="en-US" dirty="0"/>
          </a:p>
        </p:txBody>
      </p:sp>
      <p:pic>
        <p:nvPicPr>
          <p:cNvPr id="204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1905000"/>
            <a:ext cx="4867120" cy="4114800"/>
          </a:xfrm>
          <a:prstGeom prst="rect">
            <a:avLst/>
          </a:prstGeom>
          <a:noFill/>
          <a:ln w="25400">
            <a:solidFill>
              <a:schemeClr val="tx1"/>
            </a:solidFill>
            <a:miter lim="800000"/>
            <a:headEnd/>
            <a:tailEnd/>
          </a:ln>
          <a:effectLst/>
        </p:spPr>
      </p:pic>
    </p:spTree>
    <p:extLst>
      <p:ext uri="{BB962C8B-B14F-4D97-AF65-F5344CB8AC3E}">
        <p14:creationId xmlns:p14="http://schemas.microsoft.com/office/powerpoint/2010/main" val="423663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070210"/>
            <a:ext cx="4953000" cy="330606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200" y="4205311"/>
            <a:ext cx="3209289" cy="166209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2437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Mock-Up: Final Layout</a:t>
            </a:r>
            <a:endParaRPr lang="en-US" dirty="0"/>
          </a:p>
        </p:txBody>
      </p:sp>
      <p:pic>
        <p:nvPicPr>
          <p:cNvPr id="215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1905000"/>
            <a:ext cx="6172200" cy="4114800"/>
          </a:xfrm>
          <a:prstGeom prst="rect">
            <a:avLst/>
          </a:prstGeom>
          <a:noFill/>
          <a:ln w="9525">
            <a:noFill/>
            <a:miter lim="800000"/>
            <a:headEnd/>
            <a:tailEnd/>
          </a:ln>
          <a:effectLst/>
        </p:spPr>
      </p:pic>
    </p:spTree>
    <p:extLst>
      <p:ext uri="{BB962C8B-B14F-4D97-AF65-F5344CB8AC3E}">
        <p14:creationId xmlns:p14="http://schemas.microsoft.com/office/powerpoint/2010/main" val="6024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Demographics</a:t>
            </a:r>
            <a:endParaRPr lang="en-US" dirty="0"/>
          </a:p>
        </p:txBody>
      </p:sp>
      <p:sp>
        <p:nvSpPr>
          <p:cNvPr id="3" name="Content Placeholder 2"/>
          <p:cNvSpPr>
            <a:spLocks noGrp="1"/>
          </p:cNvSpPr>
          <p:nvPr>
            <p:ph sz="quarter" idx="1"/>
          </p:nvPr>
        </p:nvSpPr>
        <p:spPr/>
        <p:txBody>
          <a:bodyPr/>
          <a:lstStyle/>
          <a:p>
            <a:r>
              <a:rPr lang="en-US" dirty="0"/>
              <a:t>6500 new strokes every year (&gt; 55% Edmonton catchment area)</a:t>
            </a:r>
          </a:p>
          <a:p>
            <a:r>
              <a:rPr lang="en-US" dirty="0"/>
              <a:t>35,000 stroke survivors</a:t>
            </a:r>
          </a:p>
          <a:p>
            <a:r>
              <a:rPr lang="en-US" dirty="0"/>
              <a:t>Annual cost to Alberta $ 300-400 million (mostly for long-term care)</a:t>
            </a:r>
          </a:p>
          <a:p>
            <a:r>
              <a:rPr lang="en-US" dirty="0"/>
              <a:t>1000 patients admitted with acute stroke (30% from outside of Edmonton)</a:t>
            </a:r>
          </a:p>
          <a:p>
            <a:r>
              <a:rPr lang="en-US" dirty="0"/>
              <a:t>Thrombolysis in only 12% of patients</a:t>
            </a:r>
          </a:p>
          <a:p>
            <a:endParaRPr lang="en-US" dirty="0"/>
          </a:p>
        </p:txBody>
      </p:sp>
    </p:spTree>
    <p:extLst>
      <p:ext uri="{BB962C8B-B14F-4D97-AF65-F5344CB8AC3E}">
        <p14:creationId xmlns:p14="http://schemas.microsoft.com/office/powerpoint/2010/main" val="96051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Documents and Settings\ShyAmlani\Local Settings\Temporary Internet Files\Temporary Internet Files\Content.IE5\0V963RM5\paws-footprints-22420475[1].jpg"/>
          <p:cNvPicPr>
            <a:picLocks noChangeAspect="1" noChangeArrowheads="1"/>
          </p:cNvPicPr>
          <p:nvPr/>
        </p:nvPicPr>
        <p:blipFill>
          <a:blip r:embed="rId2" cstate="print"/>
          <a:srcRect/>
          <a:stretch>
            <a:fillRect/>
          </a:stretch>
        </p:blipFill>
        <p:spPr bwMode="auto">
          <a:xfrm>
            <a:off x="6324600" y="4495800"/>
            <a:ext cx="2514600" cy="1676400"/>
          </a:xfrm>
          <a:prstGeom prst="rect">
            <a:avLst/>
          </a:prstGeom>
          <a:noFill/>
        </p:spPr>
      </p:pic>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Videoconferencing system:  Mid-September</a:t>
            </a:r>
          </a:p>
          <a:p>
            <a:endParaRPr lang="en-US" dirty="0" smtClean="0"/>
          </a:p>
          <a:p>
            <a:r>
              <a:rPr lang="en-US" dirty="0" smtClean="0"/>
              <a:t>Information Technology </a:t>
            </a:r>
            <a:r>
              <a:rPr lang="en-US" dirty="0"/>
              <a:t>W</a:t>
            </a:r>
            <a:r>
              <a:rPr lang="en-US" dirty="0" smtClean="0"/>
              <a:t>orking </a:t>
            </a:r>
            <a:r>
              <a:rPr lang="en-US" dirty="0"/>
              <a:t>G</a:t>
            </a:r>
            <a:r>
              <a:rPr lang="en-US" dirty="0" smtClean="0"/>
              <a:t>roup</a:t>
            </a:r>
          </a:p>
          <a:p>
            <a:endParaRPr lang="en-US" dirty="0" smtClean="0"/>
          </a:p>
          <a:p>
            <a:r>
              <a:rPr lang="en-US" dirty="0" smtClean="0"/>
              <a:t>RAAPID &amp; EMS Dispatch Working Group</a:t>
            </a:r>
          </a:p>
          <a:p>
            <a:endParaRPr lang="en-US" dirty="0" smtClean="0"/>
          </a:p>
          <a:p>
            <a:r>
              <a:rPr lang="en-US" dirty="0" smtClean="0"/>
              <a:t>Clinical Process Algorithm Working Groups</a:t>
            </a:r>
          </a:p>
          <a:p>
            <a:endParaRPr lang="en-US" dirty="0" smtClean="0"/>
          </a:p>
          <a:p>
            <a:r>
              <a:rPr lang="en-US" dirty="0" smtClean="0"/>
              <a:t>Finalize job descriptions</a:t>
            </a:r>
          </a:p>
          <a:p>
            <a:endParaRPr lang="en-US" dirty="0"/>
          </a:p>
        </p:txBody>
      </p:sp>
    </p:spTree>
    <p:extLst>
      <p:ext uri="{BB962C8B-B14F-4D97-AF65-F5344CB8AC3E}">
        <p14:creationId xmlns:p14="http://schemas.microsoft.com/office/powerpoint/2010/main" val="305496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hyAmlani\Local Settings\Temporary Internet Files\Temporary Internet Files\Content.IE5\MC787HDE\large-comic-eyes-and-feet-asking-question-33.3-13982[1].gif"/>
          <p:cNvPicPr>
            <a:picLocks noGrp="1" noChangeAspect="1" noChangeArrowheads="1"/>
          </p:cNvPicPr>
          <p:nvPr>
            <p:ph idx="1"/>
          </p:nvPr>
        </p:nvPicPr>
        <p:blipFill>
          <a:blip r:embed="rId2" cstate="print"/>
          <a:srcRect/>
          <a:stretch>
            <a:fillRect/>
          </a:stretch>
        </p:blipFill>
        <p:spPr bwMode="auto">
          <a:xfrm>
            <a:off x="1828800" y="2105406"/>
            <a:ext cx="5029200" cy="3662934"/>
          </a:xfrm>
          <a:prstGeom prst="rect">
            <a:avLst/>
          </a:prstGeom>
          <a:noFill/>
        </p:spPr>
      </p:pic>
      <p:sp>
        <p:nvSpPr>
          <p:cNvPr id="5" name="TextBox 4"/>
          <p:cNvSpPr txBox="1"/>
          <p:nvPr/>
        </p:nvSpPr>
        <p:spPr>
          <a:xfrm>
            <a:off x="2286000" y="3048000"/>
            <a:ext cx="2971800" cy="707886"/>
          </a:xfrm>
          <a:prstGeom prst="rect">
            <a:avLst/>
          </a:prstGeom>
          <a:noFill/>
        </p:spPr>
        <p:txBody>
          <a:bodyPr wrap="square" rtlCol="0">
            <a:spAutoFit/>
          </a:bodyPr>
          <a:lstStyle/>
          <a:p>
            <a:r>
              <a:rPr lang="en-US" sz="4000" dirty="0" smtClean="0">
                <a:solidFill>
                  <a:srgbClr val="0070C0"/>
                </a:solidFill>
              </a:rPr>
              <a:t>Questions?</a:t>
            </a:r>
          </a:p>
        </p:txBody>
      </p:sp>
    </p:spTree>
    <p:extLst>
      <p:ext uri="{BB962C8B-B14F-4D97-AF65-F5344CB8AC3E}">
        <p14:creationId xmlns:p14="http://schemas.microsoft.com/office/powerpoint/2010/main" val="50653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2438400"/>
            <a:ext cx="7772400" cy="1143000"/>
          </a:xfrm>
        </p:spPr>
        <p:txBody>
          <a:bodyPr/>
          <a:lstStyle/>
          <a:p>
            <a:pPr algn="ctr"/>
            <a:r>
              <a:rPr lang="en-US" altLang="en-US" smtClean="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is Brain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37030598"/>
              </p:ext>
            </p:extLst>
          </p:nvPr>
        </p:nvGraphicFramePr>
        <p:xfrm>
          <a:off x="838200" y="2133600"/>
          <a:ext cx="7772400" cy="320040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en-US" dirty="0"/>
                    </a:p>
                  </a:txBody>
                  <a:tcPr>
                    <a:solidFill>
                      <a:srgbClr val="FF0000"/>
                    </a:solidFill>
                  </a:tcPr>
                </a:tc>
                <a:tc>
                  <a:txBody>
                    <a:bodyPr/>
                    <a:lstStyle/>
                    <a:p>
                      <a:r>
                        <a:rPr lang="en-US" dirty="0" smtClean="0"/>
                        <a:t>Neurons Lost</a:t>
                      </a:r>
                    </a:p>
                    <a:p>
                      <a:endParaRPr lang="en-US" dirty="0"/>
                    </a:p>
                  </a:txBody>
                  <a:tcPr>
                    <a:solidFill>
                      <a:srgbClr val="FF0000"/>
                    </a:solidFill>
                  </a:tcPr>
                </a:tc>
                <a:tc>
                  <a:txBody>
                    <a:bodyPr/>
                    <a:lstStyle/>
                    <a:p>
                      <a:r>
                        <a:rPr lang="en-US" dirty="0" smtClean="0"/>
                        <a:t>Synapsis Lost</a:t>
                      </a:r>
                      <a:endParaRPr lang="en-US" dirty="0"/>
                    </a:p>
                  </a:txBody>
                  <a:tcPr>
                    <a:solidFill>
                      <a:srgbClr val="FF0000"/>
                    </a:solidFill>
                  </a:tcPr>
                </a:tc>
                <a:tc>
                  <a:txBody>
                    <a:bodyPr/>
                    <a:lstStyle/>
                    <a:p>
                      <a:r>
                        <a:rPr lang="en-US" dirty="0" smtClean="0"/>
                        <a:t>Accelerated Aging</a:t>
                      </a:r>
                      <a:endParaRPr lang="en-US" dirty="0"/>
                    </a:p>
                  </a:txBody>
                  <a:tcPr>
                    <a:solidFill>
                      <a:srgbClr val="FF0000"/>
                    </a:solidFill>
                  </a:tcPr>
                </a:tc>
              </a:tr>
              <a:tr h="370840">
                <a:tc>
                  <a:txBody>
                    <a:bodyPr/>
                    <a:lstStyle/>
                    <a:p>
                      <a:r>
                        <a:rPr lang="en-US" dirty="0" smtClean="0"/>
                        <a:t>Per Stroke</a:t>
                      </a:r>
                    </a:p>
                    <a:p>
                      <a:endParaRPr lang="en-US" dirty="0" smtClean="0"/>
                    </a:p>
                  </a:txBody>
                  <a:tcPr/>
                </a:tc>
                <a:tc>
                  <a:txBody>
                    <a:bodyPr/>
                    <a:lstStyle/>
                    <a:p>
                      <a:r>
                        <a:rPr lang="en-US" dirty="0" smtClean="0"/>
                        <a:t>1.2 billion</a:t>
                      </a:r>
                      <a:endParaRPr lang="en-US" dirty="0"/>
                    </a:p>
                  </a:txBody>
                  <a:tcPr/>
                </a:tc>
                <a:tc>
                  <a:txBody>
                    <a:bodyPr/>
                    <a:lstStyle/>
                    <a:p>
                      <a:r>
                        <a:rPr lang="en-US" dirty="0" smtClean="0"/>
                        <a:t>8.3 trillion</a:t>
                      </a:r>
                      <a:endParaRPr lang="en-US" dirty="0"/>
                    </a:p>
                  </a:txBody>
                  <a:tcPr/>
                </a:tc>
                <a:tc>
                  <a:txBody>
                    <a:bodyPr/>
                    <a:lstStyle/>
                    <a:p>
                      <a:r>
                        <a:rPr lang="en-US" dirty="0" smtClean="0"/>
                        <a:t>36 years</a:t>
                      </a:r>
                      <a:endParaRPr lang="en-US" dirty="0"/>
                    </a:p>
                  </a:txBody>
                  <a:tcPr/>
                </a:tc>
              </a:tr>
              <a:tr h="370840">
                <a:tc>
                  <a:txBody>
                    <a:bodyPr/>
                    <a:lstStyle/>
                    <a:p>
                      <a:r>
                        <a:rPr lang="en-US" dirty="0" smtClean="0"/>
                        <a:t>Per</a:t>
                      </a:r>
                      <a:r>
                        <a:rPr lang="en-US" baseline="0" dirty="0" smtClean="0"/>
                        <a:t> Hour</a:t>
                      </a:r>
                    </a:p>
                    <a:p>
                      <a:endParaRPr lang="en-US" dirty="0"/>
                    </a:p>
                  </a:txBody>
                  <a:tcPr/>
                </a:tc>
                <a:tc>
                  <a:txBody>
                    <a:bodyPr/>
                    <a:lstStyle/>
                    <a:p>
                      <a:r>
                        <a:rPr lang="en-US" dirty="0" smtClean="0"/>
                        <a:t>120</a:t>
                      </a:r>
                      <a:r>
                        <a:rPr lang="en-US" baseline="0" dirty="0" smtClean="0"/>
                        <a:t> </a:t>
                      </a:r>
                      <a:r>
                        <a:rPr lang="en-US" dirty="0" smtClean="0"/>
                        <a:t>million</a:t>
                      </a:r>
                      <a:endParaRPr lang="en-US" dirty="0"/>
                    </a:p>
                  </a:txBody>
                  <a:tcPr/>
                </a:tc>
                <a:tc>
                  <a:txBody>
                    <a:bodyPr/>
                    <a:lstStyle/>
                    <a:p>
                      <a:r>
                        <a:rPr lang="en-US" dirty="0" smtClean="0"/>
                        <a:t>830 billion</a:t>
                      </a:r>
                      <a:endParaRPr lang="en-US" dirty="0"/>
                    </a:p>
                  </a:txBody>
                  <a:tcPr/>
                </a:tc>
                <a:tc>
                  <a:txBody>
                    <a:bodyPr/>
                    <a:lstStyle/>
                    <a:p>
                      <a:r>
                        <a:rPr lang="en-US" dirty="0" smtClean="0"/>
                        <a:t>3.6 years</a:t>
                      </a:r>
                      <a:endParaRPr lang="en-US" dirty="0"/>
                    </a:p>
                  </a:txBody>
                  <a:tcPr/>
                </a:tc>
              </a:tr>
              <a:tr h="370840">
                <a:tc>
                  <a:txBody>
                    <a:bodyPr/>
                    <a:lstStyle/>
                    <a:p>
                      <a:r>
                        <a:rPr lang="en-US" dirty="0" smtClean="0"/>
                        <a:t>Per Minute</a:t>
                      </a:r>
                    </a:p>
                    <a:p>
                      <a:endParaRPr lang="en-US" dirty="0"/>
                    </a:p>
                  </a:txBody>
                  <a:tcPr/>
                </a:tc>
                <a:tc>
                  <a:txBody>
                    <a:bodyPr/>
                    <a:lstStyle/>
                    <a:p>
                      <a:r>
                        <a:rPr lang="en-US" dirty="0" smtClean="0"/>
                        <a:t>1.9 billion</a:t>
                      </a:r>
                      <a:endParaRPr lang="en-US" dirty="0"/>
                    </a:p>
                  </a:txBody>
                  <a:tcPr/>
                </a:tc>
                <a:tc>
                  <a:txBody>
                    <a:bodyPr/>
                    <a:lstStyle/>
                    <a:p>
                      <a:r>
                        <a:rPr lang="en-US" dirty="0" smtClean="0"/>
                        <a:t>14 billion</a:t>
                      </a:r>
                      <a:endParaRPr lang="en-US" dirty="0"/>
                    </a:p>
                  </a:txBody>
                  <a:tcPr/>
                </a:tc>
                <a:tc>
                  <a:txBody>
                    <a:bodyPr/>
                    <a:lstStyle/>
                    <a:p>
                      <a:r>
                        <a:rPr lang="en-US" dirty="0" smtClean="0"/>
                        <a:t>3.1 weeks</a:t>
                      </a:r>
                      <a:endParaRPr lang="en-US" dirty="0"/>
                    </a:p>
                  </a:txBody>
                  <a:tcPr/>
                </a:tc>
              </a:tr>
              <a:tr h="370840">
                <a:tc>
                  <a:txBody>
                    <a:bodyPr/>
                    <a:lstStyle/>
                    <a:p>
                      <a:r>
                        <a:rPr lang="en-US" dirty="0" smtClean="0"/>
                        <a:t>Per Second</a:t>
                      </a:r>
                    </a:p>
                    <a:p>
                      <a:endParaRPr lang="en-US" dirty="0"/>
                    </a:p>
                  </a:txBody>
                  <a:tcPr/>
                </a:tc>
                <a:tc>
                  <a:txBody>
                    <a:bodyPr/>
                    <a:lstStyle/>
                    <a:p>
                      <a:r>
                        <a:rPr lang="en-US" dirty="0" smtClean="0"/>
                        <a:t>32 000</a:t>
                      </a:r>
                      <a:endParaRPr lang="en-US" dirty="0"/>
                    </a:p>
                  </a:txBody>
                  <a:tcPr/>
                </a:tc>
                <a:tc>
                  <a:txBody>
                    <a:bodyPr/>
                    <a:lstStyle/>
                    <a:p>
                      <a:r>
                        <a:rPr lang="en-US" dirty="0" smtClean="0"/>
                        <a:t>230 million</a:t>
                      </a:r>
                      <a:endParaRPr lang="en-US" dirty="0"/>
                    </a:p>
                  </a:txBody>
                  <a:tcPr/>
                </a:tc>
                <a:tc>
                  <a:txBody>
                    <a:bodyPr/>
                    <a:lstStyle/>
                    <a:p>
                      <a:r>
                        <a:rPr lang="en-US" dirty="0" smtClean="0"/>
                        <a:t>8.7 hours</a:t>
                      </a:r>
                      <a:endParaRPr lang="en-US" dirty="0"/>
                    </a:p>
                  </a:txBody>
                  <a:tcPr/>
                </a:tc>
              </a:tr>
            </a:tbl>
          </a:graphicData>
        </a:graphic>
      </p:graphicFrame>
      <p:pic>
        <p:nvPicPr>
          <p:cNvPr id="1027" name="Picture 3" descr="C:\Documents and Settings\shyamlani\Local Settings\Temporary Internet Files\Temporary Internet Files\Content.IE5\SP2R0DI7\Analog-alarm-clock-1969-large[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1828800"/>
            <a:ext cx="631104"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6019800"/>
            <a:ext cx="2467342" cy="369332"/>
          </a:xfrm>
          <a:prstGeom prst="rect">
            <a:avLst/>
          </a:prstGeom>
          <a:noFill/>
        </p:spPr>
        <p:txBody>
          <a:bodyPr wrap="none" rtlCol="0">
            <a:spAutoFit/>
          </a:bodyPr>
          <a:lstStyle/>
          <a:p>
            <a:r>
              <a:rPr lang="en-US" dirty="0" smtClean="0"/>
              <a:t>Stroke 2006; 37:263-6</a:t>
            </a:r>
            <a:endParaRPr lang="en-US" dirty="0"/>
          </a:p>
        </p:txBody>
      </p:sp>
    </p:spTree>
    <p:extLst>
      <p:ext uri="{BB962C8B-B14F-4D97-AF65-F5344CB8AC3E}">
        <p14:creationId xmlns:p14="http://schemas.microsoft.com/office/powerpoint/2010/main" val="354182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ChangeArrowheads="1"/>
          </p:cNvSpPr>
          <p:nvPr/>
        </p:nvSpPr>
        <p:spPr bwMode="auto">
          <a:xfrm>
            <a:off x="1346200" y="2590800"/>
            <a:ext cx="2794000" cy="3302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US" altLang="en-US" sz="1800"/>
          </a:p>
        </p:txBody>
      </p:sp>
      <p:sp>
        <p:nvSpPr>
          <p:cNvPr id="62466" name="Rectangle 2"/>
          <p:cNvSpPr>
            <a:spLocks noChangeArrowheads="1"/>
          </p:cNvSpPr>
          <p:nvPr/>
        </p:nvSpPr>
        <p:spPr bwMode="auto">
          <a:xfrm>
            <a:off x="5499100" y="2590800"/>
            <a:ext cx="2794000" cy="33020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US" altLang="en-US" sz="1800"/>
          </a:p>
        </p:txBody>
      </p:sp>
      <p:sp>
        <p:nvSpPr>
          <p:cNvPr id="62467" name="Rectangle 3"/>
          <p:cNvSpPr>
            <a:spLocks noChangeArrowheads="1"/>
          </p:cNvSpPr>
          <p:nvPr/>
        </p:nvSpPr>
        <p:spPr bwMode="auto">
          <a:xfrm>
            <a:off x="4127500" y="2590800"/>
            <a:ext cx="1371600" cy="33020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US" altLang="en-US" sz="1800"/>
          </a:p>
        </p:txBody>
      </p:sp>
      <p:sp>
        <p:nvSpPr>
          <p:cNvPr id="62468" name="Rectangle 5"/>
          <p:cNvSpPr>
            <a:spLocks noGrp="1" noChangeArrowheads="1"/>
          </p:cNvSpPr>
          <p:nvPr>
            <p:ph type="title" idx="4294967295"/>
          </p:nvPr>
        </p:nvSpPr>
        <p:spPr>
          <a:xfrm>
            <a:off x="304800" y="77788"/>
            <a:ext cx="8534400" cy="1141412"/>
          </a:xfrm>
        </p:spPr>
        <p:txBody>
          <a:bodyPr/>
          <a:lstStyle/>
          <a:p>
            <a:pPr indent="0" eaLnBrk="1" hangingPunct="1"/>
            <a:r>
              <a:rPr lang="en-US" altLang="en-US" sz="3200" smtClean="0">
                <a:ea typeface="ＭＳ Ｐゴシック" charset="-128"/>
              </a:rPr>
              <a:t>Time to Treatment and Benefit of IV-TPA</a:t>
            </a:r>
            <a:br>
              <a:rPr lang="en-US" altLang="en-US" sz="3200" smtClean="0">
                <a:ea typeface="ＭＳ Ｐゴシック" charset="-128"/>
              </a:rPr>
            </a:br>
            <a:r>
              <a:rPr lang="en-US" altLang="en-US" sz="2400" smtClean="0">
                <a:ea typeface="ＭＳ Ｐゴシック" charset="-128"/>
              </a:rPr>
              <a:t>Pooled Analysis of 6 IV TPA Trials (Lancet 2004)</a:t>
            </a:r>
          </a:p>
        </p:txBody>
      </p:sp>
      <p:sp>
        <p:nvSpPr>
          <p:cNvPr id="62469" name="Rectangle 6"/>
          <p:cNvSpPr>
            <a:spLocks noChangeArrowheads="1"/>
          </p:cNvSpPr>
          <p:nvPr/>
        </p:nvSpPr>
        <p:spPr bwMode="auto">
          <a:xfrm>
            <a:off x="842963" y="1858963"/>
            <a:ext cx="72596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marL="342900" indent="-342900"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044575" indent="-130175"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lvl="2" eaLnBrk="1" hangingPunct="1">
              <a:spcBef>
                <a:spcPct val="40000"/>
              </a:spcBef>
              <a:buClr>
                <a:srgbClr val="3397BA"/>
              </a:buClr>
              <a:buFont typeface="Wingdings" pitchFamily="2" charset="2"/>
              <a:buChar char="§"/>
            </a:pPr>
            <a:endParaRPr lang="en-US" altLang="en-US" sz="1900">
              <a:solidFill>
                <a:srgbClr val="FFFFCC"/>
              </a:solidFill>
            </a:endParaRPr>
          </a:p>
        </p:txBody>
      </p:sp>
      <p:grpSp>
        <p:nvGrpSpPr>
          <p:cNvPr id="62470" name="Group 7"/>
          <p:cNvGrpSpPr>
            <a:grpSpLocks/>
          </p:cNvGrpSpPr>
          <p:nvPr/>
        </p:nvGrpSpPr>
        <p:grpSpPr bwMode="auto">
          <a:xfrm>
            <a:off x="1346200" y="3314700"/>
            <a:ext cx="6946900" cy="1970088"/>
            <a:chOff x="1144" y="1768"/>
            <a:chExt cx="4376" cy="1240"/>
          </a:xfrm>
        </p:grpSpPr>
        <p:sp>
          <p:nvSpPr>
            <p:cNvPr id="62576" name="Freeform 8"/>
            <p:cNvSpPr>
              <a:spLocks/>
            </p:cNvSpPr>
            <p:nvPr/>
          </p:nvSpPr>
          <p:spPr bwMode="auto">
            <a:xfrm>
              <a:off x="1144" y="1768"/>
              <a:ext cx="4376" cy="968"/>
            </a:xfrm>
            <a:custGeom>
              <a:avLst/>
              <a:gdLst>
                <a:gd name="T0" fmla="*/ 0 w 4376"/>
                <a:gd name="T1" fmla="*/ 0 h 968"/>
                <a:gd name="T2" fmla="*/ 456 w 4376"/>
                <a:gd name="T3" fmla="*/ 216 h 968"/>
                <a:gd name="T4" fmla="*/ 976 w 4376"/>
                <a:gd name="T5" fmla="*/ 424 h 968"/>
                <a:gd name="T6" fmla="*/ 1624 w 4376"/>
                <a:gd name="T7" fmla="*/ 624 h 968"/>
                <a:gd name="T8" fmla="*/ 2312 w 4376"/>
                <a:gd name="T9" fmla="*/ 776 h 968"/>
                <a:gd name="T10" fmla="*/ 3416 w 4376"/>
                <a:gd name="T11" fmla="*/ 912 h 968"/>
                <a:gd name="T12" fmla="*/ 4376 w 4376"/>
                <a:gd name="T13" fmla="*/ 968 h 968"/>
                <a:gd name="T14" fmla="*/ 0 60000 65536"/>
                <a:gd name="T15" fmla="*/ 0 60000 65536"/>
                <a:gd name="T16" fmla="*/ 0 60000 65536"/>
                <a:gd name="T17" fmla="*/ 0 60000 65536"/>
                <a:gd name="T18" fmla="*/ 0 60000 65536"/>
                <a:gd name="T19" fmla="*/ 0 60000 65536"/>
                <a:gd name="T20" fmla="*/ 0 60000 65536"/>
                <a:gd name="T21" fmla="*/ 0 w 4376"/>
                <a:gd name="T22" fmla="*/ 0 h 968"/>
                <a:gd name="T23" fmla="*/ 4376 w 4376"/>
                <a:gd name="T24" fmla="*/ 968 h 9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76" h="968">
                  <a:moveTo>
                    <a:pt x="0" y="0"/>
                  </a:moveTo>
                  <a:lnTo>
                    <a:pt x="456" y="216"/>
                  </a:lnTo>
                  <a:lnTo>
                    <a:pt x="976" y="424"/>
                  </a:lnTo>
                  <a:lnTo>
                    <a:pt x="1624" y="624"/>
                  </a:lnTo>
                  <a:lnTo>
                    <a:pt x="2312" y="776"/>
                  </a:lnTo>
                  <a:lnTo>
                    <a:pt x="3416" y="912"/>
                  </a:lnTo>
                  <a:lnTo>
                    <a:pt x="4376" y="968"/>
                  </a:lnTo>
                </a:path>
              </a:pathLst>
            </a:custGeom>
            <a:noFill/>
            <a:ln w="28575">
              <a:solidFill>
                <a:srgbClr val="3333CC"/>
              </a:solidFill>
              <a:prstDash val="lg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7" name="Freeform 9"/>
            <p:cNvSpPr>
              <a:spLocks/>
            </p:cNvSpPr>
            <p:nvPr/>
          </p:nvSpPr>
          <p:spPr bwMode="auto">
            <a:xfrm>
              <a:off x="1152" y="2248"/>
              <a:ext cx="4368" cy="632"/>
            </a:xfrm>
            <a:custGeom>
              <a:avLst/>
              <a:gdLst>
                <a:gd name="T0" fmla="*/ 0 w 4368"/>
                <a:gd name="T1" fmla="*/ 0 h 632"/>
                <a:gd name="T2" fmla="*/ 496 w 4368"/>
                <a:gd name="T3" fmla="*/ 112 h 632"/>
                <a:gd name="T4" fmla="*/ 1040 w 4368"/>
                <a:gd name="T5" fmla="*/ 216 h 632"/>
                <a:gd name="T6" fmla="*/ 1664 w 4368"/>
                <a:gd name="T7" fmla="*/ 320 h 632"/>
                <a:gd name="T8" fmla="*/ 2352 w 4368"/>
                <a:gd name="T9" fmla="*/ 416 h 632"/>
                <a:gd name="T10" fmla="*/ 2912 w 4368"/>
                <a:gd name="T11" fmla="*/ 488 h 632"/>
                <a:gd name="T12" fmla="*/ 3632 w 4368"/>
                <a:gd name="T13" fmla="*/ 568 h 632"/>
                <a:gd name="T14" fmla="*/ 4368 w 4368"/>
                <a:gd name="T15" fmla="*/ 632 h 632"/>
                <a:gd name="T16" fmla="*/ 0 60000 65536"/>
                <a:gd name="T17" fmla="*/ 0 60000 65536"/>
                <a:gd name="T18" fmla="*/ 0 60000 65536"/>
                <a:gd name="T19" fmla="*/ 0 60000 65536"/>
                <a:gd name="T20" fmla="*/ 0 60000 65536"/>
                <a:gd name="T21" fmla="*/ 0 60000 65536"/>
                <a:gd name="T22" fmla="*/ 0 60000 65536"/>
                <a:gd name="T23" fmla="*/ 0 60000 65536"/>
                <a:gd name="T24" fmla="*/ 0 w 4368"/>
                <a:gd name="T25" fmla="*/ 0 h 632"/>
                <a:gd name="T26" fmla="*/ 4368 w 4368"/>
                <a:gd name="T27" fmla="*/ 632 h 6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68" h="632">
                  <a:moveTo>
                    <a:pt x="0" y="0"/>
                  </a:moveTo>
                  <a:lnTo>
                    <a:pt x="496" y="112"/>
                  </a:lnTo>
                  <a:lnTo>
                    <a:pt x="1040" y="216"/>
                  </a:lnTo>
                  <a:lnTo>
                    <a:pt x="1664" y="320"/>
                  </a:lnTo>
                  <a:lnTo>
                    <a:pt x="2352" y="416"/>
                  </a:lnTo>
                  <a:lnTo>
                    <a:pt x="2912" y="488"/>
                  </a:lnTo>
                  <a:lnTo>
                    <a:pt x="3632" y="568"/>
                  </a:lnTo>
                  <a:lnTo>
                    <a:pt x="4368" y="632"/>
                  </a:lnTo>
                </a:path>
              </a:pathLst>
            </a:custGeom>
            <a:noFill/>
            <a:ln w="28575">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8" name="Freeform 10"/>
            <p:cNvSpPr>
              <a:spLocks/>
            </p:cNvSpPr>
            <p:nvPr/>
          </p:nvSpPr>
          <p:spPr bwMode="auto">
            <a:xfrm>
              <a:off x="1152" y="2592"/>
              <a:ext cx="4368" cy="416"/>
            </a:xfrm>
            <a:custGeom>
              <a:avLst/>
              <a:gdLst>
                <a:gd name="T0" fmla="*/ 0 w 4368"/>
                <a:gd name="T1" fmla="*/ 0 h 416"/>
                <a:gd name="T2" fmla="*/ 808 w 4368"/>
                <a:gd name="T3" fmla="*/ 48 h 416"/>
                <a:gd name="T4" fmla="*/ 1688 w 4368"/>
                <a:gd name="T5" fmla="*/ 112 h 416"/>
                <a:gd name="T6" fmla="*/ 2720 w 4368"/>
                <a:gd name="T7" fmla="*/ 208 h 416"/>
                <a:gd name="T8" fmla="*/ 3440 w 4368"/>
                <a:gd name="T9" fmla="*/ 312 h 416"/>
                <a:gd name="T10" fmla="*/ 4368 w 4368"/>
                <a:gd name="T11" fmla="*/ 416 h 416"/>
                <a:gd name="T12" fmla="*/ 0 60000 65536"/>
                <a:gd name="T13" fmla="*/ 0 60000 65536"/>
                <a:gd name="T14" fmla="*/ 0 60000 65536"/>
                <a:gd name="T15" fmla="*/ 0 60000 65536"/>
                <a:gd name="T16" fmla="*/ 0 60000 65536"/>
                <a:gd name="T17" fmla="*/ 0 60000 65536"/>
                <a:gd name="T18" fmla="*/ 0 w 4368"/>
                <a:gd name="T19" fmla="*/ 0 h 416"/>
                <a:gd name="T20" fmla="*/ 4368 w 4368"/>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4368" h="416">
                  <a:moveTo>
                    <a:pt x="0" y="0"/>
                  </a:moveTo>
                  <a:lnTo>
                    <a:pt x="808" y="48"/>
                  </a:lnTo>
                  <a:lnTo>
                    <a:pt x="1688" y="112"/>
                  </a:lnTo>
                  <a:lnTo>
                    <a:pt x="2720" y="208"/>
                  </a:lnTo>
                  <a:lnTo>
                    <a:pt x="3440" y="312"/>
                  </a:lnTo>
                  <a:lnTo>
                    <a:pt x="4368" y="416"/>
                  </a:lnTo>
                </a:path>
              </a:pathLst>
            </a:custGeom>
            <a:noFill/>
            <a:ln w="28575">
              <a:solidFill>
                <a:srgbClr val="3333CC"/>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2471" name="Line 11"/>
          <p:cNvSpPr>
            <a:spLocks noChangeShapeType="1"/>
          </p:cNvSpPr>
          <p:nvPr/>
        </p:nvSpPr>
        <p:spPr bwMode="auto">
          <a:xfrm>
            <a:off x="1333500" y="5027613"/>
            <a:ext cx="6959600" cy="31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2472" name="Group 12"/>
          <p:cNvGrpSpPr>
            <a:grpSpLocks/>
          </p:cNvGrpSpPr>
          <p:nvPr/>
        </p:nvGrpSpPr>
        <p:grpSpPr bwMode="auto">
          <a:xfrm>
            <a:off x="1276350" y="2590800"/>
            <a:ext cx="7016750" cy="3406775"/>
            <a:chOff x="1101" y="1312"/>
            <a:chExt cx="4419" cy="2147"/>
          </a:xfrm>
        </p:grpSpPr>
        <p:sp>
          <p:nvSpPr>
            <p:cNvPr id="62503" name="Rectangle 13"/>
            <p:cNvSpPr>
              <a:spLocks noChangeArrowheads="1"/>
            </p:cNvSpPr>
            <p:nvPr/>
          </p:nvSpPr>
          <p:spPr bwMode="auto">
            <a:xfrm>
              <a:off x="1144" y="1312"/>
              <a:ext cx="4376" cy="20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endParaRPr lang="en-US" altLang="en-US" sz="1800"/>
            </a:p>
          </p:txBody>
        </p:sp>
        <p:grpSp>
          <p:nvGrpSpPr>
            <p:cNvPr id="62504" name="Group 14"/>
            <p:cNvGrpSpPr>
              <a:grpSpLocks/>
            </p:cNvGrpSpPr>
            <p:nvPr/>
          </p:nvGrpSpPr>
          <p:grpSpPr bwMode="auto">
            <a:xfrm>
              <a:off x="1173" y="3393"/>
              <a:ext cx="4326" cy="66"/>
              <a:chOff x="1173" y="3393"/>
              <a:chExt cx="4326" cy="66"/>
            </a:xfrm>
          </p:grpSpPr>
          <p:sp>
            <p:nvSpPr>
              <p:cNvPr id="62515" name="Line 15"/>
              <p:cNvSpPr>
                <a:spLocks noChangeShapeType="1"/>
              </p:cNvSpPr>
              <p:nvPr/>
            </p:nvSpPr>
            <p:spPr bwMode="auto">
              <a:xfrm>
                <a:off x="1173"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6" name="Line 16"/>
              <p:cNvSpPr>
                <a:spLocks noChangeShapeType="1"/>
              </p:cNvSpPr>
              <p:nvPr/>
            </p:nvSpPr>
            <p:spPr bwMode="auto">
              <a:xfrm>
                <a:off x="1605"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7" name="Line 17"/>
              <p:cNvSpPr>
                <a:spLocks noChangeShapeType="1"/>
              </p:cNvSpPr>
              <p:nvPr/>
            </p:nvSpPr>
            <p:spPr bwMode="auto">
              <a:xfrm>
                <a:off x="1245"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8" name="Line 18"/>
              <p:cNvSpPr>
                <a:spLocks noChangeShapeType="1"/>
              </p:cNvSpPr>
              <p:nvPr/>
            </p:nvSpPr>
            <p:spPr bwMode="auto">
              <a:xfrm>
                <a:off x="1317"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9" name="Line 19"/>
              <p:cNvSpPr>
                <a:spLocks noChangeShapeType="1"/>
              </p:cNvSpPr>
              <p:nvPr/>
            </p:nvSpPr>
            <p:spPr bwMode="auto">
              <a:xfrm>
                <a:off x="1389"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0" name="Line 20"/>
              <p:cNvSpPr>
                <a:spLocks noChangeShapeType="1"/>
              </p:cNvSpPr>
              <p:nvPr/>
            </p:nvSpPr>
            <p:spPr bwMode="auto">
              <a:xfrm>
                <a:off x="1461"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1" name="Line 21"/>
              <p:cNvSpPr>
                <a:spLocks noChangeShapeType="1"/>
              </p:cNvSpPr>
              <p:nvPr/>
            </p:nvSpPr>
            <p:spPr bwMode="auto">
              <a:xfrm>
                <a:off x="1533"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2" name="Line 22"/>
              <p:cNvSpPr>
                <a:spLocks noChangeShapeType="1"/>
              </p:cNvSpPr>
              <p:nvPr/>
            </p:nvSpPr>
            <p:spPr bwMode="auto">
              <a:xfrm>
                <a:off x="2038"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3" name="Line 23"/>
              <p:cNvSpPr>
                <a:spLocks noChangeShapeType="1"/>
              </p:cNvSpPr>
              <p:nvPr/>
            </p:nvSpPr>
            <p:spPr bwMode="auto">
              <a:xfrm>
                <a:off x="1677"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4" name="Line 24"/>
              <p:cNvSpPr>
                <a:spLocks noChangeShapeType="1"/>
              </p:cNvSpPr>
              <p:nvPr/>
            </p:nvSpPr>
            <p:spPr bwMode="auto">
              <a:xfrm>
                <a:off x="1749"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5" name="Line 25"/>
              <p:cNvSpPr>
                <a:spLocks noChangeShapeType="1"/>
              </p:cNvSpPr>
              <p:nvPr/>
            </p:nvSpPr>
            <p:spPr bwMode="auto">
              <a:xfrm>
                <a:off x="1821"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6" name="Line 26"/>
              <p:cNvSpPr>
                <a:spLocks noChangeShapeType="1"/>
              </p:cNvSpPr>
              <p:nvPr/>
            </p:nvSpPr>
            <p:spPr bwMode="auto">
              <a:xfrm>
                <a:off x="1894"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7" name="Line 27"/>
              <p:cNvSpPr>
                <a:spLocks noChangeShapeType="1"/>
              </p:cNvSpPr>
              <p:nvPr/>
            </p:nvSpPr>
            <p:spPr bwMode="auto">
              <a:xfrm>
                <a:off x="1966"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8" name="Line 28"/>
              <p:cNvSpPr>
                <a:spLocks noChangeShapeType="1"/>
              </p:cNvSpPr>
              <p:nvPr/>
            </p:nvSpPr>
            <p:spPr bwMode="auto">
              <a:xfrm>
                <a:off x="2470"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9" name="Line 29"/>
              <p:cNvSpPr>
                <a:spLocks noChangeShapeType="1"/>
              </p:cNvSpPr>
              <p:nvPr/>
            </p:nvSpPr>
            <p:spPr bwMode="auto">
              <a:xfrm>
                <a:off x="2110"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0" name="Line 30"/>
              <p:cNvSpPr>
                <a:spLocks noChangeShapeType="1"/>
              </p:cNvSpPr>
              <p:nvPr/>
            </p:nvSpPr>
            <p:spPr bwMode="auto">
              <a:xfrm>
                <a:off x="2182"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1" name="Line 31"/>
              <p:cNvSpPr>
                <a:spLocks noChangeShapeType="1"/>
              </p:cNvSpPr>
              <p:nvPr/>
            </p:nvSpPr>
            <p:spPr bwMode="auto">
              <a:xfrm>
                <a:off x="2254"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2" name="Line 32"/>
              <p:cNvSpPr>
                <a:spLocks noChangeShapeType="1"/>
              </p:cNvSpPr>
              <p:nvPr/>
            </p:nvSpPr>
            <p:spPr bwMode="auto">
              <a:xfrm>
                <a:off x="2326"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3" name="Line 33"/>
              <p:cNvSpPr>
                <a:spLocks noChangeShapeType="1"/>
              </p:cNvSpPr>
              <p:nvPr/>
            </p:nvSpPr>
            <p:spPr bwMode="auto">
              <a:xfrm>
                <a:off x="2398"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4" name="Line 34"/>
              <p:cNvSpPr>
                <a:spLocks noChangeShapeType="1"/>
              </p:cNvSpPr>
              <p:nvPr/>
            </p:nvSpPr>
            <p:spPr bwMode="auto">
              <a:xfrm>
                <a:off x="2903"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5" name="Line 35"/>
              <p:cNvSpPr>
                <a:spLocks noChangeShapeType="1"/>
              </p:cNvSpPr>
              <p:nvPr/>
            </p:nvSpPr>
            <p:spPr bwMode="auto">
              <a:xfrm>
                <a:off x="2542"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6" name="Line 36"/>
              <p:cNvSpPr>
                <a:spLocks noChangeShapeType="1"/>
              </p:cNvSpPr>
              <p:nvPr/>
            </p:nvSpPr>
            <p:spPr bwMode="auto">
              <a:xfrm>
                <a:off x="2615"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7" name="Line 37"/>
              <p:cNvSpPr>
                <a:spLocks noChangeShapeType="1"/>
              </p:cNvSpPr>
              <p:nvPr/>
            </p:nvSpPr>
            <p:spPr bwMode="auto">
              <a:xfrm>
                <a:off x="2687"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8" name="Line 38"/>
              <p:cNvSpPr>
                <a:spLocks noChangeShapeType="1"/>
              </p:cNvSpPr>
              <p:nvPr/>
            </p:nvSpPr>
            <p:spPr bwMode="auto">
              <a:xfrm>
                <a:off x="2759"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9" name="Line 39"/>
              <p:cNvSpPr>
                <a:spLocks noChangeShapeType="1"/>
              </p:cNvSpPr>
              <p:nvPr/>
            </p:nvSpPr>
            <p:spPr bwMode="auto">
              <a:xfrm>
                <a:off x="2831"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0" name="Line 40"/>
              <p:cNvSpPr>
                <a:spLocks noChangeShapeType="1"/>
              </p:cNvSpPr>
              <p:nvPr/>
            </p:nvSpPr>
            <p:spPr bwMode="auto">
              <a:xfrm>
                <a:off x="3336"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1" name="Line 41"/>
              <p:cNvSpPr>
                <a:spLocks noChangeShapeType="1"/>
              </p:cNvSpPr>
              <p:nvPr/>
            </p:nvSpPr>
            <p:spPr bwMode="auto">
              <a:xfrm>
                <a:off x="2975"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2" name="Line 42"/>
              <p:cNvSpPr>
                <a:spLocks noChangeShapeType="1"/>
              </p:cNvSpPr>
              <p:nvPr/>
            </p:nvSpPr>
            <p:spPr bwMode="auto">
              <a:xfrm>
                <a:off x="3047"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3" name="Line 43"/>
              <p:cNvSpPr>
                <a:spLocks noChangeShapeType="1"/>
              </p:cNvSpPr>
              <p:nvPr/>
            </p:nvSpPr>
            <p:spPr bwMode="auto">
              <a:xfrm>
                <a:off x="3119"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4" name="Line 44"/>
              <p:cNvSpPr>
                <a:spLocks noChangeShapeType="1"/>
              </p:cNvSpPr>
              <p:nvPr/>
            </p:nvSpPr>
            <p:spPr bwMode="auto">
              <a:xfrm>
                <a:off x="3191"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5" name="Line 45"/>
              <p:cNvSpPr>
                <a:spLocks noChangeShapeType="1"/>
              </p:cNvSpPr>
              <p:nvPr/>
            </p:nvSpPr>
            <p:spPr bwMode="auto">
              <a:xfrm>
                <a:off x="3263"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6" name="Line 46"/>
              <p:cNvSpPr>
                <a:spLocks noChangeShapeType="1"/>
              </p:cNvSpPr>
              <p:nvPr/>
            </p:nvSpPr>
            <p:spPr bwMode="auto">
              <a:xfrm>
                <a:off x="3768"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7" name="Line 47"/>
              <p:cNvSpPr>
                <a:spLocks noChangeShapeType="1"/>
              </p:cNvSpPr>
              <p:nvPr/>
            </p:nvSpPr>
            <p:spPr bwMode="auto">
              <a:xfrm>
                <a:off x="3408"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8" name="Line 48"/>
              <p:cNvSpPr>
                <a:spLocks noChangeShapeType="1"/>
              </p:cNvSpPr>
              <p:nvPr/>
            </p:nvSpPr>
            <p:spPr bwMode="auto">
              <a:xfrm>
                <a:off x="3480"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9" name="Line 49"/>
              <p:cNvSpPr>
                <a:spLocks noChangeShapeType="1"/>
              </p:cNvSpPr>
              <p:nvPr/>
            </p:nvSpPr>
            <p:spPr bwMode="auto">
              <a:xfrm>
                <a:off x="3552"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0" name="Line 50"/>
              <p:cNvSpPr>
                <a:spLocks noChangeShapeType="1"/>
              </p:cNvSpPr>
              <p:nvPr/>
            </p:nvSpPr>
            <p:spPr bwMode="auto">
              <a:xfrm>
                <a:off x="3624"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1" name="Line 51"/>
              <p:cNvSpPr>
                <a:spLocks noChangeShapeType="1"/>
              </p:cNvSpPr>
              <p:nvPr/>
            </p:nvSpPr>
            <p:spPr bwMode="auto">
              <a:xfrm>
                <a:off x="3696"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2" name="Line 52"/>
              <p:cNvSpPr>
                <a:spLocks noChangeShapeType="1"/>
              </p:cNvSpPr>
              <p:nvPr/>
            </p:nvSpPr>
            <p:spPr bwMode="auto">
              <a:xfrm>
                <a:off x="4201"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3" name="Line 53"/>
              <p:cNvSpPr>
                <a:spLocks noChangeShapeType="1"/>
              </p:cNvSpPr>
              <p:nvPr/>
            </p:nvSpPr>
            <p:spPr bwMode="auto">
              <a:xfrm>
                <a:off x="3840"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4" name="Line 54"/>
              <p:cNvSpPr>
                <a:spLocks noChangeShapeType="1"/>
              </p:cNvSpPr>
              <p:nvPr/>
            </p:nvSpPr>
            <p:spPr bwMode="auto">
              <a:xfrm>
                <a:off x="3912"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5" name="Line 55"/>
              <p:cNvSpPr>
                <a:spLocks noChangeShapeType="1"/>
              </p:cNvSpPr>
              <p:nvPr/>
            </p:nvSpPr>
            <p:spPr bwMode="auto">
              <a:xfrm>
                <a:off x="3984"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6" name="Line 56"/>
              <p:cNvSpPr>
                <a:spLocks noChangeShapeType="1"/>
              </p:cNvSpPr>
              <p:nvPr/>
            </p:nvSpPr>
            <p:spPr bwMode="auto">
              <a:xfrm>
                <a:off x="4057"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7" name="Line 57"/>
              <p:cNvSpPr>
                <a:spLocks noChangeShapeType="1"/>
              </p:cNvSpPr>
              <p:nvPr/>
            </p:nvSpPr>
            <p:spPr bwMode="auto">
              <a:xfrm>
                <a:off x="4129"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8" name="Line 58"/>
              <p:cNvSpPr>
                <a:spLocks noChangeShapeType="1"/>
              </p:cNvSpPr>
              <p:nvPr/>
            </p:nvSpPr>
            <p:spPr bwMode="auto">
              <a:xfrm>
                <a:off x="4633"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9" name="Line 59"/>
              <p:cNvSpPr>
                <a:spLocks noChangeShapeType="1"/>
              </p:cNvSpPr>
              <p:nvPr/>
            </p:nvSpPr>
            <p:spPr bwMode="auto">
              <a:xfrm>
                <a:off x="4273"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0" name="Line 60"/>
              <p:cNvSpPr>
                <a:spLocks noChangeShapeType="1"/>
              </p:cNvSpPr>
              <p:nvPr/>
            </p:nvSpPr>
            <p:spPr bwMode="auto">
              <a:xfrm>
                <a:off x="4345"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1" name="Line 61"/>
              <p:cNvSpPr>
                <a:spLocks noChangeShapeType="1"/>
              </p:cNvSpPr>
              <p:nvPr/>
            </p:nvSpPr>
            <p:spPr bwMode="auto">
              <a:xfrm>
                <a:off x="4417"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2" name="Line 62"/>
              <p:cNvSpPr>
                <a:spLocks noChangeShapeType="1"/>
              </p:cNvSpPr>
              <p:nvPr/>
            </p:nvSpPr>
            <p:spPr bwMode="auto">
              <a:xfrm>
                <a:off x="4489"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3" name="Line 63"/>
              <p:cNvSpPr>
                <a:spLocks noChangeShapeType="1"/>
              </p:cNvSpPr>
              <p:nvPr/>
            </p:nvSpPr>
            <p:spPr bwMode="auto">
              <a:xfrm>
                <a:off x="4561"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4" name="Line 64"/>
              <p:cNvSpPr>
                <a:spLocks noChangeShapeType="1"/>
              </p:cNvSpPr>
              <p:nvPr/>
            </p:nvSpPr>
            <p:spPr bwMode="auto">
              <a:xfrm>
                <a:off x="5066"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5" name="Line 65"/>
              <p:cNvSpPr>
                <a:spLocks noChangeShapeType="1"/>
              </p:cNvSpPr>
              <p:nvPr/>
            </p:nvSpPr>
            <p:spPr bwMode="auto">
              <a:xfrm>
                <a:off x="4705"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6" name="Line 66"/>
              <p:cNvSpPr>
                <a:spLocks noChangeShapeType="1"/>
              </p:cNvSpPr>
              <p:nvPr/>
            </p:nvSpPr>
            <p:spPr bwMode="auto">
              <a:xfrm>
                <a:off x="4778"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7" name="Line 67"/>
              <p:cNvSpPr>
                <a:spLocks noChangeShapeType="1"/>
              </p:cNvSpPr>
              <p:nvPr/>
            </p:nvSpPr>
            <p:spPr bwMode="auto">
              <a:xfrm>
                <a:off x="4850"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8" name="Line 68"/>
              <p:cNvSpPr>
                <a:spLocks noChangeShapeType="1"/>
              </p:cNvSpPr>
              <p:nvPr/>
            </p:nvSpPr>
            <p:spPr bwMode="auto">
              <a:xfrm>
                <a:off x="4922"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9" name="Line 69"/>
              <p:cNvSpPr>
                <a:spLocks noChangeShapeType="1"/>
              </p:cNvSpPr>
              <p:nvPr/>
            </p:nvSpPr>
            <p:spPr bwMode="auto">
              <a:xfrm>
                <a:off x="4994"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70" name="Line 70"/>
              <p:cNvSpPr>
                <a:spLocks noChangeShapeType="1"/>
              </p:cNvSpPr>
              <p:nvPr/>
            </p:nvSpPr>
            <p:spPr bwMode="auto">
              <a:xfrm>
                <a:off x="5499" y="3393"/>
                <a:ext cx="0"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71" name="Line 71"/>
              <p:cNvSpPr>
                <a:spLocks noChangeShapeType="1"/>
              </p:cNvSpPr>
              <p:nvPr/>
            </p:nvSpPr>
            <p:spPr bwMode="auto">
              <a:xfrm>
                <a:off x="5138"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72" name="Line 72"/>
              <p:cNvSpPr>
                <a:spLocks noChangeShapeType="1"/>
              </p:cNvSpPr>
              <p:nvPr/>
            </p:nvSpPr>
            <p:spPr bwMode="auto">
              <a:xfrm>
                <a:off x="5210"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73" name="Line 73"/>
              <p:cNvSpPr>
                <a:spLocks noChangeShapeType="1"/>
              </p:cNvSpPr>
              <p:nvPr/>
            </p:nvSpPr>
            <p:spPr bwMode="auto">
              <a:xfrm>
                <a:off x="5282"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74" name="Line 74"/>
              <p:cNvSpPr>
                <a:spLocks noChangeShapeType="1"/>
              </p:cNvSpPr>
              <p:nvPr/>
            </p:nvSpPr>
            <p:spPr bwMode="auto">
              <a:xfrm>
                <a:off x="5354"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75" name="Line 75"/>
              <p:cNvSpPr>
                <a:spLocks noChangeShapeType="1"/>
              </p:cNvSpPr>
              <p:nvPr/>
            </p:nvSpPr>
            <p:spPr bwMode="auto">
              <a:xfrm>
                <a:off x="5426" y="3393"/>
                <a:ext cx="0" cy="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505" name="Group 76"/>
            <p:cNvGrpSpPr>
              <a:grpSpLocks/>
            </p:cNvGrpSpPr>
            <p:nvPr/>
          </p:nvGrpSpPr>
          <p:grpSpPr bwMode="auto">
            <a:xfrm>
              <a:off x="1101" y="1353"/>
              <a:ext cx="42" cy="2001"/>
              <a:chOff x="1101" y="1353"/>
              <a:chExt cx="42" cy="2001"/>
            </a:xfrm>
          </p:grpSpPr>
          <p:sp>
            <p:nvSpPr>
              <p:cNvPr id="62506" name="Line 77"/>
              <p:cNvSpPr>
                <a:spLocks noChangeShapeType="1"/>
              </p:cNvSpPr>
              <p:nvPr/>
            </p:nvSpPr>
            <p:spPr bwMode="auto">
              <a:xfrm>
                <a:off x="1101" y="3354"/>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7" name="Line 78"/>
              <p:cNvSpPr>
                <a:spLocks noChangeShapeType="1"/>
              </p:cNvSpPr>
              <p:nvPr/>
            </p:nvSpPr>
            <p:spPr bwMode="auto">
              <a:xfrm>
                <a:off x="1101" y="310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8" name="Line 79"/>
              <p:cNvSpPr>
                <a:spLocks noChangeShapeType="1"/>
              </p:cNvSpPr>
              <p:nvPr/>
            </p:nvSpPr>
            <p:spPr bwMode="auto">
              <a:xfrm>
                <a:off x="1101" y="285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9" name="Line 80"/>
              <p:cNvSpPr>
                <a:spLocks noChangeShapeType="1"/>
              </p:cNvSpPr>
              <p:nvPr/>
            </p:nvSpPr>
            <p:spPr bwMode="auto">
              <a:xfrm>
                <a:off x="1101" y="260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0" name="Line 81"/>
              <p:cNvSpPr>
                <a:spLocks noChangeShapeType="1"/>
              </p:cNvSpPr>
              <p:nvPr/>
            </p:nvSpPr>
            <p:spPr bwMode="auto">
              <a:xfrm>
                <a:off x="1101" y="235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1" name="Line 82"/>
              <p:cNvSpPr>
                <a:spLocks noChangeShapeType="1"/>
              </p:cNvSpPr>
              <p:nvPr/>
            </p:nvSpPr>
            <p:spPr bwMode="auto">
              <a:xfrm>
                <a:off x="1101" y="210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2" name="Line 83"/>
              <p:cNvSpPr>
                <a:spLocks noChangeShapeType="1"/>
              </p:cNvSpPr>
              <p:nvPr/>
            </p:nvSpPr>
            <p:spPr bwMode="auto">
              <a:xfrm>
                <a:off x="1101" y="185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3" name="Line 84"/>
              <p:cNvSpPr>
                <a:spLocks noChangeShapeType="1"/>
              </p:cNvSpPr>
              <p:nvPr/>
            </p:nvSpPr>
            <p:spPr bwMode="auto">
              <a:xfrm>
                <a:off x="1101" y="160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4" name="Line 85"/>
              <p:cNvSpPr>
                <a:spLocks noChangeShapeType="1"/>
              </p:cNvSpPr>
              <p:nvPr/>
            </p:nvSpPr>
            <p:spPr bwMode="auto">
              <a:xfrm>
                <a:off x="1101" y="1353"/>
                <a:ext cx="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2473" name="Text Box 86"/>
          <p:cNvSpPr txBox="1">
            <a:spLocks noChangeArrowheads="1"/>
          </p:cNvSpPr>
          <p:nvPr/>
        </p:nvSpPr>
        <p:spPr bwMode="auto">
          <a:xfrm>
            <a:off x="4359275" y="685800"/>
            <a:ext cx="4457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endParaRPr lang="en-US" altLang="en-US" sz="1900">
              <a:latin typeface="AvantGarde Md BT" charset="0"/>
            </a:endParaRPr>
          </a:p>
        </p:txBody>
      </p:sp>
      <p:sp>
        <p:nvSpPr>
          <p:cNvPr id="62474" name="Text Box 87"/>
          <p:cNvSpPr txBox="1">
            <a:spLocks noChangeArrowheads="1"/>
          </p:cNvSpPr>
          <p:nvPr/>
        </p:nvSpPr>
        <p:spPr bwMode="auto">
          <a:xfrm>
            <a:off x="304800" y="1268413"/>
            <a:ext cx="876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lnSpc>
                <a:spcPct val="90000"/>
              </a:lnSpc>
              <a:spcBef>
                <a:spcPct val="50000"/>
              </a:spcBef>
            </a:pPr>
            <a:r>
              <a:rPr lang="en-US" altLang="en-US" sz="2000"/>
              <a:t>mRS 0-1 at day 90</a:t>
            </a:r>
            <a:br>
              <a:rPr lang="en-US" altLang="en-US" sz="2000"/>
            </a:br>
            <a:r>
              <a:rPr lang="en-US" altLang="en-US" sz="2000"/>
              <a:t>Adjusted odds ratio with 95% confidence interval by </a:t>
            </a:r>
            <a:br>
              <a:rPr lang="en-US" altLang="en-US" sz="2000"/>
            </a:br>
            <a:r>
              <a:rPr lang="en-US" altLang="en-US" sz="2000"/>
              <a:t>stroke onset to treatment time (OTT) (2776 subjects)</a:t>
            </a:r>
          </a:p>
        </p:txBody>
      </p:sp>
      <p:grpSp>
        <p:nvGrpSpPr>
          <p:cNvPr id="62475" name="Group 88"/>
          <p:cNvGrpSpPr>
            <a:grpSpLocks/>
          </p:cNvGrpSpPr>
          <p:nvPr/>
        </p:nvGrpSpPr>
        <p:grpSpPr bwMode="auto">
          <a:xfrm>
            <a:off x="838200" y="2501900"/>
            <a:ext cx="512763" cy="3481388"/>
            <a:chOff x="883" y="1280"/>
            <a:chExt cx="264" cy="2194"/>
          </a:xfrm>
        </p:grpSpPr>
        <p:sp>
          <p:nvSpPr>
            <p:cNvPr id="62494" name="Text Box 89"/>
            <p:cNvSpPr txBox="1">
              <a:spLocks noChangeArrowheads="1"/>
            </p:cNvSpPr>
            <p:nvPr/>
          </p:nvSpPr>
          <p:spPr bwMode="auto">
            <a:xfrm>
              <a:off x="883" y="328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0.0</a:t>
              </a:r>
            </a:p>
          </p:txBody>
        </p:sp>
        <p:sp>
          <p:nvSpPr>
            <p:cNvPr id="62495" name="Text Box 90"/>
            <p:cNvSpPr txBox="1">
              <a:spLocks noChangeArrowheads="1"/>
            </p:cNvSpPr>
            <p:nvPr/>
          </p:nvSpPr>
          <p:spPr bwMode="auto">
            <a:xfrm>
              <a:off x="883" y="303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0.5</a:t>
              </a:r>
            </a:p>
          </p:txBody>
        </p:sp>
        <p:sp>
          <p:nvSpPr>
            <p:cNvPr id="62496" name="Text Box 91"/>
            <p:cNvSpPr txBox="1">
              <a:spLocks noChangeArrowheads="1"/>
            </p:cNvSpPr>
            <p:nvPr/>
          </p:nvSpPr>
          <p:spPr bwMode="auto">
            <a:xfrm>
              <a:off x="883" y="278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1.0</a:t>
              </a:r>
            </a:p>
          </p:txBody>
        </p:sp>
        <p:sp>
          <p:nvSpPr>
            <p:cNvPr id="62497" name="Text Box 92"/>
            <p:cNvSpPr txBox="1">
              <a:spLocks noChangeArrowheads="1"/>
            </p:cNvSpPr>
            <p:nvPr/>
          </p:nvSpPr>
          <p:spPr bwMode="auto">
            <a:xfrm>
              <a:off x="883" y="253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1.5</a:t>
              </a:r>
            </a:p>
          </p:txBody>
        </p:sp>
        <p:sp>
          <p:nvSpPr>
            <p:cNvPr id="62498" name="Text Box 93"/>
            <p:cNvSpPr txBox="1">
              <a:spLocks noChangeArrowheads="1"/>
            </p:cNvSpPr>
            <p:nvPr/>
          </p:nvSpPr>
          <p:spPr bwMode="auto">
            <a:xfrm>
              <a:off x="883" y="228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2.0</a:t>
              </a:r>
            </a:p>
          </p:txBody>
        </p:sp>
        <p:sp>
          <p:nvSpPr>
            <p:cNvPr id="62499" name="Text Box 94"/>
            <p:cNvSpPr txBox="1">
              <a:spLocks noChangeArrowheads="1"/>
            </p:cNvSpPr>
            <p:nvPr/>
          </p:nvSpPr>
          <p:spPr bwMode="auto">
            <a:xfrm>
              <a:off x="883" y="203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2.5</a:t>
              </a:r>
            </a:p>
          </p:txBody>
        </p:sp>
        <p:sp>
          <p:nvSpPr>
            <p:cNvPr id="62500" name="Text Box 95"/>
            <p:cNvSpPr txBox="1">
              <a:spLocks noChangeArrowheads="1"/>
            </p:cNvSpPr>
            <p:nvPr/>
          </p:nvSpPr>
          <p:spPr bwMode="auto">
            <a:xfrm>
              <a:off x="883" y="178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3.0</a:t>
              </a:r>
            </a:p>
          </p:txBody>
        </p:sp>
        <p:sp>
          <p:nvSpPr>
            <p:cNvPr id="62501" name="Text Box 96"/>
            <p:cNvSpPr txBox="1">
              <a:spLocks noChangeArrowheads="1"/>
            </p:cNvSpPr>
            <p:nvPr/>
          </p:nvSpPr>
          <p:spPr bwMode="auto">
            <a:xfrm>
              <a:off x="883" y="153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3.5</a:t>
              </a:r>
            </a:p>
          </p:txBody>
        </p:sp>
        <p:sp>
          <p:nvSpPr>
            <p:cNvPr id="62502" name="Text Box 97"/>
            <p:cNvSpPr txBox="1">
              <a:spLocks noChangeArrowheads="1"/>
            </p:cNvSpPr>
            <p:nvPr/>
          </p:nvSpPr>
          <p:spPr bwMode="auto">
            <a:xfrm>
              <a:off x="883" y="1280"/>
              <a:ext cx="2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4.0</a:t>
              </a:r>
            </a:p>
          </p:txBody>
        </p:sp>
      </p:grpSp>
      <p:sp>
        <p:nvSpPr>
          <p:cNvPr id="62476" name="Text Box 98"/>
          <p:cNvSpPr txBox="1">
            <a:spLocks noChangeArrowheads="1"/>
          </p:cNvSpPr>
          <p:nvPr/>
        </p:nvSpPr>
        <p:spPr bwMode="auto">
          <a:xfrm rot="-5395443">
            <a:off x="-1139825" y="4111625"/>
            <a:ext cx="261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600" b="1"/>
              <a:t>Adjusted Odds Ratio</a:t>
            </a:r>
          </a:p>
        </p:txBody>
      </p:sp>
      <p:sp>
        <p:nvSpPr>
          <p:cNvPr id="62477" name="Text Box 99"/>
          <p:cNvSpPr txBox="1">
            <a:spLocks noChangeArrowheads="1"/>
          </p:cNvSpPr>
          <p:nvPr/>
        </p:nvSpPr>
        <p:spPr bwMode="auto">
          <a:xfrm>
            <a:off x="2133600" y="6324600"/>
            <a:ext cx="533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600" b="1"/>
              <a:t>Stroke Onset to Treatment Time (OTT) [min]</a:t>
            </a:r>
          </a:p>
        </p:txBody>
      </p:sp>
      <p:grpSp>
        <p:nvGrpSpPr>
          <p:cNvPr id="62478" name="Group 100"/>
          <p:cNvGrpSpPr>
            <a:grpSpLocks/>
          </p:cNvGrpSpPr>
          <p:nvPr/>
        </p:nvGrpSpPr>
        <p:grpSpPr bwMode="auto">
          <a:xfrm>
            <a:off x="1206500" y="6010275"/>
            <a:ext cx="7340600" cy="304800"/>
            <a:chOff x="1056" y="3466"/>
            <a:chExt cx="4624" cy="192"/>
          </a:xfrm>
        </p:grpSpPr>
        <p:sp>
          <p:nvSpPr>
            <p:cNvPr id="62483" name="Text Box 101"/>
            <p:cNvSpPr txBox="1">
              <a:spLocks noChangeArrowheads="1"/>
            </p:cNvSpPr>
            <p:nvPr/>
          </p:nvSpPr>
          <p:spPr bwMode="auto">
            <a:xfrm>
              <a:off x="1056" y="3466"/>
              <a:ext cx="2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60</a:t>
              </a:r>
            </a:p>
          </p:txBody>
        </p:sp>
        <p:sp>
          <p:nvSpPr>
            <p:cNvPr id="62484" name="Text Box 102"/>
            <p:cNvSpPr txBox="1">
              <a:spLocks noChangeArrowheads="1"/>
            </p:cNvSpPr>
            <p:nvPr/>
          </p:nvSpPr>
          <p:spPr bwMode="auto">
            <a:xfrm>
              <a:off x="1488" y="3466"/>
              <a:ext cx="2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90</a:t>
              </a:r>
            </a:p>
          </p:txBody>
        </p:sp>
        <p:sp>
          <p:nvSpPr>
            <p:cNvPr id="62485" name="Text Box 103"/>
            <p:cNvSpPr txBox="1">
              <a:spLocks noChangeArrowheads="1"/>
            </p:cNvSpPr>
            <p:nvPr/>
          </p:nvSpPr>
          <p:spPr bwMode="auto">
            <a:xfrm>
              <a:off x="1888"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120</a:t>
              </a:r>
            </a:p>
          </p:txBody>
        </p:sp>
        <p:sp>
          <p:nvSpPr>
            <p:cNvPr id="62486" name="Text Box 104"/>
            <p:cNvSpPr txBox="1">
              <a:spLocks noChangeArrowheads="1"/>
            </p:cNvSpPr>
            <p:nvPr/>
          </p:nvSpPr>
          <p:spPr bwMode="auto">
            <a:xfrm>
              <a:off x="2315"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150</a:t>
              </a:r>
            </a:p>
          </p:txBody>
        </p:sp>
        <p:sp>
          <p:nvSpPr>
            <p:cNvPr id="62487" name="Text Box 105"/>
            <p:cNvSpPr txBox="1">
              <a:spLocks noChangeArrowheads="1"/>
            </p:cNvSpPr>
            <p:nvPr/>
          </p:nvSpPr>
          <p:spPr bwMode="auto">
            <a:xfrm>
              <a:off x="2754"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180</a:t>
              </a:r>
            </a:p>
          </p:txBody>
        </p:sp>
        <p:sp>
          <p:nvSpPr>
            <p:cNvPr id="62488" name="Text Box 106"/>
            <p:cNvSpPr txBox="1">
              <a:spLocks noChangeArrowheads="1"/>
            </p:cNvSpPr>
            <p:nvPr/>
          </p:nvSpPr>
          <p:spPr bwMode="auto">
            <a:xfrm>
              <a:off x="3192"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210</a:t>
              </a:r>
            </a:p>
          </p:txBody>
        </p:sp>
        <p:sp>
          <p:nvSpPr>
            <p:cNvPr id="62489" name="Text Box 107"/>
            <p:cNvSpPr txBox="1">
              <a:spLocks noChangeArrowheads="1"/>
            </p:cNvSpPr>
            <p:nvPr/>
          </p:nvSpPr>
          <p:spPr bwMode="auto">
            <a:xfrm>
              <a:off x="3628"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240</a:t>
              </a:r>
            </a:p>
          </p:txBody>
        </p:sp>
        <p:sp>
          <p:nvSpPr>
            <p:cNvPr id="62490" name="Text Box 108"/>
            <p:cNvSpPr txBox="1">
              <a:spLocks noChangeArrowheads="1"/>
            </p:cNvSpPr>
            <p:nvPr/>
          </p:nvSpPr>
          <p:spPr bwMode="auto">
            <a:xfrm>
              <a:off x="4049"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270</a:t>
              </a:r>
            </a:p>
          </p:txBody>
        </p:sp>
        <p:sp>
          <p:nvSpPr>
            <p:cNvPr id="62491" name="Text Box 109"/>
            <p:cNvSpPr txBox="1">
              <a:spLocks noChangeArrowheads="1"/>
            </p:cNvSpPr>
            <p:nvPr/>
          </p:nvSpPr>
          <p:spPr bwMode="auto">
            <a:xfrm>
              <a:off x="4485"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300</a:t>
              </a:r>
            </a:p>
          </p:txBody>
        </p:sp>
        <p:sp>
          <p:nvSpPr>
            <p:cNvPr id="62492" name="Text Box 110"/>
            <p:cNvSpPr txBox="1">
              <a:spLocks noChangeArrowheads="1"/>
            </p:cNvSpPr>
            <p:nvPr/>
          </p:nvSpPr>
          <p:spPr bwMode="auto">
            <a:xfrm>
              <a:off x="4918"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330</a:t>
              </a:r>
            </a:p>
          </p:txBody>
        </p:sp>
        <p:sp>
          <p:nvSpPr>
            <p:cNvPr id="62493" name="Text Box 111"/>
            <p:cNvSpPr txBox="1">
              <a:spLocks noChangeArrowheads="1"/>
            </p:cNvSpPr>
            <p:nvPr/>
          </p:nvSpPr>
          <p:spPr bwMode="auto">
            <a:xfrm>
              <a:off x="5360" y="346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ct val="50000"/>
                </a:spcBef>
              </a:pPr>
              <a:r>
                <a:rPr lang="en-US" altLang="en-US" sz="1400" b="1"/>
                <a:t>360</a:t>
              </a:r>
            </a:p>
          </p:txBody>
        </p:sp>
      </p:grpSp>
      <p:sp>
        <p:nvSpPr>
          <p:cNvPr id="62479" name="Text Box 112"/>
          <p:cNvSpPr txBox="1">
            <a:spLocks noChangeArrowheads="1"/>
          </p:cNvSpPr>
          <p:nvPr/>
        </p:nvSpPr>
        <p:spPr bwMode="auto">
          <a:xfrm>
            <a:off x="2193925" y="2990850"/>
            <a:ext cx="66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altLang="en-US" sz="2000">
                <a:solidFill>
                  <a:srgbClr val="000000"/>
                </a:solidFill>
              </a:rPr>
              <a:t>&lt; 3 h</a:t>
            </a:r>
          </a:p>
        </p:txBody>
      </p:sp>
      <p:sp>
        <p:nvSpPr>
          <p:cNvPr id="62480" name="Text Box 113"/>
          <p:cNvSpPr txBox="1">
            <a:spLocks noChangeArrowheads="1"/>
          </p:cNvSpPr>
          <p:nvPr/>
        </p:nvSpPr>
        <p:spPr bwMode="auto">
          <a:xfrm>
            <a:off x="4038600" y="3017838"/>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altLang="en-US" sz="2000">
                <a:solidFill>
                  <a:srgbClr val="000000"/>
                </a:solidFill>
              </a:rPr>
              <a:t>3 - 4 h</a:t>
            </a:r>
          </a:p>
        </p:txBody>
      </p:sp>
      <p:sp>
        <p:nvSpPr>
          <p:cNvPr id="62481" name="Text Box 114"/>
          <p:cNvSpPr txBox="1">
            <a:spLocks noChangeArrowheads="1"/>
          </p:cNvSpPr>
          <p:nvPr/>
        </p:nvSpPr>
        <p:spPr bwMode="auto">
          <a:xfrm>
            <a:off x="5511800" y="3017838"/>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spcBef>
                <a:spcPct val="50000"/>
              </a:spcBef>
            </a:pPr>
            <a:r>
              <a:rPr lang="en-US" altLang="en-US" sz="2000">
                <a:solidFill>
                  <a:srgbClr val="000000"/>
                </a:solidFill>
              </a:rPr>
              <a:t>&gt; 4 h</a:t>
            </a:r>
          </a:p>
        </p:txBody>
      </p:sp>
      <p:cxnSp>
        <p:nvCxnSpPr>
          <p:cNvPr id="3" name="Straight Arrow Connector 2"/>
          <p:cNvCxnSpPr>
            <a:cxnSpLocks noChangeShapeType="1"/>
          </p:cNvCxnSpPr>
          <p:nvPr/>
        </p:nvCxnSpPr>
        <p:spPr bwMode="auto">
          <a:xfrm flipH="1" flipV="1">
            <a:off x="6076950" y="5005388"/>
            <a:ext cx="395288" cy="6318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663569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76200"/>
            <a:ext cx="4267200" cy="6629400"/>
          </a:xfrm>
          <a:prstGeom prst="rect">
            <a:avLst/>
          </a:prstGeom>
          <a:noFill/>
          <a:ln w="9525">
            <a:noFill/>
            <a:miter lim="800000"/>
            <a:headEnd/>
            <a:tailEnd/>
          </a:ln>
        </p:spPr>
      </p:pic>
      <p:pic>
        <p:nvPicPr>
          <p:cNvPr id="7987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2133600"/>
            <a:ext cx="4267200" cy="3276600"/>
          </a:xfrm>
          <a:prstGeom prst="rect">
            <a:avLst/>
          </a:prstGeom>
          <a:noFill/>
          <a:ln w="9525">
            <a:noFill/>
            <a:miter lim="800000"/>
            <a:headEnd/>
            <a:tailEnd/>
          </a:ln>
        </p:spPr>
      </p:pic>
    </p:spTree>
    <p:extLst>
      <p:ext uri="{BB962C8B-B14F-4D97-AF65-F5344CB8AC3E}">
        <p14:creationId xmlns:p14="http://schemas.microsoft.com/office/powerpoint/2010/main" val="205462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61615"/>
          </a:xfrm>
          <a:prstGeom prst="rect">
            <a:avLst/>
          </a:prstGeom>
        </p:spPr>
      </p:pic>
    </p:spTree>
    <p:extLst>
      <p:ext uri="{BB962C8B-B14F-4D97-AF65-F5344CB8AC3E}">
        <p14:creationId xmlns:p14="http://schemas.microsoft.com/office/powerpoint/2010/main" val="4049122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61615"/>
          </a:xfrm>
          <a:prstGeom prst="rect">
            <a:avLst/>
          </a:prstGeom>
        </p:spPr>
      </p:pic>
    </p:spTree>
    <p:extLst>
      <p:ext uri="{BB962C8B-B14F-4D97-AF65-F5344CB8AC3E}">
        <p14:creationId xmlns:p14="http://schemas.microsoft.com/office/powerpoint/2010/main" val="45441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 y="457200"/>
            <a:ext cx="903136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36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20732</TotalTime>
  <Words>840</Words>
  <Application>Microsoft Macintosh PowerPoint</Application>
  <PresentationFormat>On-screen Show (4:3)</PresentationFormat>
  <Paragraphs>259</Paragraphs>
  <Slides>32</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Arial</vt:lpstr>
      <vt:lpstr>AvantGarde Md BT</vt:lpstr>
      <vt:lpstr>Calibri</vt:lpstr>
      <vt:lpstr>Courier New</vt:lpstr>
      <vt:lpstr>ＭＳ Ｐゴシック</vt:lpstr>
      <vt:lpstr>Times New Roman</vt:lpstr>
      <vt:lpstr>Verdana</vt:lpstr>
      <vt:lpstr>Wingdings</vt:lpstr>
      <vt:lpstr>Wingdings 2</vt:lpstr>
      <vt:lpstr>Equity</vt:lpstr>
      <vt:lpstr>Document</vt:lpstr>
      <vt:lpstr>ACHIEVE Project Mobile Stroke Unit:  An innovative approach to pre-hospital treatment for Stroke</vt:lpstr>
      <vt:lpstr>Agenda</vt:lpstr>
      <vt:lpstr>Important Demographics</vt:lpstr>
      <vt:lpstr>Time is Brain</vt:lpstr>
      <vt:lpstr>Time to Treatment and Benefit of IV-TPA Pooled Analysis of 6 IV TPA Trials (Lancet 2004)</vt:lpstr>
      <vt:lpstr>PowerPoint Presentation</vt:lpstr>
      <vt:lpstr>PowerPoint Presentation</vt:lpstr>
      <vt:lpstr>PowerPoint Presentation</vt:lpstr>
      <vt:lpstr>PowerPoint Presentation</vt:lpstr>
      <vt:lpstr>911 Call to Scene</vt:lpstr>
      <vt:lpstr>Door to Drug</vt:lpstr>
      <vt:lpstr>911 Alarm to Drug Administion</vt:lpstr>
      <vt:lpstr>PowerPoint Presentation</vt:lpstr>
      <vt:lpstr>PowerPoint Presentation</vt:lpstr>
      <vt:lpstr>Proposal - November 2014</vt:lpstr>
      <vt:lpstr>PowerPoint Presentation</vt:lpstr>
      <vt:lpstr>Budget - November 2014</vt:lpstr>
      <vt:lpstr>Foundation Recommendation November 2014</vt:lpstr>
      <vt:lpstr>Proposal – Expanded Scope</vt:lpstr>
      <vt:lpstr>Project Timeline</vt:lpstr>
      <vt:lpstr>Timeline Update</vt:lpstr>
      <vt:lpstr>Budget – Expanded Scope</vt:lpstr>
      <vt:lpstr>Update</vt:lpstr>
      <vt:lpstr>Update</vt:lpstr>
      <vt:lpstr>Edmonton Mobile Stroke Unit</vt:lpstr>
      <vt:lpstr>Mock Up: Standardized Patient</vt:lpstr>
      <vt:lpstr>Mock-Up: Patient Simulator</vt:lpstr>
      <vt:lpstr>Collaboration</vt:lpstr>
      <vt:lpstr>Mock-Up: Final Layout</vt:lpstr>
      <vt:lpstr>Next Steps</vt:lpstr>
      <vt:lpstr>PowerPoint Presentation</vt:lpstr>
      <vt:lpstr>Thank you!</vt:lpstr>
    </vt:vector>
  </TitlesOfParts>
  <Company>Calgary Health Region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 Project Mobile Stroke Unit: An innovative approach to pre-hospital treatment for Stroke</dc:title>
  <dc:creator>shyamlani</dc:creator>
  <cp:lastModifiedBy>Jenson Quon</cp:lastModifiedBy>
  <cp:revision>4810</cp:revision>
  <dcterms:created xsi:type="dcterms:W3CDTF">2015-02-25T06:31:57Z</dcterms:created>
  <dcterms:modified xsi:type="dcterms:W3CDTF">2016-03-04T22:06:31Z</dcterms:modified>
</cp:coreProperties>
</file>