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9"/>
  </p:notesMasterIdLst>
  <p:sldIdLst>
    <p:sldId id="1401" r:id="rId5"/>
    <p:sldId id="1402" r:id="rId6"/>
    <p:sldId id="322" r:id="rId7"/>
    <p:sldId id="1400" r:id="rId8"/>
    <p:sldId id="1399" r:id="rId9"/>
    <p:sldId id="1410" r:id="rId10"/>
    <p:sldId id="1404" r:id="rId11"/>
    <p:sldId id="1405" r:id="rId12"/>
    <p:sldId id="1406" r:id="rId13"/>
    <p:sldId id="1412" r:id="rId14"/>
    <p:sldId id="1408" r:id="rId15"/>
    <p:sldId id="1409" r:id="rId16"/>
    <p:sldId id="1413" r:id="rId17"/>
    <p:sldId id="141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1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E8F2"/>
    <a:srgbClr val="FFCD00"/>
    <a:srgbClr val="FBB031"/>
    <a:srgbClr val="E32726"/>
    <a:srgbClr val="D60057"/>
    <a:srgbClr val="8B857B"/>
    <a:srgbClr val="FFD2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6DA928-38FA-49E1-9F78-B7FE93340E83}" v="8" dt="2022-03-15T16:01:09.654"/>
    <p1510:client id="{45CC43F2-4FD0-4A93-8600-3290E007F68A}" v="3" dt="2022-03-14T19:33:31.414"/>
    <p1510:client id="{48698102-69F7-43F4-8CD0-C024CD8952CF}" v="14" dt="2022-03-14T18:28:55.592"/>
    <p1510:client id="{7B226A14-50C4-42E9-B3A6-1E5901CCD68D}" v="140" dt="2022-03-15T16:25:08.436"/>
    <p1510:client id="{A69346F1-A66D-44F8-96A0-531BAB1FB6CE}" v="21" dt="2022-03-14T20:58:17.992"/>
    <p1510:client id="{AB156616-5E0D-6002-C19E-095593E01CB3}" v="377" dt="2022-03-14T23:27:17.157"/>
    <p1510:client id="{C058B8F1-7B57-4448-9623-1693350D8D11}" v="438" dt="2022-03-14T17:51:49.737"/>
    <p1510:client id="{E3A80071-1DC9-433B-ADFF-30207428D59B}" v="383" dt="2022-03-15T00:11:12.3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7736" autoAdjust="0"/>
  </p:normalViewPr>
  <p:slideViewPr>
    <p:cSldViewPr snapToGrid="0">
      <p:cViewPr varScale="1">
        <p:scale>
          <a:sx n="65" d="100"/>
          <a:sy n="65" d="100"/>
        </p:scale>
        <p:origin x="2316" y="78"/>
      </p:cViewPr>
      <p:guideLst>
        <p:guide orient="horz" pos="411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2CACE1-0839-DD4E-8A8D-815B08AED9A4}" type="datetimeFigureOut">
              <a:rPr lang="en-US" smtClean="0"/>
              <a:t>10/24/2022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B58301-8E47-694C-884E-80E9D5260CC5}" type="slidenum">
              <a:rPr lang="en-US" smtClean="0"/>
              <a:t>‹#›</a:t>
            </a:fld>
            <a:endParaRPr lang="en-US"/>
          </a:p>
        </p:txBody>
      </p:sp>
    </p:spTree>
    <p:extLst>
      <p:ext uri="{BB962C8B-B14F-4D97-AF65-F5344CB8AC3E}">
        <p14:creationId xmlns:p14="http://schemas.microsoft.com/office/powerpoint/2010/main" val="2137921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HOW TO… Navigate CSM Legal for your Clinical and Non-Clinical Research Agreements</a:t>
            </a:r>
          </a:p>
          <a:p>
            <a:endParaRPr lang="en-CA" dirty="0"/>
          </a:p>
          <a:p>
            <a:endParaRPr lang="en-CA" dirty="0"/>
          </a:p>
          <a:p>
            <a:pPr marL="0" indent="0">
              <a:buFontTx/>
              <a:buNone/>
            </a:pPr>
            <a:r>
              <a:rPr lang="en-CA" dirty="0"/>
              <a:t>Learning Objectives: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CA" dirty="0"/>
              <a:t>New changes and improvements to the CSM Legal department!</a:t>
            </a:r>
          </a:p>
          <a:p>
            <a:pPr marL="171450" indent="-171450">
              <a:buFontTx/>
              <a:buChar char="-"/>
            </a:pPr>
            <a:r>
              <a:rPr lang="en-CA" dirty="0"/>
              <a:t>Who is on the CSM Legal team and what do they do?</a:t>
            </a:r>
          </a:p>
          <a:p>
            <a:pPr marL="171450" indent="-171450">
              <a:buFontTx/>
              <a:buChar char="-"/>
            </a:pPr>
            <a:r>
              <a:rPr lang="en-CA" dirty="0"/>
              <a:t>Tips for researchers to facilitate faster agreement turn-around times.</a:t>
            </a:r>
          </a:p>
          <a:p>
            <a:endParaRPr lang="en-CA" dirty="0"/>
          </a:p>
        </p:txBody>
      </p:sp>
      <p:sp>
        <p:nvSpPr>
          <p:cNvPr id="4" name="Slide Number Placeholder 3"/>
          <p:cNvSpPr>
            <a:spLocks noGrp="1"/>
          </p:cNvSpPr>
          <p:nvPr>
            <p:ph type="sldNum" sz="quarter" idx="5"/>
          </p:nvPr>
        </p:nvSpPr>
        <p:spPr/>
        <p:txBody>
          <a:bodyPr/>
          <a:lstStyle/>
          <a:p>
            <a:fld id="{EAB58301-8E47-694C-884E-80E9D5260CC5}" type="slidenum">
              <a:rPr lang="en-US" smtClean="0"/>
              <a:t>1</a:t>
            </a:fld>
            <a:endParaRPr lang="en-US"/>
          </a:p>
        </p:txBody>
      </p:sp>
    </p:spTree>
    <p:extLst>
      <p:ext uri="{BB962C8B-B14F-4D97-AF65-F5344CB8AC3E}">
        <p14:creationId xmlns:p14="http://schemas.microsoft.com/office/powerpoint/2010/main" val="4920043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Finally, please do ensure that your </a:t>
            </a:r>
            <a:r>
              <a:rPr lang="en-CA" dirty="0" err="1"/>
              <a:t>CSMLegal</a:t>
            </a:r>
            <a:r>
              <a:rPr lang="en-CA" dirty="0"/>
              <a:t> file number (project code / </a:t>
            </a:r>
            <a:r>
              <a:rPr lang="en-CA" dirty="0" err="1"/>
              <a:t>eRSO</a:t>
            </a:r>
            <a:r>
              <a:rPr lang="en-CA" dirty="0"/>
              <a:t> number) is in every email you send us.</a:t>
            </a:r>
          </a:p>
          <a:p>
            <a:r>
              <a:rPr lang="en-CA" dirty="0"/>
              <a:t> - We can not search for your file based on the name of your research project</a:t>
            </a:r>
          </a:p>
          <a:p>
            <a:r>
              <a:rPr lang="en-CA" dirty="0"/>
              <a:t> - We can not search for your file based on your REB number</a:t>
            </a:r>
          </a:p>
          <a:p>
            <a:endParaRPr lang="en-CA" dirty="0"/>
          </a:p>
          <a:p>
            <a:endParaRPr lang="en-CA" dirty="0"/>
          </a:p>
          <a:p>
            <a:endParaRPr lang="en-CA" dirty="0"/>
          </a:p>
          <a:p>
            <a:r>
              <a:rPr lang="en-CA" dirty="0"/>
              <a:t>So this is everything I have prepared to share with you, I would be happy to answer questions.</a:t>
            </a:r>
          </a:p>
        </p:txBody>
      </p:sp>
      <p:sp>
        <p:nvSpPr>
          <p:cNvPr id="4" name="Slide Number Placeholder 3"/>
          <p:cNvSpPr>
            <a:spLocks noGrp="1"/>
          </p:cNvSpPr>
          <p:nvPr>
            <p:ph type="sldNum" sz="quarter" idx="5"/>
          </p:nvPr>
        </p:nvSpPr>
        <p:spPr/>
        <p:txBody>
          <a:bodyPr/>
          <a:lstStyle/>
          <a:p>
            <a:fld id="{EAB58301-8E47-694C-884E-80E9D5260CC5}" type="slidenum">
              <a:rPr lang="en-US" smtClean="0"/>
              <a:t>13</a:t>
            </a:fld>
            <a:endParaRPr lang="en-US"/>
          </a:p>
        </p:txBody>
      </p:sp>
    </p:spTree>
    <p:extLst>
      <p:ext uri="{BB962C8B-B14F-4D97-AF65-F5344CB8AC3E}">
        <p14:creationId xmlns:p14="http://schemas.microsoft.com/office/powerpoint/2010/main" val="566274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Feel free to ask me any general questions about CSM Legal – Stephen is also on the call and is available to answer questions if I don’t know the answer. </a:t>
            </a:r>
          </a:p>
          <a:p>
            <a:endParaRPr lang="en-CA" dirty="0"/>
          </a:p>
          <a:p>
            <a:endParaRPr lang="en-CA" dirty="0"/>
          </a:p>
          <a:p>
            <a:r>
              <a:rPr lang="en-CA" dirty="0"/>
              <a:t>Before asking anything, I just ask </a:t>
            </a:r>
            <a:r>
              <a:rPr lang="en-CA"/>
              <a:t>that you please </a:t>
            </a:r>
            <a:r>
              <a:rPr lang="en-CA" dirty="0"/>
              <a:t>do not ask questions specific to your research, the clauses in your agreement, or your specific files as I won’t be able to answer those without referencing your file. You may direct any file-specific questions to whomever your file is assigned to (reference </a:t>
            </a:r>
            <a:r>
              <a:rPr lang="en-CA" dirty="0" err="1"/>
              <a:t>Sharepoint</a:t>
            </a:r>
            <a:r>
              <a:rPr lang="en-CA" dirty="0"/>
              <a:t>) or to Manjari at csmlegal@ucalgary.ca if your file has yet to be submitted / is still in triage.</a:t>
            </a:r>
          </a:p>
        </p:txBody>
      </p:sp>
      <p:sp>
        <p:nvSpPr>
          <p:cNvPr id="4" name="Slide Number Placeholder 3"/>
          <p:cNvSpPr>
            <a:spLocks noGrp="1"/>
          </p:cNvSpPr>
          <p:nvPr>
            <p:ph type="sldNum" sz="quarter" idx="10"/>
          </p:nvPr>
        </p:nvSpPr>
        <p:spPr/>
        <p:txBody>
          <a:bodyPr/>
          <a:lstStyle/>
          <a:p>
            <a:fld id="{04600964-B5C1-374D-8CBD-26DECFC3222A}" type="slidenum">
              <a:rPr lang="en-US" smtClean="0"/>
              <a:pPr/>
              <a:t>14</a:t>
            </a:fld>
            <a:endParaRPr lang="en-US"/>
          </a:p>
        </p:txBody>
      </p:sp>
    </p:spTree>
    <p:extLst>
      <p:ext uri="{BB962C8B-B14F-4D97-AF65-F5344CB8AC3E}">
        <p14:creationId xmlns:p14="http://schemas.microsoft.com/office/powerpoint/2010/main" val="2314156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AB58301-8E47-694C-884E-80E9D5260CC5}" type="slidenum">
              <a:rPr lang="en-US" smtClean="0"/>
              <a:t>2</a:t>
            </a:fld>
            <a:endParaRPr lang="en-US"/>
          </a:p>
        </p:txBody>
      </p:sp>
    </p:spTree>
    <p:extLst>
      <p:ext uri="{BB962C8B-B14F-4D97-AF65-F5344CB8AC3E}">
        <p14:creationId xmlns:p14="http://schemas.microsoft.com/office/powerpoint/2010/main" val="3347257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CA" dirty="0"/>
              <a:t>Clinical Team vs. Non-Clinical Team</a:t>
            </a:r>
          </a:p>
          <a:p>
            <a:pPr marL="0" indent="0">
              <a:buFontTx/>
              <a:buNone/>
            </a:pPr>
            <a:endParaRPr lang="en-CA" dirty="0"/>
          </a:p>
          <a:p>
            <a:pPr marL="0" indent="0">
              <a:buFontTx/>
              <a:buNone/>
            </a:pPr>
            <a:endParaRPr lang="en-CA" dirty="0"/>
          </a:p>
          <a:p>
            <a:pPr marL="171450" indent="-171450">
              <a:buFontTx/>
              <a:buChar char="-"/>
            </a:pPr>
            <a:endParaRPr lang="en-CA" dirty="0"/>
          </a:p>
          <a:p>
            <a:pPr marL="171450" indent="-171450">
              <a:buFontTx/>
              <a:buChar char="-"/>
            </a:pPr>
            <a:endParaRPr lang="en-CA" dirty="0"/>
          </a:p>
        </p:txBody>
      </p:sp>
      <p:sp>
        <p:nvSpPr>
          <p:cNvPr id="4" name="Slide Number Placeholder 3"/>
          <p:cNvSpPr>
            <a:spLocks noGrp="1"/>
          </p:cNvSpPr>
          <p:nvPr>
            <p:ph type="sldNum" sz="quarter" idx="10"/>
          </p:nvPr>
        </p:nvSpPr>
        <p:spPr/>
        <p:txBody>
          <a:bodyPr/>
          <a:lstStyle/>
          <a:p>
            <a:fld id="{04600964-B5C1-374D-8CBD-26DECFC3222A}" type="slidenum">
              <a:rPr lang="en-US" smtClean="0"/>
              <a:pPr/>
              <a:t>3</a:t>
            </a:fld>
            <a:endParaRPr lang="en-US"/>
          </a:p>
        </p:txBody>
      </p:sp>
    </p:spTree>
    <p:extLst>
      <p:ext uri="{BB962C8B-B14F-4D97-AF65-F5344CB8AC3E}">
        <p14:creationId xmlns:p14="http://schemas.microsoft.com/office/powerpoint/2010/main" val="2421900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4600964-B5C1-374D-8CBD-26DECFC3222A}" type="slidenum">
              <a:rPr lang="en-US" smtClean="0"/>
              <a:pPr/>
              <a:t>4</a:t>
            </a:fld>
            <a:endParaRPr lang="en-US"/>
          </a:p>
        </p:txBody>
      </p:sp>
    </p:spTree>
    <p:extLst>
      <p:ext uri="{BB962C8B-B14F-4D97-AF65-F5344CB8AC3E}">
        <p14:creationId xmlns:p14="http://schemas.microsoft.com/office/powerpoint/2010/main" val="1007557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Some contracts can take a significant amount of time, based on various factors.</a:t>
            </a:r>
          </a:p>
          <a:p>
            <a:pPr marL="171450" indent="-171450">
              <a:buFontTx/>
              <a:buChar char="-"/>
            </a:pPr>
            <a:r>
              <a:rPr lang="en-CA" dirty="0"/>
              <a:t>The more external parties are involved, the longer negotiations take.</a:t>
            </a:r>
          </a:p>
          <a:p>
            <a:pPr marL="171450" indent="-171450">
              <a:buFontTx/>
              <a:buChar char="-"/>
            </a:pPr>
            <a:r>
              <a:rPr lang="en-CA" dirty="0"/>
              <a:t>The more external parties are involved, the longer signatures take.</a:t>
            </a:r>
          </a:p>
          <a:p>
            <a:pPr marL="171450" indent="-171450">
              <a:buFontTx/>
              <a:buChar char="-"/>
            </a:pPr>
            <a:r>
              <a:rPr lang="en-CA" dirty="0"/>
              <a:t>Sometimes we email CP or PI team and receive slow response</a:t>
            </a:r>
          </a:p>
          <a:p>
            <a:pPr marL="171450" indent="-171450">
              <a:buFontTx/>
              <a:buChar char="-"/>
            </a:pPr>
            <a:r>
              <a:rPr lang="en-CA" dirty="0"/>
              <a:t>Sometimes an Agreement is a good draft, sometimes it’s not. Sometimes it’s based on foreign laws / jurisdiction / practices, sometimes it’s local.</a:t>
            </a:r>
          </a:p>
          <a:p>
            <a:pPr marL="171450" indent="-171450">
              <a:buFontTx/>
              <a:buChar char="-"/>
            </a:pPr>
            <a:endParaRPr lang="en-CA" dirty="0"/>
          </a:p>
        </p:txBody>
      </p:sp>
      <p:sp>
        <p:nvSpPr>
          <p:cNvPr id="4" name="Slide Number Placeholder 3"/>
          <p:cNvSpPr>
            <a:spLocks noGrp="1"/>
          </p:cNvSpPr>
          <p:nvPr>
            <p:ph type="sldNum" sz="quarter" idx="10"/>
          </p:nvPr>
        </p:nvSpPr>
        <p:spPr/>
        <p:txBody>
          <a:bodyPr/>
          <a:lstStyle/>
          <a:p>
            <a:fld id="{04600964-B5C1-374D-8CBD-26DECFC3222A}" type="slidenum">
              <a:rPr lang="en-US" smtClean="0"/>
              <a:pPr/>
              <a:t>5</a:t>
            </a:fld>
            <a:endParaRPr lang="en-US"/>
          </a:p>
        </p:txBody>
      </p:sp>
    </p:spTree>
    <p:extLst>
      <p:ext uri="{BB962C8B-B14F-4D97-AF65-F5344CB8AC3E}">
        <p14:creationId xmlns:p14="http://schemas.microsoft.com/office/powerpoint/2010/main" val="2459778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AB58301-8E47-694C-884E-80E9D5260CC5}" type="slidenum">
              <a:rPr lang="en-US" smtClean="0"/>
              <a:t>6</a:t>
            </a:fld>
            <a:endParaRPr lang="en-US"/>
          </a:p>
        </p:txBody>
      </p:sp>
    </p:spTree>
    <p:extLst>
      <p:ext uri="{BB962C8B-B14F-4D97-AF65-F5344CB8AC3E}">
        <p14:creationId xmlns:p14="http://schemas.microsoft.com/office/powerpoint/2010/main" val="175248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Sometimes we are provided, through our </a:t>
            </a:r>
            <a:r>
              <a:rPr lang="en-CA" dirty="0" err="1"/>
              <a:t>Sharepoint</a:t>
            </a:r>
            <a:r>
              <a:rPr lang="en-CA" dirty="0"/>
              <a:t> portal, with a contact at the counter-party who is not a part of that entities’ legal team. It might be a PI or a Research Coordinator. We really need the name of the person who has authority to make edits / approve our edits.</a:t>
            </a:r>
          </a:p>
          <a:p>
            <a:endParaRPr lang="en-CA" dirty="0"/>
          </a:p>
          <a:p>
            <a:r>
              <a:rPr lang="en-CA" dirty="0" err="1"/>
              <a:t>Sharepoint</a:t>
            </a:r>
            <a:r>
              <a:rPr lang="en-CA" dirty="0"/>
              <a:t> indicates what stage your contract is at. If it is still in Triage, you can check your dates to see when it might move to the “review” or “negotiations” stage.  It will also show you who is the contract reviewer or who the file is currently assigned to in </a:t>
            </a:r>
            <a:r>
              <a:rPr lang="en-CA" dirty="0" err="1"/>
              <a:t>Sharepoint</a:t>
            </a:r>
            <a:r>
              <a:rPr lang="en-CA" dirty="0"/>
              <a:t>. –next slide-</a:t>
            </a:r>
          </a:p>
        </p:txBody>
      </p:sp>
      <p:sp>
        <p:nvSpPr>
          <p:cNvPr id="4" name="Slide Number Placeholder 3"/>
          <p:cNvSpPr>
            <a:spLocks noGrp="1"/>
          </p:cNvSpPr>
          <p:nvPr>
            <p:ph type="sldNum" sz="quarter" idx="5"/>
          </p:nvPr>
        </p:nvSpPr>
        <p:spPr/>
        <p:txBody>
          <a:bodyPr/>
          <a:lstStyle/>
          <a:p>
            <a:fld id="{EAB58301-8E47-694C-884E-80E9D5260CC5}" type="slidenum">
              <a:rPr lang="en-US" smtClean="0"/>
              <a:t>10</a:t>
            </a:fld>
            <a:endParaRPr lang="en-US"/>
          </a:p>
        </p:txBody>
      </p:sp>
    </p:spTree>
    <p:extLst>
      <p:ext uri="{BB962C8B-B14F-4D97-AF65-F5344CB8AC3E}">
        <p14:creationId xmlns:p14="http://schemas.microsoft.com/office/powerpoint/2010/main" val="2880774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 often receive follow up emails asking us when a contract will move into review stage. You can check that here.</a:t>
            </a:r>
          </a:p>
          <a:p>
            <a:endParaRPr lang="en-CA" dirty="0"/>
          </a:p>
          <a:p>
            <a:r>
              <a:rPr lang="en-CA" dirty="0"/>
              <a:t>It’s super helpful!!!</a:t>
            </a:r>
          </a:p>
        </p:txBody>
      </p:sp>
      <p:sp>
        <p:nvSpPr>
          <p:cNvPr id="4" name="Slide Number Placeholder 3"/>
          <p:cNvSpPr>
            <a:spLocks noGrp="1"/>
          </p:cNvSpPr>
          <p:nvPr>
            <p:ph type="sldNum" sz="quarter" idx="5"/>
          </p:nvPr>
        </p:nvSpPr>
        <p:spPr/>
        <p:txBody>
          <a:bodyPr/>
          <a:lstStyle/>
          <a:p>
            <a:fld id="{EAB58301-8E47-694C-884E-80E9D5260CC5}" type="slidenum">
              <a:rPr lang="en-US" smtClean="0"/>
              <a:t>11</a:t>
            </a:fld>
            <a:endParaRPr lang="en-US"/>
          </a:p>
        </p:txBody>
      </p:sp>
    </p:spTree>
    <p:extLst>
      <p:ext uri="{BB962C8B-B14F-4D97-AF65-F5344CB8AC3E}">
        <p14:creationId xmlns:p14="http://schemas.microsoft.com/office/powerpoint/2010/main" val="3424956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 often receive emails to the wrong address, which creates delays as we try to hunt down where the file is and who is responsible for it.</a:t>
            </a:r>
          </a:p>
          <a:p>
            <a:endParaRPr lang="en-CA" dirty="0"/>
          </a:p>
          <a:p>
            <a:r>
              <a:rPr lang="en-CA" dirty="0"/>
              <a:t>We hope that streamlining our email addresses this way makes it easier for you to get answers faster!</a:t>
            </a:r>
          </a:p>
        </p:txBody>
      </p:sp>
      <p:sp>
        <p:nvSpPr>
          <p:cNvPr id="4" name="Slide Number Placeholder 3"/>
          <p:cNvSpPr>
            <a:spLocks noGrp="1"/>
          </p:cNvSpPr>
          <p:nvPr>
            <p:ph type="sldNum" sz="quarter" idx="5"/>
          </p:nvPr>
        </p:nvSpPr>
        <p:spPr/>
        <p:txBody>
          <a:bodyPr/>
          <a:lstStyle/>
          <a:p>
            <a:fld id="{EAB58301-8E47-694C-884E-80E9D5260CC5}" type="slidenum">
              <a:rPr lang="en-US" smtClean="0"/>
              <a:t>12</a:t>
            </a:fld>
            <a:endParaRPr lang="en-US"/>
          </a:p>
        </p:txBody>
      </p:sp>
    </p:spTree>
    <p:extLst>
      <p:ext uri="{BB962C8B-B14F-4D97-AF65-F5344CB8AC3E}">
        <p14:creationId xmlns:p14="http://schemas.microsoft.com/office/powerpoint/2010/main" val="41639772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E78C2-47AD-C340-9456-D9F9B3D30035}"/>
              </a:ext>
            </a:extLst>
          </p:cNvPr>
          <p:cNvSpPr>
            <a:spLocks noGrp="1"/>
          </p:cNvSpPr>
          <p:nvPr>
            <p:ph type="ctrTitle"/>
          </p:nvPr>
        </p:nvSpPr>
        <p:spPr>
          <a:xfrm>
            <a:off x="1578279" y="1785343"/>
            <a:ext cx="7841294" cy="2342688"/>
          </a:xfrm>
          <a:prstGeom prst="rect">
            <a:avLst/>
          </a:prstGeom>
        </p:spPr>
        <p:txBody>
          <a:bodyPr anchor="b">
            <a:normAutofit/>
          </a:bodyPr>
          <a:lstStyle>
            <a:lvl1pPr algn="l">
              <a:lnSpc>
                <a:spcPts val="5600"/>
              </a:lnSpc>
              <a:defRPr sz="5400" b="1">
                <a:solidFill>
                  <a:schemeClr val="accent1"/>
                </a:solidFill>
                <a:latin typeface="+mn-lt"/>
              </a:defRPr>
            </a:lvl1pPr>
          </a:lstStyle>
          <a:p>
            <a:r>
              <a:rPr lang="en-US"/>
              <a:t>Click to edit Master title style</a:t>
            </a:r>
          </a:p>
        </p:txBody>
      </p:sp>
      <p:sp>
        <p:nvSpPr>
          <p:cNvPr id="3" name="Subtitle 2">
            <a:extLst>
              <a:ext uri="{FF2B5EF4-FFF2-40B4-BE49-F238E27FC236}">
                <a16:creationId xmlns:a16="http://schemas.microsoft.com/office/drawing/2014/main" id="{336038AA-9B5A-234E-B6E1-FE9722AB0657}"/>
              </a:ext>
            </a:extLst>
          </p:cNvPr>
          <p:cNvSpPr>
            <a:spLocks noGrp="1"/>
          </p:cNvSpPr>
          <p:nvPr>
            <p:ph type="subTitle" idx="1"/>
          </p:nvPr>
        </p:nvSpPr>
        <p:spPr>
          <a:xfrm>
            <a:off x="1578279" y="4128032"/>
            <a:ext cx="7841294" cy="714931"/>
          </a:xfrm>
          <a:prstGeom prst="rect">
            <a:avLst/>
          </a:prstGeom>
        </p:spPr>
        <p:txBody>
          <a:bodyPr/>
          <a:lstStyle>
            <a:lvl1pPr marL="0" indent="0" algn="l">
              <a:lnSpc>
                <a:spcPts val="2600"/>
              </a:lnSpc>
              <a:spcBef>
                <a:spcPts val="0"/>
              </a:spcBef>
              <a:buNone/>
              <a:defRPr sz="2400" b="1">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Text Placeholder 9">
            <a:extLst>
              <a:ext uri="{FF2B5EF4-FFF2-40B4-BE49-F238E27FC236}">
                <a16:creationId xmlns:a16="http://schemas.microsoft.com/office/drawing/2014/main" id="{13FD472B-32E4-8A46-90E5-97757DC24EE5}"/>
              </a:ext>
            </a:extLst>
          </p:cNvPr>
          <p:cNvSpPr>
            <a:spLocks noGrp="1"/>
          </p:cNvSpPr>
          <p:nvPr>
            <p:ph type="body" sz="quarter" idx="10" hasCustomPrompt="1"/>
          </p:nvPr>
        </p:nvSpPr>
        <p:spPr>
          <a:xfrm>
            <a:off x="1578279" y="4849226"/>
            <a:ext cx="7841294" cy="1125689"/>
          </a:xfrm>
          <a:prstGeom prst="rect">
            <a:avLst/>
          </a:prstGeom>
        </p:spPr>
        <p:txBody>
          <a:bodyPr anchor="b" anchorCtr="0">
            <a:noAutofit/>
          </a:bodyPr>
          <a:lstStyle>
            <a:lvl1pPr marL="0" indent="0">
              <a:lnSpc>
                <a:spcPts val="2000"/>
              </a:lnSpc>
              <a:spcBef>
                <a:spcPts val="0"/>
              </a:spcBef>
              <a:buNone/>
              <a:defRPr sz="1800">
                <a:solidFill>
                  <a:schemeClr val="tx1"/>
                </a:solidFill>
              </a:defRPr>
            </a:lvl1pPr>
          </a:lstStyle>
          <a:p>
            <a:pPr lvl="0"/>
            <a:r>
              <a:rPr lang="en-US"/>
              <a:t>Presenter’s Name</a:t>
            </a:r>
            <a:br>
              <a:rPr lang="en-US"/>
            </a:br>
            <a:r>
              <a:rPr lang="en-US"/>
              <a:t>Presenter’s title / additional designations</a:t>
            </a:r>
            <a:br>
              <a:rPr lang="en-US"/>
            </a:br>
            <a:r>
              <a:rPr lang="en-US"/>
              <a:t>Faculty of / Department of / additional designations</a:t>
            </a:r>
          </a:p>
        </p:txBody>
      </p:sp>
      <p:sp>
        <p:nvSpPr>
          <p:cNvPr id="12" name="Text Placeholder 11">
            <a:extLst>
              <a:ext uri="{FF2B5EF4-FFF2-40B4-BE49-F238E27FC236}">
                <a16:creationId xmlns:a16="http://schemas.microsoft.com/office/drawing/2014/main" id="{65E4B113-E638-B640-8F48-252058659E0B}"/>
              </a:ext>
            </a:extLst>
          </p:cNvPr>
          <p:cNvSpPr>
            <a:spLocks noGrp="1"/>
          </p:cNvSpPr>
          <p:nvPr>
            <p:ph type="body" sz="quarter" idx="11" hasCustomPrompt="1"/>
          </p:nvPr>
        </p:nvSpPr>
        <p:spPr>
          <a:xfrm>
            <a:off x="1578279" y="5981178"/>
            <a:ext cx="6586081" cy="521874"/>
          </a:xfrm>
          <a:prstGeom prst="rect">
            <a:avLst/>
          </a:prstGeom>
        </p:spPr>
        <p:txBody>
          <a:bodyPr>
            <a:normAutofit/>
          </a:bodyPr>
          <a:lstStyle>
            <a:lvl1pPr marL="0" indent="0">
              <a:spcBef>
                <a:spcPts val="0"/>
              </a:spcBef>
              <a:buNone/>
              <a:defRPr sz="1400" b="1">
                <a:solidFill>
                  <a:schemeClr val="accent3"/>
                </a:solidFill>
              </a:defRPr>
            </a:lvl1pPr>
          </a:lstStyle>
          <a:p>
            <a:pPr lvl="0"/>
            <a:r>
              <a:rPr lang="en-US"/>
              <a:t>Click to add date</a:t>
            </a:r>
          </a:p>
        </p:txBody>
      </p:sp>
    </p:spTree>
    <p:extLst>
      <p:ext uri="{BB962C8B-B14F-4D97-AF65-F5344CB8AC3E}">
        <p14:creationId xmlns:p14="http://schemas.microsoft.com/office/powerpoint/2010/main" val="3980296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13A886DF-A344-4842-BECE-3B59411787A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430" r="2611" b="26813"/>
          <a:stretch/>
        </p:blipFill>
        <p:spPr>
          <a:xfrm>
            <a:off x="-1" y="4030195"/>
            <a:ext cx="12192001" cy="2827806"/>
          </a:xfrm>
          <a:prstGeom prst="rect">
            <a:avLst/>
          </a:prstGeom>
        </p:spPr>
      </p:pic>
    </p:spTree>
    <p:extLst>
      <p:ext uri="{BB962C8B-B14F-4D97-AF65-F5344CB8AC3E}">
        <p14:creationId xmlns:p14="http://schemas.microsoft.com/office/powerpoint/2010/main" val="3544127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32D7-DB76-2847-ADA0-EE213BEBB022}"/>
              </a:ext>
            </a:extLst>
          </p:cNvPr>
          <p:cNvSpPr>
            <a:spLocks noGrp="1"/>
          </p:cNvSpPr>
          <p:nvPr>
            <p:ph type="title"/>
          </p:nvPr>
        </p:nvSpPr>
        <p:spPr>
          <a:xfrm>
            <a:off x="562628" y="463968"/>
            <a:ext cx="9724372" cy="1033398"/>
          </a:xfrm>
          <a:prstGeom prst="rect">
            <a:avLst/>
          </a:prstGeom>
        </p:spPr>
        <p:txBody>
          <a:bodyPr anchor="ctr" anchorCtr="0">
            <a:normAutofit/>
          </a:bodyPr>
          <a:lstStyle>
            <a:lvl1pPr>
              <a:lnSpc>
                <a:spcPts val="3800"/>
              </a:lnSpc>
              <a:defRPr sz="3600" b="1">
                <a:solidFill>
                  <a:schemeClr val="accent1"/>
                </a:solidFill>
                <a:latin typeface="+mn-lt"/>
              </a:defRPr>
            </a:lvl1pPr>
          </a:lstStyle>
          <a:p>
            <a:r>
              <a:rPr lang="en-US"/>
              <a:t>Click to edit Master title style</a:t>
            </a:r>
          </a:p>
        </p:txBody>
      </p:sp>
      <p:sp>
        <p:nvSpPr>
          <p:cNvPr id="3" name="Content Placeholder 2">
            <a:extLst>
              <a:ext uri="{FF2B5EF4-FFF2-40B4-BE49-F238E27FC236}">
                <a16:creationId xmlns:a16="http://schemas.microsoft.com/office/drawing/2014/main" id="{44F7C696-28D5-3D4E-90D5-168D38046ECC}"/>
              </a:ext>
            </a:extLst>
          </p:cNvPr>
          <p:cNvSpPr>
            <a:spLocks noGrp="1"/>
          </p:cNvSpPr>
          <p:nvPr>
            <p:ph idx="1"/>
          </p:nvPr>
        </p:nvSpPr>
        <p:spPr>
          <a:xfrm>
            <a:off x="562628" y="1773195"/>
            <a:ext cx="9724372" cy="4115669"/>
          </a:xfrm>
          <a:prstGeom prst="rect">
            <a:avLst/>
          </a:prstGeom>
        </p:spPr>
        <p:txBody>
          <a:bodyPr/>
          <a:lstStyle>
            <a:lvl1pPr>
              <a:buClr>
                <a:srgbClr val="E32726"/>
              </a:buClr>
              <a:defRPr sz="2800"/>
            </a:lvl1pPr>
            <a:lvl2pPr>
              <a:buClr>
                <a:srgbClr val="FBB031"/>
              </a:buClr>
              <a:defRPr sz="2400"/>
            </a:lvl2pPr>
            <a:lvl3pPr>
              <a:buClr>
                <a:srgbClr val="8B857B"/>
              </a:buClr>
              <a:defRPr sz="2000"/>
            </a:lvl3pPr>
            <a:lvl4pPr>
              <a:buClr>
                <a:schemeClr val="accent3"/>
              </a:buClr>
              <a:defRPr sz="1800"/>
            </a:lvl4pPr>
            <a:lvl5pPr>
              <a:buClr>
                <a:schemeClr val="accent1"/>
              </a:buCl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56054994-38BD-EA48-95B9-EDE63B92B824}"/>
              </a:ext>
            </a:extLst>
          </p:cNvPr>
          <p:cNvSpPr>
            <a:spLocks noGrp="1"/>
          </p:cNvSpPr>
          <p:nvPr>
            <p:ph type="sldNum" sz="quarter" idx="12"/>
          </p:nvPr>
        </p:nvSpPr>
        <p:spPr>
          <a:xfrm>
            <a:off x="9146427" y="6380538"/>
            <a:ext cx="2743200" cy="365125"/>
          </a:xfrm>
          <a:prstGeom prst="rect">
            <a:avLst/>
          </a:prstGeom>
        </p:spPr>
        <p:txBody>
          <a:bodyPr/>
          <a:lstStyle>
            <a:lvl1pPr algn="r">
              <a:defRPr sz="1000"/>
            </a:lvl1pPr>
          </a:lstStyle>
          <a:p>
            <a:fld id="{5C35FCF4-C3EF-BD43-82E0-05BC237DAD2A}" type="slidenum">
              <a:rPr lang="en-US" smtClean="0"/>
              <a:pPr/>
              <a:t>‹#›</a:t>
            </a:fld>
            <a:endParaRPr lang="en-US"/>
          </a:p>
        </p:txBody>
      </p:sp>
    </p:spTree>
    <p:extLst>
      <p:ext uri="{BB962C8B-B14F-4D97-AF65-F5344CB8AC3E}">
        <p14:creationId xmlns:p14="http://schemas.microsoft.com/office/powerpoint/2010/main" val="388144403"/>
      </p:ext>
    </p:extLst>
  </p:cSld>
  <p:clrMapOvr>
    <a:masterClrMapping/>
  </p:clrMapOvr>
  <p:extLst>
    <p:ext uri="{DCECCB84-F9BA-43D5-87BE-67443E8EF086}">
      <p15:sldGuideLst xmlns:p15="http://schemas.microsoft.com/office/powerpoint/2012/main">
        <p15:guide id="1" orient="horz" pos="709"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ngle photo with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A683A0EC-D117-3A44-A056-CF7521187A07}"/>
              </a:ext>
            </a:extLst>
          </p:cNvPr>
          <p:cNvSpPr>
            <a:spLocks noGrp="1"/>
          </p:cNvSpPr>
          <p:nvPr>
            <p:ph type="pic" sz="quarter" idx="13"/>
          </p:nvPr>
        </p:nvSpPr>
        <p:spPr>
          <a:xfrm>
            <a:off x="933864" y="1773021"/>
            <a:ext cx="3938587" cy="3938587"/>
          </a:xfrm>
          <a:prstGeom prst="rect">
            <a:avLst/>
          </a:prstGeom>
        </p:spPr>
        <p:txBody>
          <a:bodyPr/>
          <a:lstStyle>
            <a:lvl1pPr marL="0" indent="0">
              <a:buNone/>
              <a:defRPr/>
            </a:lvl1pPr>
          </a:lstStyle>
          <a:p>
            <a:r>
              <a:rPr lang="en-US"/>
              <a:t>Click icon to add picture</a:t>
            </a:r>
          </a:p>
        </p:txBody>
      </p:sp>
      <p:sp>
        <p:nvSpPr>
          <p:cNvPr id="11" name="Content Placeholder 2">
            <a:extLst>
              <a:ext uri="{FF2B5EF4-FFF2-40B4-BE49-F238E27FC236}">
                <a16:creationId xmlns:a16="http://schemas.microsoft.com/office/drawing/2014/main" id="{EC2CEEFA-DEDA-3C4E-B209-94546CDD8BD9}"/>
              </a:ext>
            </a:extLst>
          </p:cNvPr>
          <p:cNvSpPr>
            <a:spLocks noGrp="1"/>
          </p:cNvSpPr>
          <p:nvPr>
            <p:ph idx="1"/>
          </p:nvPr>
        </p:nvSpPr>
        <p:spPr>
          <a:xfrm>
            <a:off x="5347569" y="1773021"/>
            <a:ext cx="6013537" cy="3938587"/>
          </a:xfrm>
          <a:prstGeom prst="rect">
            <a:avLst/>
          </a:prstGeom>
        </p:spPr>
        <p:txBody>
          <a:bodyPr/>
          <a:lstStyle>
            <a:lvl1pPr>
              <a:buClr>
                <a:schemeClr val="accent1"/>
              </a:buClr>
              <a:defRPr sz="2800"/>
            </a:lvl1pPr>
            <a:lvl2pPr>
              <a:buClr>
                <a:srgbClr val="FBB031"/>
              </a:buClr>
              <a:defRPr sz="2400"/>
            </a:lvl2pPr>
            <a:lvl3pPr>
              <a:buClr>
                <a:srgbClr val="8B857B"/>
              </a:buClr>
              <a:defRPr sz="2000"/>
            </a:lvl3pPr>
            <a:lvl4pPr>
              <a:buClr>
                <a:schemeClr val="accent3"/>
              </a:buClr>
              <a:defRPr sz="1800"/>
            </a:lvl4pPr>
            <a:lvl5pPr>
              <a:buClr>
                <a:schemeClr val="accent1"/>
              </a:buCl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6DBF3C08-C8EC-DC49-84E7-B18774364A03}"/>
              </a:ext>
            </a:extLst>
          </p:cNvPr>
          <p:cNvSpPr>
            <a:spLocks noGrp="1"/>
          </p:cNvSpPr>
          <p:nvPr>
            <p:ph type="sldNum" sz="quarter" idx="12"/>
          </p:nvPr>
        </p:nvSpPr>
        <p:spPr>
          <a:xfrm>
            <a:off x="9146427" y="6380538"/>
            <a:ext cx="2743200" cy="365125"/>
          </a:xfrm>
          <a:prstGeom prst="rect">
            <a:avLst/>
          </a:prstGeom>
        </p:spPr>
        <p:txBody>
          <a:bodyPr/>
          <a:lstStyle>
            <a:lvl1pPr algn="r">
              <a:defRPr sz="1000"/>
            </a:lvl1pPr>
          </a:lstStyle>
          <a:p>
            <a:fld id="{5C35FCF4-C3EF-BD43-82E0-05BC237DAD2A}" type="slidenum">
              <a:rPr lang="en-US" smtClean="0"/>
              <a:pPr/>
              <a:t>‹#›</a:t>
            </a:fld>
            <a:endParaRPr lang="en-US"/>
          </a:p>
        </p:txBody>
      </p:sp>
      <p:sp>
        <p:nvSpPr>
          <p:cNvPr id="7" name="Title 1">
            <a:extLst>
              <a:ext uri="{FF2B5EF4-FFF2-40B4-BE49-F238E27FC236}">
                <a16:creationId xmlns:a16="http://schemas.microsoft.com/office/drawing/2014/main" id="{4AF4FC2F-942D-6942-8D5B-4C7E0E5244FF}"/>
              </a:ext>
            </a:extLst>
          </p:cNvPr>
          <p:cNvSpPr>
            <a:spLocks noGrp="1"/>
          </p:cNvSpPr>
          <p:nvPr>
            <p:ph type="title"/>
          </p:nvPr>
        </p:nvSpPr>
        <p:spPr>
          <a:xfrm>
            <a:off x="562628" y="463968"/>
            <a:ext cx="9724372" cy="1033398"/>
          </a:xfrm>
          <a:prstGeom prst="rect">
            <a:avLst/>
          </a:prstGeom>
        </p:spPr>
        <p:txBody>
          <a:bodyPr anchor="ctr" anchorCtr="0">
            <a:normAutofit/>
          </a:bodyPr>
          <a:lstStyle>
            <a:lvl1pPr>
              <a:lnSpc>
                <a:spcPts val="3800"/>
              </a:lnSpc>
              <a:defRPr sz="3600" b="1">
                <a:solidFill>
                  <a:schemeClr val="accent1"/>
                </a:solidFill>
                <a:latin typeface="+mn-lt"/>
              </a:defRPr>
            </a:lvl1pPr>
          </a:lstStyle>
          <a:p>
            <a:r>
              <a:rPr lang="en-US"/>
              <a:t>Click to edit Master title style</a:t>
            </a:r>
          </a:p>
        </p:txBody>
      </p:sp>
    </p:spTree>
    <p:extLst>
      <p:ext uri="{BB962C8B-B14F-4D97-AF65-F5344CB8AC3E}">
        <p14:creationId xmlns:p14="http://schemas.microsoft.com/office/powerpoint/2010/main" val="2190733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uble photo with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A683A0EC-D117-3A44-A056-CF7521187A07}"/>
              </a:ext>
            </a:extLst>
          </p:cNvPr>
          <p:cNvSpPr>
            <a:spLocks noGrp="1"/>
          </p:cNvSpPr>
          <p:nvPr>
            <p:ph type="pic" sz="quarter" idx="13"/>
          </p:nvPr>
        </p:nvSpPr>
        <p:spPr>
          <a:xfrm>
            <a:off x="933864" y="1655241"/>
            <a:ext cx="3982602" cy="2222782"/>
          </a:xfrm>
          <a:prstGeom prst="rect">
            <a:avLst/>
          </a:prstGeom>
        </p:spPr>
        <p:txBody>
          <a:bodyPr/>
          <a:lstStyle>
            <a:lvl1pPr marL="0" indent="0">
              <a:buNone/>
              <a:defRPr/>
            </a:lvl1pPr>
          </a:lstStyle>
          <a:p>
            <a:r>
              <a:rPr lang="en-US"/>
              <a:t>Click icon to add picture</a:t>
            </a:r>
          </a:p>
        </p:txBody>
      </p:sp>
      <p:sp>
        <p:nvSpPr>
          <p:cNvPr id="11" name="Content Placeholder 2">
            <a:extLst>
              <a:ext uri="{FF2B5EF4-FFF2-40B4-BE49-F238E27FC236}">
                <a16:creationId xmlns:a16="http://schemas.microsoft.com/office/drawing/2014/main" id="{EC2CEEFA-DEDA-3C4E-B209-94546CDD8BD9}"/>
              </a:ext>
            </a:extLst>
          </p:cNvPr>
          <p:cNvSpPr>
            <a:spLocks noGrp="1"/>
          </p:cNvSpPr>
          <p:nvPr>
            <p:ph idx="1"/>
          </p:nvPr>
        </p:nvSpPr>
        <p:spPr>
          <a:xfrm>
            <a:off x="933864" y="4202482"/>
            <a:ext cx="3995802" cy="1835063"/>
          </a:xfrm>
          <a:prstGeom prst="rect">
            <a:avLst/>
          </a:prstGeom>
        </p:spPr>
        <p:txBody>
          <a:bodyPr/>
          <a:lstStyle>
            <a:lvl1pPr>
              <a:buClr>
                <a:schemeClr val="accent1"/>
              </a:buClr>
              <a:defRPr sz="2000"/>
            </a:lvl1pPr>
            <a:lvl2pPr>
              <a:buClr>
                <a:srgbClr val="FBB031"/>
              </a:buClr>
              <a:defRPr sz="1800"/>
            </a:lvl2pPr>
            <a:lvl3pPr>
              <a:buClr>
                <a:srgbClr val="8B857B"/>
              </a:buClr>
              <a:defRPr sz="1600"/>
            </a:lvl3pPr>
            <a:lvl4pPr>
              <a:buClr>
                <a:schemeClr val="accent3"/>
              </a:buClr>
              <a:defRPr sz="1400"/>
            </a:lvl4pPr>
            <a:lvl5pPr>
              <a:buClr>
                <a:schemeClr val="accent1"/>
              </a:buCl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icture Placeholder 7">
            <a:extLst>
              <a:ext uri="{FF2B5EF4-FFF2-40B4-BE49-F238E27FC236}">
                <a16:creationId xmlns:a16="http://schemas.microsoft.com/office/drawing/2014/main" id="{873EC9B2-3D79-EB42-BD2D-94A59CE5C329}"/>
              </a:ext>
            </a:extLst>
          </p:cNvPr>
          <p:cNvSpPr>
            <a:spLocks noGrp="1"/>
          </p:cNvSpPr>
          <p:nvPr>
            <p:ph type="pic" sz="quarter" idx="14"/>
          </p:nvPr>
        </p:nvSpPr>
        <p:spPr>
          <a:xfrm>
            <a:off x="7240719" y="1655241"/>
            <a:ext cx="3982602" cy="2222782"/>
          </a:xfrm>
          <a:prstGeom prst="rect">
            <a:avLst/>
          </a:prstGeom>
        </p:spPr>
        <p:txBody>
          <a:bodyPr/>
          <a:lstStyle>
            <a:lvl1pPr marL="0" indent="0">
              <a:buNone/>
              <a:defRPr/>
            </a:lvl1pPr>
          </a:lstStyle>
          <a:p>
            <a:r>
              <a:rPr lang="en-US"/>
              <a:t>Click icon to add picture</a:t>
            </a:r>
          </a:p>
        </p:txBody>
      </p:sp>
      <p:cxnSp>
        <p:nvCxnSpPr>
          <p:cNvPr id="3" name="Straight Connector 2">
            <a:extLst>
              <a:ext uri="{FF2B5EF4-FFF2-40B4-BE49-F238E27FC236}">
                <a16:creationId xmlns:a16="http://schemas.microsoft.com/office/drawing/2014/main" id="{B1D7853A-8D09-4041-8FD1-E58DBA8A7F0F}"/>
              </a:ext>
            </a:extLst>
          </p:cNvPr>
          <p:cNvCxnSpPr/>
          <p:nvPr userDrawn="1"/>
        </p:nvCxnSpPr>
        <p:spPr>
          <a:xfrm>
            <a:off x="6096000" y="1551313"/>
            <a:ext cx="0" cy="4653420"/>
          </a:xfrm>
          <a:prstGeom prst="line">
            <a:avLst/>
          </a:prstGeom>
          <a:ln>
            <a:solidFill>
              <a:schemeClr val="tx2"/>
            </a:solidFill>
          </a:ln>
        </p:spPr>
        <p:style>
          <a:lnRef idx="1">
            <a:schemeClr val="accent2"/>
          </a:lnRef>
          <a:fillRef idx="0">
            <a:schemeClr val="accent2"/>
          </a:fillRef>
          <a:effectRef idx="0">
            <a:schemeClr val="accent2"/>
          </a:effectRef>
          <a:fontRef idx="minor">
            <a:schemeClr val="tx1"/>
          </a:fontRef>
        </p:style>
      </p:cxnSp>
      <p:sp>
        <p:nvSpPr>
          <p:cNvPr id="13" name="Content Placeholder 2">
            <a:extLst>
              <a:ext uri="{FF2B5EF4-FFF2-40B4-BE49-F238E27FC236}">
                <a16:creationId xmlns:a16="http://schemas.microsoft.com/office/drawing/2014/main" id="{AEF50DEA-27DF-7C4E-AD5F-60F66ED518A4}"/>
              </a:ext>
            </a:extLst>
          </p:cNvPr>
          <p:cNvSpPr>
            <a:spLocks noGrp="1"/>
          </p:cNvSpPr>
          <p:nvPr>
            <p:ph idx="15"/>
          </p:nvPr>
        </p:nvSpPr>
        <p:spPr>
          <a:xfrm>
            <a:off x="7240719" y="4202482"/>
            <a:ext cx="3995802" cy="1835063"/>
          </a:xfrm>
          <a:prstGeom prst="rect">
            <a:avLst/>
          </a:prstGeom>
        </p:spPr>
        <p:txBody>
          <a:bodyPr/>
          <a:lstStyle>
            <a:lvl1pPr>
              <a:buClr>
                <a:schemeClr val="accent1"/>
              </a:buClr>
              <a:defRPr sz="2000"/>
            </a:lvl1pPr>
            <a:lvl2pPr>
              <a:buClr>
                <a:srgbClr val="FBB031"/>
              </a:buClr>
              <a:defRPr sz="1800"/>
            </a:lvl2pPr>
            <a:lvl3pPr>
              <a:buClr>
                <a:srgbClr val="8B857B"/>
              </a:buClr>
              <a:defRPr sz="1600"/>
            </a:lvl3pPr>
            <a:lvl4pPr>
              <a:buClr>
                <a:schemeClr val="accent3"/>
              </a:buClr>
              <a:defRPr sz="1400"/>
            </a:lvl4pPr>
            <a:lvl5pPr>
              <a:buClr>
                <a:schemeClr val="accent1"/>
              </a:buCl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5">
            <a:extLst>
              <a:ext uri="{FF2B5EF4-FFF2-40B4-BE49-F238E27FC236}">
                <a16:creationId xmlns:a16="http://schemas.microsoft.com/office/drawing/2014/main" id="{5D4A5085-02C7-C249-93B0-AC3B6836CB82}"/>
              </a:ext>
            </a:extLst>
          </p:cNvPr>
          <p:cNvSpPr>
            <a:spLocks noGrp="1"/>
          </p:cNvSpPr>
          <p:nvPr>
            <p:ph type="sldNum" sz="quarter" idx="12"/>
          </p:nvPr>
        </p:nvSpPr>
        <p:spPr>
          <a:xfrm>
            <a:off x="9146427" y="6380538"/>
            <a:ext cx="2743200" cy="365125"/>
          </a:xfrm>
          <a:prstGeom prst="rect">
            <a:avLst/>
          </a:prstGeom>
        </p:spPr>
        <p:txBody>
          <a:bodyPr/>
          <a:lstStyle>
            <a:lvl1pPr algn="r">
              <a:defRPr sz="1000"/>
            </a:lvl1pPr>
          </a:lstStyle>
          <a:p>
            <a:fld id="{5C35FCF4-C3EF-BD43-82E0-05BC237DAD2A}" type="slidenum">
              <a:rPr lang="en-US" smtClean="0"/>
              <a:pPr/>
              <a:t>‹#›</a:t>
            </a:fld>
            <a:endParaRPr lang="en-US"/>
          </a:p>
        </p:txBody>
      </p:sp>
      <p:sp>
        <p:nvSpPr>
          <p:cNvPr id="10" name="Title 1">
            <a:extLst>
              <a:ext uri="{FF2B5EF4-FFF2-40B4-BE49-F238E27FC236}">
                <a16:creationId xmlns:a16="http://schemas.microsoft.com/office/drawing/2014/main" id="{5CF9A15B-E143-B248-AA59-A29370229760}"/>
              </a:ext>
            </a:extLst>
          </p:cNvPr>
          <p:cNvSpPr>
            <a:spLocks noGrp="1"/>
          </p:cNvSpPr>
          <p:nvPr>
            <p:ph type="title"/>
          </p:nvPr>
        </p:nvSpPr>
        <p:spPr>
          <a:xfrm>
            <a:off x="562628" y="463968"/>
            <a:ext cx="9724372" cy="1033398"/>
          </a:xfrm>
          <a:prstGeom prst="rect">
            <a:avLst/>
          </a:prstGeom>
        </p:spPr>
        <p:txBody>
          <a:bodyPr anchor="ctr" anchorCtr="0">
            <a:normAutofit/>
          </a:bodyPr>
          <a:lstStyle>
            <a:lvl1pPr>
              <a:lnSpc>
                <a:spcPts val="3800"/>
              </a:lnSpc>
              <a:defRPr sz="3600" b="1">
                <a:solidFill>
                  <a:schemeClr val="accent1"/>
                </a:solidFill>
                <a:latin typeface="+mn-lt"/>
              </a:defRPr>
            </a:lvl1pPr>
          </a:lstStyle>
          <a:p>
            <a:r>
              <a:rPr lang="en-US"/>
              <a:t>Click to edit Master title style</a:t>
            </a:r>
          </a:p>
        </p:txBody>
      </p:sp>
    </p:spTree>
    <p:extLst>
      <p:ext uri="{BB962C8B-B14F-4D97-AF65-F5344CB8AC3E}">
        <p14:creationId xmlns:p14="http://schemas.microsoft.com/office/powerpoint/2010/main" val="683883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tem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C0016D1F-0C29-D446-876E-DD6C096D7311}"/>
              </a:ext>
            </a:extLst>
          </p:cNvPr>
          <p:cNvSpPr>
            <a:spLocks noGrp="1"/>
          </p:cNvSpPr>
          <p:nvPr>
            <p:ph type="body" sz="quarter" idx="10" hasCustomPrompt="1"/>
          </p:nvPr>
        </p:nvSpPr>
        <p:spPr>
          <a:xfrm>
            <a:off x="1578280" y="1637270"/>
            <a:ext cx="8749432" cy="4621427"/>
          </a:xfrm>
          <a:prstGeom prst="rect">
            <a:avLst/>
          </a:prstGeom>
        </p:spPr>
        <p:txBody>
          <a:bodyPr anchor="ctr" anchorCtr="0"/>
          <a:lstStyle>
            <a:lvl1pPr marL="0" indent="0">
              <a:lnSpc>
                <a:spcPts val="6200"/>
              </a:lnSpc>
              <a:spcBef>
                <a:spcPts val="0"/>
              </a:spcBef>
              <a:buNone/>
              <a:defRPr sz="6000" b="1">
                <a:solidFill>
                  <a:schemeClr val="accent1"/>
                </a:solidFill>
                <a:latin typeface="+mn-lt"/>
              </a:defRPr>
            </a:lvl1pPr>
          </a:lstStyle>
          <a:p>
            <a:pPr lvl="0"/>
            <a:r>
              <a:rPr lang="en-US"/>
              <a:t>This slide is for one big, bold statement. Bullet points can’t compete! </a:t>
            </a:r>
          </a:p>
        </p:txBody>
      </p:sp>
    </p:spTree>
    <p:extLst>
      <p:ext uri="{BB962C8B-B14F-4D97-AF65-F5344CB8AC3E}">
        <p14:creationId xmlns:p14="http://schemas.microsoft.com/office/powerpoint/2010/main" val="3997480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cluding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E78C2-47AD-C340-9456-D9F9B3D30035}"/>
              </a:ext>
            </a:extLst>
          </p:cNvPr>
          <p:cNvSpPr>
            <a:spLocks noGrp="1"/>
          </p:cNvSpPr>
          <p:nvPr>
            <p:ph type="ctrTitle" hasCustomPrompt="1"/>
          </p:nvPr>
        </p:nvSpPr>
        <p:spPr>
          <a:xfrm>
            <a:off x="1578279" y="1680519"/>
            <a:ext cx="8418337" cy="1928468"/>
          </a:xfrm>
          <a:prstGeom prst="rect">
            <a:avLst/>
          </a:prstGeom>
        </p:spPr>
        <p:txBody>
          <a:bodyPr anchor="b">
            <a:normAutofit/>
          </a:bodyPr>
          <a:lstStyle>
            <a:lvl1pPr algn="l">
              <a:lnSpc>
                <a:spcPts val="3800"/>
              </a:lnSpc>
              <a:defRPr sz="3600" b="1">
                <a:solidFill>
                  <a:schemeClr val="accent1"/>
                </a:solidFill>
                <a:latin typeface="+mn-lt"/>
              </a:defRPr>
            </a:lvl1pPr>
          </a:lstStyle>
          <a:p>
            <a:r>
              <a:rPr lang="en-US"/>
              <a:t>Thank you for attending! </a:t>
            </a:r>
            <a:br>
              <a:rPr lang="en-US"/>
            </a:br>
            <a:r>
              <a:rPr lang="en-US"/>
              <a:t>and/or other concluding message</a:t>
            </a:r>
          </a:p>
        </p:txBody>
      </p:sp>
      <p:sp>
        <p:nvSpPr>
          <p:cNvPr id="3" name="Subtitle 2">
            <a:extLst>
              <a:ext uri="{FF2B5EF4-FFF2-40B4-BE49-F238E27FC236}">
                <a16:creationId xmlns:a16="http://schemas.microsoft.com/office/drawing/2014/main" id="{336038AA-9B5A-234E-B6E1-FE9722AB0657}"/>
              </a:ext>
            </a:extLst>
          </p:cNvPr>
          <p:cNvSpPr>
            <a:spLocks noGrp="1"/>
          </p:cNvSpPr>
          <p:nvPr>
            <p:ph type="subTitle" idx="1" hasCustomPrompt="1"/>
          </p:nvPr>
        </p:nvSpPr>
        <p:spPr>
          <a:xfrm>
            <a:off x="1578279" y="3624188"/>
            <a:ext cx="8418337" cy="780997"/>
          </a:xfrm>
          <a:prstGeom prst="rect">
            <a:avLst/>
          </a:prstGeom>
        </p:spPr>
        <p:txBody>
          <a:bodyPr/>
          <a:lstStyle>
            <a:lvl1pPr marL="0" indent="0" algn="l">
              <a:lnSpc>
                <a:spcPts val="2600"/>
              </a:lnSpc>
              <a:spcBef>
                <a:spcPts val="0"/>
              </a:spcBef>
              <a:buNone/>
              <a:defRPr sz="2400" b="1">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For more information go to </a:t>
            </a:r>
            <a:r>
              <a:rPr lang="en-US" err="1"/>
              <a:t>ucalgary.ca</a:t>
            </a:r>
            <a:r>
              <a:rPr lang="en-US"/>
              <a:t>/</a:t>
            </a:r>
            <a:r>
              <a:rPr lang="en-US" err="1"/>
              <a:t>webaddress</a:t>
            </a:r>
            <a:endParaRPr lang="en-US"/>
          </a:p>
        </p:txBody>
      </p:sp>
      <p:sp>
        <p:nvSpPr>
          <p:cNvPr id="10" name="Text Placeholder 9">
            <a:extLst>
              <a:ext uri="{FF2B5EF4-FFF2-40B4-BE49-F238E27FC236}">
                <a16:creationId xmlns:a16="http://schemas.microsoft.com/office/drawing/2014/main" id="{13FD472B-32E4-8A46-90E5-97757DC24EE5}"/>
              </a:ext>
            </a:extLst>
          </p:cNvPr>
          <p:cNvSpPr>
            <a:spLocks noGrp="1"/>
          </p:cNvSpPr>
          <p:nvPr>
            <p:ph type="body" sz="quarter" idx="10" hasCustomPrompt="1"/>
          </p:nvPr>
        </p:nvSpPr>
        <p:spPr>
          <a:xfrm>
            <a:off x="1578279" y="4420386"/>
            <a:ext cx="8418337" cy="1468879"/>
          </a:xfrm>
          <a:prstGeom prst="rect">
            <a:avLst/>
          </a:prstGeom>
        </p:spPr>
        <p:txBody>
          <a:bodyPr anchor="b" anchorCtr="0">
            <a:noAutofit/>
          </a:bodyPr>
          <a:lstStyle>
            <a:lvl1pPr marL="0" indent="0">
              <a:lnSpc>
                <a:spcPts val="2000"/>
              </a:lnSpc>
              <a:spcBef>
                <a:spcPts val="0"/>
              </a:spcBef>
              <a:buNone/>
              <a:defRPr sz="1800" b="0">
                <a:solidFill>
                  <a:schemeClr val="tx1"/>
                </a:solidFill>
              </a:defRPr>
            </a:lvl1pPr>
          </a:lstStyle>
          <a:p>
            <a:pPr lvl="0"/>
            <a:r>
              <a:rPr lang="en-US"/>
              <a:t>Presenter’s Name</a:t>
            </a:r>
            <a:br>
              <a:rPr lang="en-US"/>
            </a:br>
            <a:r>
              <a:rPr lang="en-US" err="1"/>
              <a:t>presentersemail@ucalgary.ca</a:t>
            </a:r>
            <a:br>
              <a:rPr lang="en-US"/>
            </a:br>
            <a:r>
              <a:rPr lang="en-US"/>
              <a:t>Phone number / Twitter handle / additional contact info</a:t>
            </a:r>
          </a:p>
        </p:txBody>
      </p:sp>
    </p:spTree>
    <p:extLst>
      <p:ext uri="{BB962C8B-B14F-4D97-AF65-F5344CB8AC3E}">
        <p14:creationId xmlns:p14="http://schemas.microsoft.com/office/powerpoint/2010/main" val="1795914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ustom Layout">
    <p:bg>
      <p:bgRef idx="1001">
        <a:schemeClr val="bg1"/>
      </p:bgRef>
    </p:bg>
    <p:spTree>
      <p:nvGrpSpPr>
        <p:cNvPr id="1" name=""/>
        <p:cNvGrpSpPr/>
        <p:nvPr/>
      </p:nvGrpSpPr>
      <p:grpSpPr>
        <a:xfrm>
          <a:off x="0" y="0"/>
          <a:ext cx="0" cy="0"/>
          <a:chOff x="0" y="0"/>
          <a:chExt cx="0" cy="0"/>
        </a:xfrm>
      </p:grpSpPr>
      <p:sp>
        <p:nvSpPr>
          <p:cNvPr id="8" name="Isosceles Triangle 26">
            <a:extLst>
              <a:ext uri="{FF2B5EF4-FFF2-40B4-BE49-F238E27FC236}">
                <a16:creationId xmlns:a16="http://schemas.microsoft.com/office/drawing/2014/main" id="{0D6871D2-FEA1-174E-89EE-529639103BA4}"/>
              </a:ext>
            </a:extLst>
          </p:cNvPr>
          <p:cNvSpPr/>
          <p:nvPr/>
        </p:nvSpPr>
        <p:spPr>
          <a:xfrm>
            <a:off x="8932333" y="3048001"/>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8">
            <a:extLst>
              <a:ext uri="{FF2B5EF4-FFF2-40B4-BE49-F238E27FC236}">
                <a16:creationId xmlns:a16="http://schemas.microsoft.com/office/drawing/2014/main" id="{34FDA5A0-B923-7247-A6D0-B561A40C28B6}"/>
              </a:ext>
            </a:extLst>
          </p:cNvPr>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30">
            <a:extLst>
              <a:ext uri="{FF2B5EF4-FFF2-40B4-BE49-F238E27FC236}">
                <a16:creationId xmlns:a16="http://schemas.microsoft.com/office/drawing/2014/main" id="{393F0479-ABA8-EB43-AB7B-2213FF0EB327}"/>
              </a:ext>
            </a:extLst>
          </p:cNvPr>
          <p:cNvSpPr/>
          <p:nvPr/>
        </p:nvSpPr>
        <p:spPr>
          <a:xfrm>
            <a:off x="10371666" y="3589868"/>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 name="Title 1">
            <a:extLst>
              <a:ext uri="{FF2B5EF4-FFF2-40B4-BE49-F238E27FC236}">
                <a16:creationId xmlns:a16="http://schemas.microsoft.com/office/drawing/2014/main" id="{256E1537-741D-ED40-B27A-A64C83402997}"/>
              </a:ext>
            </a:extLst>
          </p:cNvPr>
          <p:cNvSpPr>
            <a:spLocks noGrp="1"/>
          </p:cNvSpPr>
          <p:nvPr>
            <p:ph type="title"/>
          </p:nvPr>
        </p:nvSpPr>
        <p:spPr>
          <a:xfrm>
            <a:off x="562628" y="463968"/>
            <a:ext cx="9724372" cy="1033398"/>
          </a:xfrm>
          <a:prstGeom prst="rect">
            <a:avLst/>
          </a:prstGeom>
        </p:spPr>
        <p:txBody>
          <a:bodyPr anchor="ctr" anchorCtr="0">
            <a:normAutofit/>
          </a:bodyPr>
          <a:lstStyle>
            <a:lvl1pPr>
              <a:lnSpc>
                <a:spcPts val="3800"/>
              </a:lnSpc>
              <a:defRPr sz="3600" b="1">
                <a:solidFill>
                  <a:schemeClr val="accent1"/>
                </a:solidFill>
                <a:latin typeface="+mn-lt"/>
              </a:defRPr>
            </a:lvl1pPr>
          </a:lstStyle>
          <a:p>
            <a:r>
              <a:rPr lang="en-US"/>
              <a:t>Click to edit Master title style</a:t>
            </a:r>
          </a:p>
        </p:txBody>
      </p:sp>
      <p:sp>
        <p:nvSpPr>
          <p:cNvPr id="6" name="Content Placeholder 2">
            <a:extLst>
              <a:ext uri="{FF2B5EF4-FFF2-40B4-BE49-F238E27FC236}">
                <a16:creationId xmlns:a16="http://schemas.microsoft.com/office/drawing/2014/main" id="{3B5FCF42-8B7B-374C-8615-F1BF878D9438}"/>
              </a:ext>
            </a:extLst>
          </p:cNvPr>
          <p:cNvSpPr>
            <a:spLocks noGrp="1"/>
          </p:cNvSpPr>
          <p:nvPr>
            <p:ph idx="1"/>
          </p:nvPr>
        </p:nvSpPr>
        <p:spPr>
          <a:xfrm>
            <a:off x="562628" y="1773195"/>
            <a:ext cx="9724372" cy="4115669"/>
          </a:xfrm>
          <a:prstGeom prst="rect">
            <a:avLst/>
          </a:prstGeom>
        </p:spPr>
        <p:txBody>
          <a:bodyPr/>
          <a:lstStyle>
            <a:lvl1pPr>
              <a:buClr>
                <a:srgbClr val="E32726"/>
              </a:buClr>
              <a:defRPr sz="2800"/>
            </a:lvl1pPr>
            <a:lvl2pPr>
              <a:buClr>
                <a:srgbClr val="FBB031"/>
              </a:buClr>
              <a:defRPr sz="2400"/>
            </a:lvl2pPr>
            <a:lvl3pPr>
              <a:buClr>
                <a:srgbClr val="8B857B"/>
              </a:buClr>
              <a:defRPr sz="2000"/>
            </a:lvl3pPr>
            <a:lvl4pPr>
              <a:buClr>
                <a:schemeClr val="accent3"/>
              </a:buClr>
              <a:defRPr sz="1800"/>
            </a:lvl4pPr>
            <a:lvl5pPr>
              <a:buClr>
                <a:schemeClr val="accent1"/>
              </a:buCl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7E567847-7EB7-5748-941F-F0DAB39C3339}"/>
              </a:ext>
            </a:extLst>
          </p:cNvPr>
          <p:cNvSpPr>
            <a:spLocks noGrp="1"/>
          </p:cNvSpPr>
          <p:nvPr>
            <p:ph type="sldNum" sz="quarter" idx="12"/>
          </p:nvPr>
        </p:nvSpPr>
        <p:spPr>
          <a:xfrm>
            <a:off x="9146427" y="6380538"/>
            <a:ext cx="2743200" cy="365125"/>
          </a:xfrm>
          <a:prstGeom prst="rect">
            <a:avLst/>
          </a:prstGeom>
        </p:spPr>
        <p:txBody>
          <a:bodyPr/>
          <a:lstStyle>
            <a:lvl1pPr algn="r">
              <a:defRPr sz="1000"/>
            </a:lvl1pPr>
          </a:lstStyle>
          <a:p>
            <a:fld id="{5C35FCF4-C3EF-BD43-82E0-05BC237DAD2A}" type="slidenum">
              <a:rPr lang="en-US" smtClean="0"/>
              <a:pPr/>
              <a:t>‹#›</a:t>
            </a:fld>
            <a:endParaRPr lang="en-US"/>
          </a:p>
        </p:txBody>
      </p:sp>
    </p:spTree>
    <p:extLst>
      <p:ext uri="{BB962C8B-B14F-4D97-AF65-F5344CB8AC3E}">
        <p14:creationId xmlns:p14="http://schemas.microsoft.com/office/powerpoint/2010/main" val="392031373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F2262A-E190-409F-BF1F-D7C1861EA107}" type="datetimeFigureOut">
              <a:rPr lang="en-CA" smtClean="0"/>
              <a:t>2022-10-24</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D9FCCF72-E106-4C94-8DF3-8933BD0713E5}" type="slidenum">
              <a:rPr lang="en-CA" smtClean="0"/>
              <a:t>‹#›</a:t>
            </a:fld>
            <a:endParaRPr lang="en-CA"/>
          </a:p>
        </p:txBody>
      </p:sp>
    </p:spTree>
    <p:extLst>
      <p:ext uri="{BB962C8B-B14F-4D97-AF65-F5344CB8AC3E}">
        <p14:creationId xmlns:p14="http://schemas.microsoft.com/office/powerpoint/2010/main" val="1943563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885065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69830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6" r:id="rId4"/>
    <p:sldLayoutId id="2147483654" r:id="rId5"/>
    <p:sldLayoutId id="2147483657" r:id="rId6"/>
    <p:sldLayoutId id="2147483660" r:id="rId7"/>
    <p:sldLayoutId id="2147483661" r:id="rId8"/>
    <p:sldLayoutId id="2147483663" r:id="rId9"/>
    <p:sldLayoutId id="2147483664"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cumming.ucalgary.ca/research/csm-legal/hom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hyperlink" Target="mailto:csmlegal@ucalgary.c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mailto:csmlegalsigning@ucalgary.ca"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07625-4D47-41DE-BAB2-A0E08F694477}"/>
              </a:ext>
            </a:extLst>
          </p:cNvPr>
          <p:cNvSpPr>
            <a:spLocks noGrp="1"/>
          </p:cNvSpPr>
          <p:nvPr>
            <p:ph type="ctrTitle"/>
          </p:nvPr>
        </p:nvSpPr>
        <p:spPr/>
        <p:txBody>
          <a:bodyPr>
            <a:normAutofit fontScale="90000"/>
          </a:bodyPr>
          <a:lstStyle/>
          <a:p>
            <a:r>
              <a:rPr lang="en-CA" dirty="0"/>
              <a:t>HOW TO… Navigate CSM Legal for your Clinical and Non-Clinical Research Agreements</a:t>
            </a:r>
          </a:p>
        </p:txBody>
      </p:sp>
      <p:sp>
        <p:nvSpPr>
          <p:cNvPr id="4" name="Text Placeholder 3">
            <a:extLst>
              <a:ext uri="{FF2B5EF4-FFF2-40B4-BE49-F238E27FC236}">
                <a16:creationId xmlns:a16="http://schemas.microsoft.com/office/drawing/2014/main" id="{8541DE43-9681-4A61-B0A8-4ED8DEB8CDEE}"/>
              </a:ext>
            </a:extLst>
          </p:cNvPr>
          <p:cNvSpPr>
            <a:spLocks noGrp="1"/>
          </p:cNvSpPr>
          <p:nvPr>
            <p:ph type="body" sz="quarter" idx="10"/>
          </p:nvPr>
        </p:nvSpPr>
        <p:spPr/>
        <p:txBody>
          <a:bodyPr/>
          <a:lstStyle/>
          <a:p>
            <a:r>
              <a:rPr lang="en-CA" dirty="0"/>
              <a:t>Sarah Menzies</a:t>
            </a:r>
          </a:p>
          <a:p>
            <a:r>
              <a:rPr lang="en-CA" dirty="0"/>
              <a:t>Legal Counsel, CSM Legal</a:t>
            </a:r>
          </a:p>
        </p:txBody>
      </p:sp>
      <p:sp>
        <p:nvSpPr>
          <p:cNvPr id="5" name="Text Placeholder 4">
            <a:extLst>
              <a:ext uri="{FF2B5EF4-FFF2-40B4-BE49-F238E27FC236}">
                <a16:creationId xmlns:a16="http://schemas.microsoft.com/office/drawing/2014/main" id="{75410B6D-EACF-4DDB-934C-B12794567737}"/>
              </a:ext>
            </a:extLst>
          </p:cNvPr>
          <p:cNvSpPr>
            <a:spLocks noGrp="1"/>
          </p:cNvSpPr>
          <p:nvPr>
            <p:ph type="body" sz="quarter" idx="11"/>
          </p:nvPr>
        </p:nvSpPr>
        <p:spPr/>
        <p:txBody>
          <a:bodyPr/>
          <a:lstStyle/>
          <a:p>
            <a:r>
              <a:rPr lang="en-CA" dirty="0"/>
              <a:t>October 24, 2022</a:t>
            </a:r>
          </a:p>
        </p:txBody>
      </p:sp>
    </p:spTree>
    <p:extLst>
      <p:ext uri="{BB962C8B-B14F-4D97-AF65-F5344CB8AC3E}">
        <p14:creationId xmlns:p14="http://schemas.microsoft.com/office/powerpoint/2010/main" val="621664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F0DC1-0F65-4E9F-8D25-96637433A179}"/>
              </a:ext>
            </a:extLst>
          </p:cNvPr>
          <p:cNvSpPr>
            <a:spLocks noGrp="1"/>
          </p:cNvSpPr>
          <p:nvPr>
            <p:ph type="title"/>
          </p:nvPr>
        </p:nvSpPr>
        <p:spPr/>
        <p:txBody>
          <a:bodyPr>
            <a:normAutofit fontScale="90000"/>
          </a:bodyPr>
          <a:lstStyle/>
          <a:p>
            <a:r>
              <a:rPr lang="en-US" dirty="0"/>
              <a:t>(3) Tips! How can researchers speed up the process?</a:t>
            </a:r>
            <a:endParaRPr lang="en-CA" dirty="0"/>
          </a:p>
        </p:txBody>
      </p:sp>
      <p:sp>
        <p:nvSpPr>
          <p:cNvPr id="3" name="Content Placeholder 2">
            <a:extLst>
              <a:ext uri="{FF2B5EF4-FFF2-40B4-BE49-F238E27FC236}">
                <a16:creationId xmlns:a16="http://schemas.microsoft.com/office/drawing/2014/main" id="{0153D510-8976-4C60-9214-6D649FF8B45D}"/>
              </a:ext>
            </a:extLst>
          </p:cNvPr>
          <p:cNvSpPr>
            <a:spLocks noGrp="1"/>
          </p:cNvSpPr>
          <p:nvPr>
            <p:ph idx="1"/>
          </p:nvPr>
        </p:nvSpPr>
        <p:spPr>
          <a:xfrm>
            <a:off x="1233814" y="1497366"/>
            <a:ext cx="9724372" cy="4115669"/>
          </a:xfrm>
        </p:spPr>
        <p:txBody>
          <a:bodyPr/>
          <a:lstStyle/>
          <a:p>
            <a:r>
              <a:rPr lang="en-CA" sz="2400" dirty="0"/>
              <a:t>Prior to submission, review the agreement yourself. </a:t>
            </a:r>
          </a:p>
          <a:p>
            <a:pPr lvl="1"/>
            <a:r>
              <a:rPr lang="en-CA" dirty="0"/>
              <a:t>Put any questions / concerns you have for us in the margins of the Word-document (use “New Comment” in Word)</a:t>
            </a:r>
          </a:p>
          <a:p>
            <a:pPr lvl="1"/>
            <a:r>
              <a:rPr lang="en-CA" dirty="0"/>
              <a:t>Make edits! Insert your address/phone/email, change any dates that are wrong (use “Track Changes” in Word)</a:t>
            </a:r>
          </a:p>
          <a:p>
            <a:r>
              <a:rPr lang="en-CA" sz="2400" dirty="0"/>
              <a:t>Make sure the contact provided is the person responsible for and with authority to engage in legal negotiations.</a:t>
            </a:r>
          </a:p>
          <a:p>
            <a:r>
              <a:rPr lang="en-CA" sz="2400" dirty="0"/>
              <a:t>After </a:t>
            </a:r>
            <a:r>
              <a:rPr lang="en-CA" sz="2400" dirty="0" err="1"/>
              <a:t>Sharepoint</a:t>
            </a:r>
            <a:r>
              <a:rPr lang="en-CA" sz="2400" dirty="0"/>
              <a:t> indicates your contract has been sent to the Counter-Party for negotiations, follow up regularly with the Counter-Party yourself</a:t>
            </a:r>
          </a:p>
          <a:p>
            <a:r>
              <a:rPr lang="en-CA" sz="2400" dirty="0"/>
              <a:t>Respond to emails from CSMLegal promptly</a:t>
            </a:r>
          </a:p>
          <a:p>
            <a:r>
              <a:rPr lang="en-CA" sz="2400" dirty="0"/>
              <a:t>Limit “follow up emails” and direct your emails to the correct team member</a:t>
            </a:r>
          </a:p>
          <a:p>
            <a:r>
              <a:rPr lang="en-CA" sz="2400" dirty="0"/>
              <a:t>Ensure your CSMLegal file number is in every e-mail</a:t>
            </a:r>
          </a:p>
          <a:p>
            <a:endParaRPr lang="en-CA" dirty="0"/>
          </a:p>
          <a:p>
            <a:endParaRPr lang="en-CA" dirty="0"/>
          </a:p>
          <a:p>
            <a:endParaRPr lang="en-CA" dirty="0"/>
          </a:p>
        </p:txBody>
      </p:sp>
      <p:sp>
        <p:nvSpPr>
          <p:cNvPr id="4" name="Slide Number Placeholder 3">
            <a:extLst>
              <a:ext uri="{FF2B5EF4-FFF2-40B4-BE49-F238E27FC236}">
                <a16:creationId xmlns:a16="http://schemas.microsoft.com/office/drawing/2014/main" id="{78D18EDD-3D89-4DF2-B002-7D2B156055AF}"/>
              </a:ext>
            </a:extLst>
          </p:cNvPr>
          <p:cNvSpPr>
            <a:spLocks noGrp="1"/>
          </p:cNvSpPr>
          <p:nvPr>
            <p:ph type="sldNum" sz="quarter" idx="12"/>
          </p:nvPr>
        </p:nvSpPr>
        <p:spPr/>
        <p:txBody>
          <a:bodyPr/>
          <a:lstStyle/>
          <a:p>
            <a:fld id="{5C35FCF4-C3EF-BD43-82E0-05BC237DAD2A}" type="slidenum">
              <a:rPr lang="en-US" smtClean="0"/>
              <a:pPr/>
              <a:t>10</a:t>
            </a:fld>
            <a:endParaRPr lang="en-US"/>
          </a:p>
        </p:txBody>
      </p:sp>
    </p:spTree>
    <p:extLst>
      <p:ext uri="{BB962C8B-B14F-4D97-AF65-F5344CB8AC3E}">
        <p14:creationId xmlns:p14="http://schemas.microsoft.com/office/powerpoint/2010/main" val="600436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94DAD-B1CC-4AA3-A0B6-0FB8CB387A26}"/>
              </a:ext>
            </a:extLst>
          </p:cNvPr>
          <p:cNvSpPr>
            <a:spLocks noGrp="1"/>
          </p:cNvSpPr>
          <p:nvPr>
            <p:ph type="title"/>
          </p:nvPr>
        </p:nvSpPr>
        <p:spPr>
          <a:xfrm>
            <a:off x="562628" y="463968"/>
            <a:ext cx="9724372" cy="746242"/>
          </a:xfrm>
        </p:spPr>
        <p:txBody>
          <a:bodyPr/>
          <a:lstStyle/>
          <a:p>
            <a:r>
              <a:rPr lang="en-CA" dirty="0"/>
              <a:t>Website – check your dates</a:t>
            </a:r>
          </a:p>
        </p:txBody>
      </p:sp>
      <p:sp>
        <p:nvSpPr>
          <p:cNvPr id="4" name="Slide Number Placeholder 3">
            <a:extLst>
              <a:ext uri="{FF2B5EF4-FFF2-40B4-BE49-F238E27FC236}">
                <a16:creationId xmlns:a16="http://schemas.microsoft.com/office/drawing/2014/main" id="{72F5CCD0-FDD2-431A-A48C-8F0419D4EF41}"/>
              </a:ext>
            </a:extLst>
          </p:cNvPr>
          <p:cNvSpPr>
            <a:spLocks noGrp="1"/>
          </p:cNvSpPr>
          <p:nvPr>
            <p:ph type="sldNum" sz="quarter" idx="12"/>
          </p:nvPr>
        </p:nvSpPr>
        <p:spPr/>
        <p:txBody>
          <a:bodyPr/>
          <a:lstStyle/>
          <a:p>
            <a:fld id="{5C35FCF4-C3EF-BD43-82E0-05BC237DAD2A}" type="slidenum">
              <a:rPr lang="en-US" smtClean="0"/>
              <a:pPr/>
              <a:t>11</a:t>
            </a:fld>
            <a:endParaRPr lang="en-US"/>
          </a:p>
        </p:txBody>
      </p:sp>
      <p:sp>
        <p:nvSpPr>
          <p:cNvPr id="5" name="Content Placeholder 4">
            <a:extLst>
              <a:ext uri="{FF2B5EF4-FFF2-40B4-BE49-F238E27FC236}">
                <a16:creationId xmlns:a16="http://schemas.microsoft.com/office/drawing/2014/main" id="{F2F1D45B-D5A2-4552-8B75-243511A467EA}"/>
              </a:ext>
            </a:extLst>
          </p:cNvPr>
          <p:cNvSpPr>
            <a:spLocks noGrp="1"/>
          </p:cNvSpPr>
          <p:nvPr>
            <p:ph idx="1"/>
          </p:nvPr>
        </p:nvSpPr>
        <p:spPr/>
        <p:txBody>
          <a:bodyPr/>
          <a:lstStyle/>
          <a:p>
            <a:r>
              <a:rPr lang="en-CA" dirty="0">
                <a:hlinkClick r:id="rId3"/>
              </a:rPr>
              <a:t>https://cumming.ucalgary.ca/research/csm-legal/home</a:t>
            </a:r>
            <a:endParaRPr lang="en-CA" dirty="0"/>
          </a:p>
          <a:p>
            <a:r>
              <a:rPr lang="en-CA" dirty="0"/>
              <a:t>Getting Agreements Signed – The Process</a:t>
            </a:r>
          </a:p>
          <a:p>
            <a:endParaRPr lang="en-CA" dirty="0"/>
          </a:p>
        </p:txBody>
      </p:sp>
      <p:pic>
        <p:nvPicPr>
          <p:cNvPr id="7" name="Picture 6">
            <a:extLst>
              <a:ext uri="{FF2B5EF4-FFF2-40B4-BE49-F238E27FC236}">
                <a16:creationId xmlns:a16="http://schemas.microsoft.com/office/drawing/2014/main" id="{264A4DB4-C3F3-4DA2-98DA-33A9E3B46FD8}"/>
              </a:ext>
            </a:extLst>
          </p:cNvPr>
          <p:cNvPicPr>
            <a:picLocks noChangeAspect="1"/>
          </p:cNvPicPr>
          <p:nvPr/>
        </p:nvPicPr>
        <p:blipFill>
          <a:blip r:embed="rId4"/>
          <a:stretch>
            <a:fillRect/>
          </a:stretch>
        </p:blipFill>
        <p:spPr>
          <a:xfrm>
            <a:off x="3093547" y="2888529"/>
            <a:ext cx="4924596" cy="3674571"/>
          </a:xfrm>
          <a:prstGeom prst="rect">
            <a:avLst/>
          </a:prstGeom>
        </p:spPr>
      </p:pic>
    </p:spTree>
    <p:extLst>
      <p:ext uri="{BB962C8B-B14F-4D97-AF65-F5344CB8AC3E}">
        <p14:creationId xmlns:p14="http://schemas.microsoft.com/office/powerpoint/2010/main" val="3281889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F0DC1-0F65-4E9F-8D25-96637433A179}"/>
              </a:ext>
            </a:extLst>
          </p:cNvPr>
          <p:cNvSpPr>
            <a:spLocks noGrp="1"/>
          </p:cNvSpPr>
          <p:nvPr>
            <p:ph type="title"/>
          </p:nvPr>
        </p:nvSpPr>
        <p:spPr/>
        <p:txBody>
          <a:bodyPr>
            <a:normAutofit/>
          </a:bodyPr>
          <a:lstStyle/>
          <a:p>
            <a:r>
              <a:rPr lang="en-US" dirty="0"/>
              <a:t>Emailing the correct team member</a:t>
            </a:r>
            <a:endParaRPr lang="en-CA" dirty="0"/>
          </a:p>
        </p:txBody>
      </p:sp>
      <p:sp>
        <p:nvSpPr>
          <p:cNvPr id="3" name="Content Placeholder 2">
            <a:extLst>
              <a:ext uri="{FF2B5EF4-FFF2-40B4-BE49-F238E27FC236}">
                <a16:creationId xmlns:a16="http://schemas.microsoft.com/office/drawing/2014/main" id="{0153D510-8976-4C60-9214-6D649FF8B45D}"/>
              </a:ext>
            </a:extLst>
          </p:cNvPr>
          <p:cNvSpPr>
            <a:spLocks noGrp="1"/>
          </p:cNvSpPr>
          <p:nvPr>
            <p:ph idx="1"/>
          </p:nvPr>
        </p:nvSpPr>
        <p:spPr>
          <a:xfrm>
            <a:off x="562628" y="1032387"/>
            <a:ext cx="9724372" cy="4856477"/>
          </a:xfrm>
        </p:spPr>
        <p:txBody>
          <a:bodyPr/>
          <a:lstStyle/>
          <a:p>
            <a:pPr marL="0" indent="0">
              <a:buNone/>
            </a:pPr>
            <a:endParaRPr lang="en-CA" sz="2400" dirty="0"/>
          </a:p>
          <a:p>
            <a:r>
              <a:rPr lang="en-CA" dirty="0"/>
              <a:t>If your agreement is still in “Triage” (has not been assigned to be processed) direct all inquiries to </a:t>
            </a:r>
            <a:r>
              <a:rPr lang="en-CA" dirty="0">
                <a:hlinkClick r:id="rId3"/>
              </a:rPr>
              <a:t>csmlegal@ucalgary.ca</a:t>
            </a:r>
            <a:r>
              <a:rPr lang="en-CA" dirty="0"/>
              <a:t> </a:t>
            </a:r>
          </a:p>
          <a:p>
            <a:pPr lvl="1"/>
            <a:r>
              <a:rPr lang="en-CA" dirty="0"/>
              <a:t>Manjari, our Administrator, is in charge of all files that are waiting in the queue.</a:t>
            </a:r>
          </a:p>
          <a:p>
            <a:r>
              <a:rPr lang="en-CA" dirty="0"/>
              <a:t>If your agreement has moved to “Review” or “Negotiations” check who it is Assigned To in </a:t>
            </a:r>
            <a:r>
              <a:rPr lang="en-CA" dirty="0" err="1"/>
              <a:t>Sharepoint</a:t>
            </a:r>
            <a:r>
              <a:rPr lang="en-CA" dirty="0"/>
              <a:t>.</a:t>
            </a:r>
          </a:p>
          <a:p>
            <a:pPr lvl="1"/>
            <a:r>
              <a:rPr lang="en-CA" dirty="0"/>
              <a:t>Our individual email addresses are listed on the website (About Page). Email the team member who is managing your file directly. </a:t>
            </a:r>
          </a:p>
          <a:p>
            <a:r>
              <a:rPr lang="en-CA" dirty="0"/>
              <a:t>If your agreement is in “Execution” direct all inquiries to </a:t>
            </a:r>
            <a:r>
              <a:rPr lang="en-CA" dirty="0">
                <a:hlinkClick r:id="rId4"/>
              </a:rPr>
              <a:t>csmlegalsigning@ucalgary.ca</a:t>
            </a:r>
            <a:endParaRPr lang="en-CA" dirty="0"/>
          </a:p>
          <a:p>
            <a:pPr lvl="1"/>
            <a:r>
              <a:rPr lang="en-CA" dirty="0"/>
              <a:t>Courtnee, our Executions Administrator, is in charge of all files that have moved for signatures.</a:t>
            </a:r>
          </a:p>
          <a:p>
            <a:pPr lvl="1"/>
            <a:endParaRPr lang="en-CA" dirty="0"/>
          </a:p>
          <a:p>
            <a:pPr marL="457200" lvl="1" indent="0">
              <a:buNone/>
            </a:pPr>
            <a:endParaRPr lang="en-CA" dirty="0"/>
          </a:p>
          <a:p>
            <a:endParaRPr lang="en-CA" dirty="0"/>
          </a:p>
        </p:txBody>
      </p:sp>
      <p:sp>
        <p:nvSpPr>
          <p:cNvPr id="4" name="Slide Number Placeholder 3">
            <a:extLst>
              <a:ext uri="{FF2B5EF4-FFF2-40B4-BE49-F238E27FC236}">
                <a16:creationId xmlns:a16="http://schemas.microsoft.com/office/drawing/2014/main" id="{78D18EDD-3D89-4DF2-B002-7D2B156055AF}"/>
              </a:ext>
            </a:extLst>
          </p:cNvPr>
          <p:cNvSpPr>
            <a:spLocks noGrp="1"/>
          </p:cNvSpPr>
          <p:nvPr>
            <p:ph type="sldNum" sz="quarter" idx="12"/>
          </p:nvPr>
        </p:nvSpPr>
        <p:spPr/>
        <p:txBody>
          <a:bodyPr/>
          <a:lstStyle/>
          <a:p>
            <a:fld id="{5C35FCF4-C3EF-BD43-82E0-05BC237DAD2A}" type="slidenum">
              <a:rPr lang="en-US" smtClean="0"/>
              <a:pPr/>
              <a:t>12</a:t>
            </a:fld>
            <a:endParaRPr lang="en-US"/>
          </a:p>
        </p:txBody>
      </p:sp>
    </p:spTree>
    <p:extLst>
      <p:ext uri="{BB962C8B-B14F-4D97-AF65-F5344CB8AC3E}">
        <p14:creationId xmlns:p14="http://schemas.microsoft.com/office/powerpoint/2010/main" val="22951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F0DC1-0F65-4E9F-8D25-96637433A179}"/>
              </a:ext>
            </a:extLst>
          </p:cNvPr>
          <p:cNvSpPr>
            <a:spLocks noGrp="1"/>
          </p:cNvSpPr>
          <p:nvPr>
            <p:ph type="title"/>
          </p:nvPr>
        </p:nvSpPr>
        <p:spPr/>
        <p:txBody>
          <a:bodyPr>
            <a:normAutofit fontScale="90000"/>
          </a:bodyPr>
          <a:lstStyle/>
          <a:p>
            <a:r>
              <a:rPr lang="en-US" dirty="0"/>
              <a:t>(3) Tips! How can researchers speed up the process?</a:t>
            </a:r>
            <a:endParaRPr lang="en-CA" dirty="0"/>
          </a:p>
        </p:txBody>
      </p:sp>
      <p:sp>
        <p:nvSpPr>
          <p:cNvPr id="3" name="Content Placeholder 2">
            <a:extLst>
              <a:ext uri="{FF2B5EF4-FFF2-40B4-BE49-F238E27FC236}">
                <a16:creationId xmlns:a16="http://schemas.microsoft.com/office/drawing/2014/main" id="{0153D510-8976-4C60-9214-6D649FF8B45D}"/>
              </a:ext>
            </a:extLst>
          </p:cNvPr>
          <p:cNvSpPr>
            <a:spLocks noGrp="1"/>
          </p:cNvSpPr>
          <p:nvPr>
            <p:ph idx="1"/>
          </p:nvPr>
        </p:nvSpPr>
        <p:spPr>
          <a:xfrm>
            <a:off x="1233814" y="1497366"/>
            <a:ext cx="9724372" cy="4115669"/>
          </a:xfrm>
        </p:spPr>
        <p:txBody>
          <a:bodyPr/>
          <a:lstStyle/>
          <a:p>
            <a:r>
              <a:rPr lang="en-CA" sz="2400" dirty="0"/>
              <a:t>Prior to submission, review the agreement yourself. </a:t>
            </a:r>
          </a:p>
          <a:p>
            <a:pPr lvl="1"/>
            <a:r>
              <a:rPr lang="en-CA" dirty="0"/>
              <a:t>Put any questions / concerns you have for us in the margins of the Word-document (use “New Comment” in Word)</a:t>
            </a:r>
          </a:p>
          <a:p>
            <a:pPr lvl="1"/>
            <a:r>
              <a:rPr lang="en-CA" dirty="0"/>
              <a:t>Make edits! Insert your address/phone/email, change any dates that are wrong (use “Track Changes” in Word)</a:t>
            </a:r>
          </a:p>
          <a:p>
            <a:r>
              <a:rPr lang="en-CA" sz="2400" dirty="0"/>
              <a:t>Make sure the contact provided is the person responsible for and with authority to engage in legal negotiations.</a:t>
            </a:r>
          </a:p>
          <a:p>
            <a:r>
              <a:rPr lang="en-CA" sz="2400" dirty="0"/>
              <a:t>After </a:t>
            </a:r>
            <a:r>
              <a:rPr lang="en-CA" sz="2400" dirty="0" err="1"/>
              <a:t>Sharepoint</a:t>
            </a:r>
            <a:r>
              <a:rPr lang="en-CA" sz="2400" dirty="0"/>
              <a:t> indicates your contract has been sent to the Counter-Party for negotiations, follow up regularly with the Counter-Party yourself</a:t>
            </a:r>
          </a:p>
          <a:p>
            <a:r>
              <a:rPr lang="en-CA" sz="2400" dirty="0"/>
              <a:t>Respond to emails from CSMLegal promptly</a:t>
            </a:r>
          </a:p>
          <a:p>
            <a:r>
              <a:rPr lang="en-CA" sz="2400" dirty="0"/>
              <a:t>Limit “follow up emails” and direct your emails to the correct team member</a:t>
            </a:r>
          </a:p>
          <a:p>
            <a:r>
              <a:rPr lang="en-CA" sz="2400" dirty="0"/>
              <a:t>Ensure your CSMLegal file number is in every e-mail</a:t>
            </a:r>
          </a:p>
          <a:p>
            <a:endParaRPr lang="en-CA" dirty="0"/>
          </a:p>
          <a:p>
            <a:endParaRPr lang="en-CA" dirty="0"/>
          </a:p>
          <a:p>
            <a:endParaRPr lang="en-CA" dirty="0"/>
          </a:p>
        </p:txBody>
      </p:sp>
      <p:sp>
        <p:nvSpPr>
          <p:cNvPr id="4" name="Slide Number Placeholder 3">
            <a:extLst>
              <a:ext uri="{FF2B5EF4-FFF2-40B4-BE49-F238E27FC236}">
                <a16:creationId xmlns:a16="http://schemas.microsoft.com/office/drawing/2014/main" id="{78D18EDD-3D89-4DF2-B002-7D2B156055AF}"/>
              </a:ext>
            </a:extLst>
          </p:cNvPr>
          <p:cNvSpPr>
            <a:spLocks noGrp="1"/>
          </p:cNvSpPr>
          <p:nvPr>
            <p:ph type="sldNum" sz="quarter" idx="12"/>
          </p:nvPr>
        </p:nvSpPr>
        <p:spPr/>
        <p:txBody>
          <a:bodyPr/>
          <a:lstStyle/>
          <a:p>
            <a:fld id="{5C35FCF4-C3EF-BD43-82E0-05BC237DAD2A}" type="slidenum">
              <a:rPr lang="en-US" smtClean="0"/>
              <a:pPr/>
              <a:t>13</a:t>
            </a:fld>
            <a:endParaRPr lang="en-US"/>
          </a:p>
        </p:txBody>
      </p:sp>
    </p:spTree>
    <p:extLst>
      <p:ext uri="{BB962C8B-B14F-4D97-AF65-F5344CB8AC3E}">
        <p14:creationId xmlns:p14="http://schemas.microsoft.com/office/powerpoint/2010/main" val="1086482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normAutofit/>
          </a:bodyPr>
          <a:lstStyle/>
          <a:p>
            <a:r>
              <a:rPr lang="en-US" dirty="0"/>
              <a:t>Questions?</a:t>
            </a:r>
          </a:p>
        </p:txBody>
      </p:sp>
      <p:sp>
        <p:nvSpPr>
          <p:cNvPr id="4" name="Content Placeholder 3">
            <a:extLst>
              <a:ext uri="{FF2B5EF4-FFF2-40B4-BE49-F238E27FC236}">
                <a16:creationId xmlns:a16="http://schemas.microsoft.com/office/drawing/2014/main" id="{3CB4C518-A1FD-4641-8289-585B3AC70273}"/>
              </a:ext>
            </a:extLst>
          </p:cNvPr>
          <p:cNvSpPr>
            <a:spLocks noGrp="1"/>
          </p:cNvSpPr>
          <p:nvPr>
            <p:ph idx="1"/>
          </p:nvPr>
        </p:nvSpPr>
        <p:spPr>
          <a:xfrm>
            <a:off x="562627" y="1373699"/>
            <a:ext cx="9724371" cy="4734137"/>
          </a:xfrm>
        </p:spPr>
        <p:txBody>
          <a:bodyPr lIns="91440" tIns="45720" rIns="91440" bIns="45720" anchor="t"/>
          <a:lstStyle/>
          <a:p>
            <a:pPr marL="0" indent="0">
              <a:buNone/>
            </a:pPr>
            <a:endParaRPr lang="en-US" sz="1600" dirty="0">
              <a:cs typeface="Calibri"/>
            </a:endParaRPr>
          </a:p>
          <a:p>
            <a:pPr marL="0" indent="0">
              <a:buNone/>
            </a:pPr>
            <a:endParaRPr lang="en-US" sz="1600" dirty="0">
              <a:cs typeface="Calibri"/>
            </a:endParaRPr>
          </a:p>
          <a:p>
            <a:pPr marL="0" indent="0">
              <a:buNone/>
            </a:pPr>
            <a:endParaRPr lang="en-US" sz="1600" dirty="0">
              <a:cs typeface="Calibri"/>
            </a:endParaRPr>
          </a:p>
          <a:p>
            <a:pPr marL="0" indent="0">
              <a:buNone/>
            </a:pPr>
            <a:endParaRPr lang="en-US" sz="1600" dirty="0">
              <a:cs typeface="Calibri"/>
            </a:endParaRPr>
          </a:p>
          <a:p>
            <a:pPr marL="0" indent="0">
              <a:buNone/>
            </a:pPr>
            <a:endParaRPr lang="en-US" sz="1600" dirty="0">
              <a:cs typeface="Calibri"/>
            </a:endParaRPr>
          </a:p>
          <a:p>
            <a:pPr marL="0" indent="0">
              <a:buNone/>
            </a:pPr>
            <a:endParaRPr lang="en-US" sz="1600" dirty="0">
              <a:cs typeface="Calibri"/>
            </a:endParaRPr>
          </a:p>
          <a:p>
            <a:pPr marL="0" indent="0">
              <a:buNone/>
            </a:pPr>
            <a:endParaRPr lang="en-US" sz="1600" dirty="0">
              <a:cs typeface="Calibri"/>
            </a:endParaRPr>
          </a:p>
          <a:p>
            <a:pPr marL="0" indent="0">
              <a:buNone/>
            </a:pPr>
            <a:endParaRPr lang="en-US" sz="1600" dirty="0">
              <a:cs typeface="Calibri"/>
            </a:endParaRPr>
          </a:p>
          <a:p>
            <a:pPr marL="0" indent="0">
              <a:buNone/>
            </a:pPr>
            <a:endParaRPr lang="en-US" sz="1600" dirty="0">
              <a:cs typeface="Calibri"/>
            </a:endParaRPr>
          </a:p>
          <a:p>
            <a:pPr marL="0" indent="0">
              <a:buNone/>
            </a:pPr>
            <a:endParaRPr lang="en-US" sz="1600" dirty="0">
              <a:cs typeface="Calibri"/>
            </a:endParaRPr>
          </a:p>
          <a:p>
            <a:pPr marL="0" indent="0">
              <a:buNone/>
            </a:pPr>
            <a:endParaRPr lang="en-US" sz="1600" dirty="0">
              <a:cs typeface="Calibri"/>
            </a:endParaRPr>
          </a:p>
          <a:p>
            <a:pPr marL="0" indent="0">
              <a:buNone/>
            </a:pPr>
            <a:r>
              <a:rPr lang="en-US" sz="1600" dirty="0">
                <a:cs typeface="Calibri"/>
              </a:rPr>
              <a:t>Sarah Menzies</a:t>
            </a:r>
          </a:p>
          <a:p>
            <a:pPr marL="0" indent="0">
              <a:buNone/>
            </a:pPr>
            <a:r>
              <a:rPr lang="en-US" sz="1600" dirty="0">
                <a:cs typeface="Calibri"/>
              </a:rPr>
              <a:t>Legal Counsel</a:t>
            </a:r>
          </a:p>
          <a:p>
            <a:pPr marL="0" indent="0">
              <a:buNone/>
            </a:pPr>
            <a:r>
              <a:rPr lang="en-US" sz="1600" dirty="0">
                <a:cs typeface="Calibri"/>
              </a:rPr>
              <a:t>CSM Legal – Research </a:t>
            </a:r>
          </a:p>
          <a:p>
            <a:pPr lvl="1"/>
            <a:endParaRPr lang="en-US" sz="1200" dirty="0">
              <a:cs typeface="Calibri"/>
            </a:endParaRPr>
          </a:p>
          <a:p>
            <a:pPr marL="457200" lvl="1" indent="0">
              <a:buNone/>
            </a:pPr>
            <a:endParaRPr lang="en-US" sz="1200" dirty="0">
              <a:cs typeface="Calibri"/>
            </a:endParaRPr>
          </a:p>
          <a:p>
            <a:endParaRPr lang="en-US" dirty="0">
              <a:cs typeface="Calibri"/>
            </a:endParaRPr>
          </a:p>
        </p:txBody>
      </p:sp>
    </p:spTree>
    <p:extLst>
      <p:ext uri="{BB962C8B-B14F-4D97-AF65-F5344CB8AC3E}">
        <p14:creationId xmlns:p14="http://schemas.microsoft.com/office/powerpoint/2010/main" val="609910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ADF90-C897-4FE7-B43F-E25CEB465BA4}"/>
              </a:ext>
            </a:extLst>
          </p:cNvPr>
          <p:cNvSpPr>
            <a:spLocks noGrp="1"/>
          </p:cNvSpPr>
          <p:nvPr>
            <p:ph type="title"/>
          </p:nvPr>
        </p:nvSpPr>
        <p:spPr/>
        <p:txBody>
          <a:bodyPr/>
          <a:lstStyle/>
          <a:p>
            <a:r>
              <a:rPr lang="en-CA" dirty="0"/>
              <a:t>(1) New Improvements</a:t>
            </a:r>
          </a:p>
        </p:txBody>
      </p:sp>
      <p:sp>
        <p:nvSpPr>
          <p:cNvPr id="3" name="Content Placeholder 2">
            <a:extLst>
              <a:ext uri="{FF2B5EF4-FFF2-40B4-BE49-F238E27FC236}">
                <a16:creationId xmlns:a16="http://schemas.microsoft.com/office/drawing/2014/main" id="{E22D0E6C-1783-4AA7-86EE-91E3C8F1BF60}"/>
              </a:ext>
            </a:extLst>
          </p:cNvPr>
          <p:cNvSpPr>
            <a:spLocks noGrp="1"/>
          </p:cNvSpPr>
          <p:nvPr>
            <p:ph idx="1"/>
          </p:nvPr>
        </p:nvSpPr>
        <p:spPr>
          <a:xfrm>
            <a:off x="1108318" y="1497366"/>
            <a:ext cx="9724372" cy="4115669"/>
          </a:xfrm>
        </p:spPr>
        <p:txBody>
          <a:bodyPr/>
          <a:lstStyle/>
          <a:p>
            <a:r>
              <a:rPr lang="en-CA" dirty="0"/>
              <a:t>New Website:</a:t>
            </a:r>
          </a:p>
          <a:p>
            <a:pPr lvl="1"/>
            <a:r>
              <a:rPr lang="en-CA" dirty="0"/>
              <a:t>Better guidance and information provided to researchers</a:t>
            </a:r>
          </a:p>
          <a:p>
            <a:pPr lvl="1"/>
            <a:r>
              <a:rPr lang="en-CA" dirty="0"/>
              <a:t>Easy access to agreement submission portal and forms portal</a:t>
            </a:r>
            <a:endParaRPr lang="en-CA" dirty="0">
              <a:solidFill>
                <a:srgbClr val="FF0000"/>
              </a:solidFill>
            </a:endParaRPr>
          </a:p>
          <a:p>
            <a:pPr lvl="1"/>
            <a:r>
              <a:rPr lang="en-CA" dirty="0"/>
              <a:t>See our wait times</a:t>
            </a:r>
          </a:p>
          <a:p>
            <a:r>
              <a:rPr lang="en-CA" dirty="0"/>
              <a:t>Increased Resources</a:t>
            </a:r>
          </a:p>
          <a:p>
            <a:pPr lvl="1"/>
            <a:r>
              <a:rPr lang="en-CA" dirty="0"/>
              <a:t>Two new lawyers added last week – welcome Patrick and Katherine</a:t>
            </a:r>
          </a:p>
          <a:p>
            <a:pPr lvl="1"/>
            <a:r>
              <a:rPr lang="en-CA" dirty="0"/>
              <a:t>More outreach to / education for researchers and their teams</a:t>
            </a:r>
          </a:p>
          <a:p>
            <a:r>
              <a:rPr lang="en-CA" dirty="0"/>
              <a:t>Streamlining processes</a:t>
            </a:r>
          </a:p>
          <a:p>
            <a:pPr lvl="1"/>
            <a:r>
              <a:rPr lang="en-CA" dirty="0"/>
              <a:t>Better contract precedents and templates</a:t>
            </a:r>
          </a:p>
          <a:p>
            <a:pPr lvl="1"/>
            <a:r>
              <a:rPr lang="en-CA" dirty="0"/>
              <a:t>Specialized staff members (NIH matters, GDPR compliance) </a:t>
            </a:r>
          </a:p>
          <a:p>
            <a:pPr lvl="1"/>
            <a:r>
              <a:rPr lang="en-CA" dirty="0"/>
              <a:t>Intake and signature processes improved</a:t>
            </a:r>
          </a:p>
          <a:p>
            <a:pPr marL="457200" lvl="1" indent="0">
              <a:buNone/>
            </a:pPr>
            <a:endParaRPr lang="en-CA" dirty="0"/>
          </a:p>
          <a:p>
            <a:pPr lvl="1"/>
            <a:endParaRPr lang="en-CA" dirty="0"/>
          </a:p>
        </p:txBody>
      </p:sp>
      <p:sp>
        <p:nvSpPr>
          <p:cNvPr id="4" name="Slide Number Placeholder 3">
            <a:extLst>
              <a:ext uri="{FF2B5EF4-FFF2-40B4-BE49-F238E27FC236}">
                <a16:creationId xmlns:a16="http://schemas.microsoft.com/office/drawing/2014/main" id="{3AD7A734-4B46-44F9-96FC-6C520C630F33}"/>
              </a:ext>
            </a:extLst>
          </p:cNvPr>
          <p:cNvSpPr>
            <a:spLocks noGrp="1"/>
          </p:cNvSpPr>
          <p:nvPr>
            <p:ph type="sldNum" sz="quarter" idx="12"/>
          </p:nvPr>
        </p:nvSpPr>
        <p:spPr/>
        <p:txBody>
          <a:bodyPr/>
          <a:lstStyle/>
          <a:p>
            <a:fld id="{5C35FCF4-C3EF-BD43-82E0-05BC237DAD2A}" type="slidenum">
              <a:rPr lang="en-US" smtClean="0"/>
              <a:pPr/>
              <a:t>2</a:t>
            </a:fld>
            <a:endParaRPr lang="en-US"/>
          </a:p>
        </p:txBody>
      </p:sp>
    </p:spTree>
    <p:extLst>
      <p:ext uri="{BB962C8B-B14F-4D97-AF65-F5344CB8AC3E}">
        <p14:creationId xmlns:p14="http://schemas.microsoft.com/office/powerpoint/2010/main" val="1149279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normAutofit/>
          </a:bodyPr>
          <a:lstStyle/>
          <a:p>
            <a:r>
              <a:rPr lang="en-US" dirty="0"/>
              <a:t>(2) CSM Legal Team – What do we do?</a:t>
            </a:r>
          </a:p>
        </p:txBody>
      </p:sp>
      <p:sp>
        <p:nvSpPr>
          <p:cNvPr id="4" name="Content Placeholder 3">
            <a:extLst>
              <a:ext uri="{FF2B5EF4-FFF2-40B4-BE49-F238E27FC236}">
                <a16:creationId xmlns:a16="http://schemas.microsoft.com/office/drawing/2014/main" id="{3CB4C518-A1FD-4641-8289-585B3AC70273}"/>
              </a:ext>
            </a:extLst>
          </p:cNvPr>
          <p:cNvSpPr>
            <a:spLocks noGrp="1"/>
          </p:cNvSpPr>
          <p:nvPr>
            <p:ph idx="1"/>
          </p:nvPr>
        </p:nvSpPr>
        <p:spPr>
          <a:xfrm>
            <a:off x="562628" y="1773195"/>
            <a:ext cx="4524277" cy="4115669"/>
          </a:xfrm>
        </p:spPr>
        <p:txBody>
          <a:bodyPr lIns="91440" tIns="45720" rIns="91440" bIns="45720" anchor="t"/>
          <a:lstStyle/>
          <a:p>
            <a:pPr>
              <a:lnSpc>
                <a:spcPct val="150000"/>
              </a:lnSpc>
            </a:pPr>
            <a:r>
              <a:rPr lang="en-US" sz="1600" dirty="0">
                <a:cs typeface="Calibri"/>
              </a:rPr>
              <a:t>Stephen Harris – Senior Legal Counsel, Manager</a:t>
            </a:r>
          </a:p>
          <a:p>
            <a:pPr marL="0" indent="0">
              <a:lnSpc>
                <a:spcPct val="150000"/>
              </a:lnSpc>
              <a:buNone/>
            </a:pPr>
            <a:endParaRPr lang="en-US" sz="1600" dirty="0">
              <a:cs typeface="Calibri"/>
            </a:endParaRPr>
          </a:p>
          <a:p>
            <a:pPr>
              <a:lnSpc>
                <a:spcPct val="150000"/>
              </a:lnSpc>
            </a:pPr>
            <a:r>
              <a:rPr lang="en-US" sz="1600" dirty="0">
                <a:cs typeface="Calibri"/>
              </a:rPr>
              <a:t>Manjari Shukla – Senior Contracts Administrator</a:t>
            </a:r>
          </a:p>
          <a:p>
            <a:pPr>
              <a:lnSpc>
                <a:spcPct val="150000"/>
              </a:lnSpc>
            </a:pPr>
            <a:r>
              <a:rPr lang="en-US" sz="1600" dirty="0" err="1">
                <a:cs typeface="Calibri"/>
              </a:rPr>
              <a:t>Courtnee</a:t>
            </a:r>
            <a:r>
              <a:rPr lang="en-US" sz="1600" dirty="0">
                <a:cs typeface="Calibri"/>
              </a:rPr>
              <a:t> Coulter – Contracts Administrator, Executions</a:t>
            </a:r>
          </a:p>
          <a:p>
            <a:pPr>
              <a:lnSpc>
                <a:spcPct val="150000"/>
              </a:lnSpc>
            </a:pPr>
            <a:r>
              <a:rPr lang="en-US" sz="1600" dirty="0">
                <a:cs typeface="Calibri"/>
              </a:rPr>
              <a:t>Farzana Gohar – Contract Specialist, Clinical Trials</a:t>
            </a:r>
          </a:p>
          <a:p>
            <a:pPr>
              <a:lnSpc>
                <a:spcPct val="150000"/>
              </a:lnSpc>
            </a:pPr>
            <a:r>
              <a:rPr lang="en-US" sz="1600" dirty="0">
                <a:cs typeface="Calibri"/>
              </a:rPr>
              <a:t>Agnieszka Kular – Contract Specialist, Non-Clinical Trials</a:t>
            </a:r>
          </a:p>
          <a:p>
            <a:pPr>
              <a:lnSpc>
                <a:spcPct val="150000"/>
              </a:lnSpc>
            </a:pPr>
            <a:endParaRPr lang="en-US" sz="1600" dirty="0">
              <a:cs typeface="Calibri"/>
            </a:endParaRPr>
          </a:p>
          <a:p>
            <a:endParaRPr lang="en-US" dirty="0">
              <a:cs typeface="Calibri"/>
            </a:endParaRPr>
          </a:p>
        </p:txBody>
      </p:sp>
      <p:sp>
        <p:nvSpPr>
          <p:cNvPr id="5" name="Content Placeholder 3">
            <a:extLst>
              <a:ext uri="{FF2B5EF4-FFF2-40B4-BE49-F238E27FC236}">
                <a16:creationId xmlns:a16="http://schemas.microsoft.com/office/drawing/2014/main" id="{3D290049-2BE6-4B49-ACEF-5E94F368551B}"/>
              </a:ext>
            </a:extLst>
          </p:cNvPr>
          <p:cNvSpPr txBox="1">
            <a:spLocks/>
          </p:cNvSpPr>
          <p:nvPr/>
        </p:nvSpPr>
        <p:spPr>
          <a:xfrm>
            <a:off x="5497261" y="1773194"/>
            <a:ext cx="4524277" cy="4115669"/>
          </a:xfrm>
          <a:prstGeom prst="rect">
            <a:avLst/>
          </a:prstGeom>
        </p:spPr>
        <p:txBody>
          <a:bodyPr lIns="91440" tIns="45720" rIns="91440" bIns="45720" anchor="t"/>
          <a:lstStyle>
            <a:lvl1pPr marL="228600" indent="-228600" algn="l" defTabSz="914400" rtl="0" eaLnBrk="1" latinLnBrk="0" hangingPunct="1">
              <a:lnSpc>
                <a:spcPct val="90000"/>
              </a:lnSpc>
              <a:spcBef>
                <a:spcPts val="1000"/>
              </a:spcBef>
              <a:buClr>
                <a:srgbClr val="E32726"/>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FBB03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8B857B"/>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US" sz="1600" dirty="0">
                <a:cs typeface="Calibri"/>
              </a:rPr>
              <a:t>Sarah Menzies – Legal Counsel</a:t>
            </a:r>
          </a:p>
          <a:p>
            <a:pPr>
              <a:lnSpc>
                <a:spcPct val="150000"/>
              </a:lnSpc>
            </a:pPr>
            <a:r>
              <a:rPr lang="en-US" sz="1600" dirty="0">
                <a:cs typeface="Calibri"/>
              </a:rPr>
              <a:t>Jordan Kinson – Legal Counsel</a:t>
            </a:r>
          </a:p>
          <a:p>
            <a:pPr>
              <a:lnSpc>
                <a:spcPct val="150000"/>
              </a:lnSpc>
            </a:pPr>
            <a:r>
              <a:rPr lang="en-US" sz="1600" dirty="0">
                <a:cs typeface="Calibri"/>
              </a:rPr>
              <a:t>Aleks Gvozdenovic – Legal Counsel</a:t>
            </a:r>
          </a:p>
          <a:p>
            <a:pPr>
              <a:lnSpc>
                <a:spcPct val="150000"/>
              </a:lnSpc>
            </a:pPr>
            <a:r>
              <a:rPr lang="en-US" sz="1600" dirty="0">
                <a:cs typeface="Calibri"/>
              </a:rPr>
              <a:t>Patrick Ouellette – Legal Counsel</a:t>
            </a:r>
          </a:p>
          <a:p>
            <a:pPr>
              <a:lnSpc>
                <a:spcPct val="150000"/>
              </a:lnSpc>
            </a:pPr>
            <a:r>
              <a:rPr lang="en-US" sz="1600" dirty="0">
                <a:cs typeface="Calibri"/>
              </a:rPr>
              <a:t>Katherine Newton – Legal Counsel</a:t>
            </a:r>
          </a:p>
          <a:p>
            <a:pPr>
              <a:lnSpc>
                <a:spcPct val="150000"/>
              </a:lnSpc>
            </a:pPr>
            <a:r>
              <a:rPr lang="en-US" sz="1600" dirty="0">
                <a:cs typeface="Calibri"/>
              </a:rPr>
              <a:t>Ches Zi – Law Student (1L)</a:t>
            </a:r>
          </a:p>
          <a:p>
            <a:pPr>
              <a:lnSpc>
                <a:spcPct val="150000"/>
              </a:lnSpc>
            </a:pPr>
            <a:r>
              <a:rPr lang="en-US" sz="1600" dirty="0">
                <a:cs typeface="Calibri"/>
              </a:rPr>
              <a:t>Danielle Weiss – Law Student (2L)</a:t>
            </a:r>
          </a:p>
          <a:p>
            <a:pPr>
              <a:lnSpc>
                <a:spcPct val="150000"/>
              </a:lnSpc>
            </a:pPr>
            <a:r>
              <a:rPr lang="en-US" sz="1600" dirty="0">
                <a:cs typeface="Calibri"/>
              </a:rPr>
              <a:t>Kayla Ellison – Law Student (3L)</a:t>
            </a:r>
          </a:p>
          <a:p>
            <a:endParaRPr lang="en-US" dirty="0">
              <a:cs typeface="Calibri"/>
            </a:endParaRPr>
          </a:p>
        </p:txBody>
      </p:sp>
    </p:spTree>
    <p:extLst>
      <p:ext uri="{BB962C8B-B14F-4D97-AF65-F5344CB8AC3E}">
        <p14:creationId xmlns:p14="http://schemas.microsoft.com/office/powerpoint/2010/main" val="2568690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normAutofit/>
          </a:bodyPr>
          <a:lstStyle/>
          <a:p>
            <a:r>
              <a:rPr lang="en-US" dirty="0"/>
              <a:t>(2) CSM Legal Team – What do we do?</a:t>
            </a:r>
          </a:p>
        </p:txBody>
      </p:sp>
      <p:sp>
        <p:nvSpPr>
          <p:cNvPr id="4" name="Content Placeholder 3">
            <a:extLst>
              <a:ext uri="{FF2B5EF4-FFF2-40B4-BE49-F238E27FC236}">
                <a16:creationId xmlns:a16="http://schemas.microsoft.com/office/drawing/2014/main" id="{3CB4C518-A1FD-4641-8289-585B3AC70273}"/>
              </a:ext>
            </a:extLst>
          </p:cNvPr>
          <p:cNvSpPr>
            <a:spLocks noGrp="1"/>
          </p:cNvSpPr>
          <p:nvPr>
            <p:ph idx="1"/>
          </p:nvPr>
        </p:nvSpPr>
        <p:spPr>
          <a:xfrm>
            <a:off x="562627" y="1373699"/>
            <a:ext cx="9724371" cy="4734137"/>
          </a:xfrm>
        </p:spPr>
        <p:txBody>
          <a:bodyPr lIns="91440" tIns="45720" rIns="91440" bIns="45720" anchor="t"/>
          <a:lstStyle/>
          <a:p>
            <a:r>
              <a:rPr lang="en-US" sz="3200" dirty="0">
                <a:cs typeface="Calibri"/>
              </a:rPr>
              <a:t>Amendments</a:t>
            </a:r>
          </a:p>
          <a:p>
            <a:r>
              <a:rPr lang="en-US" sz="3200" dirty="0">
                <a:cs typeface="Calibri"/>
              </a:rPr>
              <a:t>Confidentiality Agreements</a:t>
            </a:r>
          </a:p>
          <a:p>
            <a:r>
              <a:rPr lang="en-US" sz="3200" dirty="0">
                <a:cs typeface="Calibri"/>
              </a:rPr>
              <a:t>Clinical Trial Agreements</a:t>
            </a:r>
          </a:p>
          <a:p>
            <a:r>
              <a:rPr lang="en-US" sz="3200" dirty="0">
                <a:cs typeface="Calibri"/>
              </a:rPr>
              <a:t>Non-Clinical Research Agreements</a:t>
            </a:r>
          </a:p>
          <a:p>
            <a:r>
              <a:rPr lang="en-US" sz="3200" dirty="0">
                <a:cs typeface="Calibri"/>
              </a:rPr>
              <a:t>Research Grant Agreements</a:t>
            </a:r>
          </a:p>
          <a:p>
            <a:r>
              <a:rPr lang="en-US" sz="3200" dirty="0">
                <a:cs typeface="Calibri"/>
              </a:rPr>
              <a:t>Sub-Grant/Sub-Contract Agreements</a:t>
            </a:r>
          </a:p>
          <a:p>
            <a:r>
              <a:rPr lang="en-US" sz="3200" dirty="0">
                <a:cs typeface="Calibri"/>
              </a:rPr>
              <a:t>Data and/or Material Transfer Agreements</a:t>
            </a:r>
          </a:p>
          <a:p>
            <a:r>
              <a:rPr lang="en-US" sz="3200" dirty="0">
                <a:cs typeface="Calibri"/>
              </a:rPr>
              <a:t>Services Agreements</a:t>
            </a:r>
          </a:p>
          <a:p>
            <a:r>
              <a:rPr lang="en-US" sz="3200" dirty="0">
                <a:cs typeface="Calibri"/>
              </a:rPr>
              <a:t>Letters of Indemnity</a:t>
            </a:r>
          </a:p>
          <a:p>
            <a:pPr marL="0" indent="0">
              <a:buNone/>
            </a:pPr>
            <a:endParaRPr lang="en-US" sz="3200" dirty="0">
              <a:cs typeface="Calibri"/>
            </a:endParaRPr>
          </a:p>
          <a:p>
            <a:pPr marL="0" indent="0">
              <a:buNone/>
            </a:pPr>
            <a:endParaRPr lang="en-US" sz="1600" dirty="0">
              <a:cs typeface="Calibri"/>
            </a:endParaRPr>
          </a:p>
          <a:p>
            <a:pPr lvl="1"/>
            <a:endParaRPr lang="en-US" sz="1200" dirty="0">
              <a:cs typeface="Calibri"/>
            </a:endParaRPr>
          </a:p>
          <a:p>
            <a:pPr marL="457200" lvl="1" indent="0">
              <a:buNone/>
            </a:pPr>
            <a:endParaRPr lang="en-US" sz="1200" dirty="0">
              <a:cs typeface="Calibri"/>
            </a:endParaRPr>
          </a:p>
          <a:p>
            <a:endParaRPr lang="en-US" dirty="0">
              <a:cs typeface="Calibri"/>
            </a:endParaRPr>
          </a:p>
        </p:txBody>
      </p:sp>
    </p:spTree>
    <p:extLst>
      <p:ext uri="{BB962C8B-B14F-4D97-AF65-F5344CB8AC3E}">
        <p14:creationId xmlns:p14="http://schemas.microsoft.com/office/powerpoint/2010/main" val="733932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normAutofit/>
          </a:bodyPr>
          <a:lstStyle/>
          <a:p>
            <a:r>
              <a:rPr lang="en-US" dirty="0"/>
              <a:t>(2) CSM Legal Team – What do we do?</a:t>
            </a:r>
          </a:p>
        </p:txBody>
      </p:sp>
      <p:sp>
        <p:nvSpPr>
          <p:cNvPr id="4" name="Content Placeholder 3">
            <a:extLst>
              <a:ext uri="{FF2B5EF4-FFF2-40B4-BE49-F238E27FC236}">
                <a16:creationId xmlns:a16="http://schemas.microsoft.com/office/drawing/2014/main" id="{3CB4C518-A1FD-4641-8289-585B3AC70273}"/>
              </a:ext>
            </a:extLst>
          </p:cNvPr>
          <p:cNvSpPr>
            <a:spLocks noGrp="1"/>
          </p:cNvSpPr>
          <p:nvPr>
            <p:ph idx="1"/>
          </p:nvPr>
        </p:nvSpPr>
        <p:spPr>
          <a:xfrm>
            <a:off x="562627" y="1373699"/>
            <a:ext cx="9724371" cy="4734137"/>
          </a:xfrm>
        </p:spPr>
        <p:txBody>
          <a:bodyPr lIns="91440" tIns="45720" rIns="91440" bIns="45720" anchor="t"/>
          <a:lstStyle/>
          <a:p>
            <a:r>
              <a:rPr lang="en-US" sz="1800" dirty="0">
                <a:cs typeface="Calibri"/>
              </a:rPr>
              <a:t>Facilitate Research Contracts from conception to signature for researchers appointed to the Cumming School of Medicine.</a:t>
            </a:r>
          </a:p>
          <a:p>
            <a:pPr lvl="1"/>
            <a:r>
              <a:rPr lang="en-US" sz="1800" dirty="0">
                <a:cs typeface="Calibri"/>
              </a:rPr>
              <a:t>Review / revision</a:t>
            </a:r>
          </a:p>
          <a:p>
            <a:pPr lvl="1"/>
            <a:r>
              <a:rPr lang="en-US" sz="1800" dirty="0">
                <a:cs typeface="Calibri"/>
              </a:rPr>
              <a:t>Drafting</a:t>
            </a:r>
          </a:p>
          <a:p>
            <a:pPr lvl="1"/>
            <a:r>
              <a:rPr lang="en-US" sz="1800" dirty="0">
                <a:cs typeface="Calibri"/>
              </a:rPr>
              <a:t>Negotiations</a:t>
            </a:r>
          </a:p>
          <a:p>
            <a:pPr lvl="1"/>
            <a:r>
              <a:rPr lang="en-US" sz="1800" dirty="0">
                <a:cs typeface="Calibri"/>
              </a:rPr>
              <a:t>Signatures</a:t>
            </a:r>
          </a:p>
          <a:p>
            <a:r>
              <a:rPr lang="en-US" sz="1800" dirty="0">
                <a:cs typeface="Calibri"/>
              </a:rPr>
              <a:t>Clinical vs. Non-Clinical Research Agreements</a:t>
            </a:r>
          </a:p>
          <a:p>
            <a:r>
              <a:rPr lang="en-US" sz="1800" dirty="0">
                <a:cs typeface="Calibri"/>
              </a:rPr>
              <a:t>AHS Liaison</a:t>
            </a:r>
          </a:p>
          <a:p>
            <a:pPr lvl="1"/>
            <a:r>
              <a:rPr lang="en-US" sz="1800" dirty="0">
                <a:cs typeface="Calibri"/>
              </a:rPr>
              <a:t>AHS Legal Counsel</a:t>
            </a:r>
          </a:p>
          <a:p>
            <a:r>
              <a:rPr lang="en-US" sz="1800" dirty="0">
                <a:cs typeface="Calibri"/>
              </a:rPr>
              <a:t>Collaborate with various parties</a:t>
            </a:r>
          </a:p>
          <a:p>
            <a:pPr lvl="1"/>
            <a:r>
              <a:rPr lang="en-US" sz="1800" dirty="0">
                <a:cs typeface="Calibri"/>
              </a:rPr>
              <a:t>Principal Investigator and team</a:t>
            </a:r>
          </a:p>
          <a:p>
            <a:pPr lvl="1"/>
            <a:r>
              <a:rPr lang="en-US" sz="1800" dirty="0">
                <a:cs typeface="Calibri"/>
              </a:rPr>
              <a:t>CCCR Finance</a:t>
            </a:r>
          </a:p>
          <a:p>
            <a:pPr lvl="1"/>
            <a:r>
              <a:rPr lang="en-US" sz="1800" dirty="0">
                <a:cs typeface="Calibri"/>
              </a:rPr>
              <a:t>Sponsor</a:t>
            </a:r>
          </a:p>
          <a:p>
            <a:pPr lvl="1"/>
            <a:r>
              <a:rPr lang="en-US" sz="1800" dirty="0">
                <a:cs typeface="Calibri"/>
              </a:rPr>
              <a:t>UCalgary Risk Management </a:t>
            </a:r>
          </a:p>
          <a:p>
            <a:pPr lvl="1"/>
            <a:r>
              <a:rPr lang="en-US" sz="1800" dirty="0">
                <a:cs typeface="Calibri"/>
              </a:rPr>
              <a:t>AHS Health System Access</a:t>
            </a:r>
          </a:p>
          <a:p>
            <a:pPr marL="0" indent="0">
              <a:buNone/>
            </a:pPr>
            <a:endParaRPr lang="en-US" sz="1600" dirty="0">
              <a:cs typeface="Calibri"/>
            </a:endParaRPr>
          </a:p>
          <a:p>
            <a:pPr lvl="1"/>
            <a:endParaRPr lang="en-US" sz="1200" dirty="0">
              <a:cs typeface="Calibri"/>
            </a:endParaRPr>
          </a:p>
          <a:p>
            <a:pPr marL="457200" lvl="1" indent="0">
              <a:buNone/>
            </a:pPr>
            <a:endParaRPr lang="en-US" sz="1200" dirty="0">
              <a:cs typeface="Calibri"/>
            </a:endParaRPr>
          </a:p>
          <a:p>
            <a:endParaRPr lang="en-US" dirty="0">
              <a:cs typeface="Calibri"/>
            </a:endParaRPr>
          </a:p>
        </p:txBody>
      </p:sp>
    </p:spTree>
    <p:extLst>
      <p:ext uri="{BB962C8B-B14F-4D97-AF65-F5344CB8AC3E}">
        <p14:creationId xmlns:p14="http://schemas.microsoft.com/office/powerpoint/2010/main" val="2385529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F0DC1-0F65-4E9F-8D25-96637433A179}"/>
              </a:ext>
            </a:extLst>
          </p:cNvPr>
          <p:cNvSpPr>
            <a:spLocks noGrp="1"/>
          </p:cNvSpPr>
          <p:nvPr>
            <p:ph type="title"/>
          </p:nvPr>
        </p:nvSpPr>
        <p:spPr/>
        <p:txBody>
          <a:bodyPr>
            <a:normAutofit fontScale="90000"/>
          </a:bodyPr>
          <a:lstStyle/>
          <a:p>
            <a:r>
              <a:rPr lang="en-US" dirty="0"/>
              <a:t>(3) Tips! How can researchers speed up the process?</a:t>
            </a:r>
            <a:endParaRPr lang="en-CA" dirty="0"/>
          </a:p>
        </p:txBody>
      </p:sp>
      <p:sp>
        <p:nvSpPr>
          <p:cNvPr id="3" name="Content Placeholder 2">
            <a:extLst>
              <a:ext uri="{FF2B5EF4-FFF2-40B4-BE49-F238E27FC236}">
                <a16:creationId xmlns:a16="http://schemas.microsoft.com/office/drawing/2014/main" id="{0153D510-8976-4C60-9214-6D649FF8B45D}"/>
              </a:ext>
            </a:extLst>
          </p:cNvPr>
          <p:cNvSpPr>
            <a:spLocks noGrp="1"/>
          </p:cNvSpPr>
          <p:nvPr>
            <p:ph idx="1"/>
          </p:nvPr>
        </p:nvSpPr>
        <p:spPr>
          <a:xfrm>
            <a:off x="1233814" y="1497366"/>
            <a:ext cx="9724372" cy="4115669"/>
          </a:xfrm>
        </p:spPr>
        <p:txBody>
          <a:bodyPr/>
          <a:lstStyle/>
          <a:p>
            <a:r>
              <a:rPr lang="en-CA" sz="2400" dirty="0"/>
              <a:t>Prior to submission, review the agreement yourself. </a:t>
            </a:r>
          </a:p>
          <a:p>
            <a:pPr lvl="1"/>
            <a:r>
              <a:rPr lang="en-CA" dirty="0"/>
              <a:t>Put any questions / concerns you have for us in the margins of the Word-document (use “New Comment” in Word)</a:t>
            </a:r>
          </a:p>
          <a:p>
            <a:pPr lvl="1"/>
            <a:r>
              <a:rPr lang="en-CA" dirty="0"/>
              <a:t>Make edits! Insert your address/phone/email, change any dates that are wrong (use “Track Changes” in Word)</a:t>
            </a:r>
          </a:p>
          <a:p>
            <a:r>
              <a:rPr lang="en-CA" sz="2400" dirty="0"/>
              <a:t>Make sure the contact provided is the person responsible for and with authority to engage in legal negotiations.</a:t>
            </a:r>
          </a:p>
          <a:p>
            <a:r>
              <a:rPr lang="en-CA" sz="2400" dirty="0"/>
              <a:t>After </a:t>
            </a:r>
            <a:r>
              <a:rPr lang="en-CA" sz="2400" dirty="0" err="1"/>
              <a:t>Sharepoint</a:t>
            </a:r>
            <a:r>
              <a:rPr lang="en-CA" sz="2400" dirty="0"/>
              <a:t> indicates your contract has been sent to the Counter-Party for negotiations, follow up regularly with the Counter-Party yourself</a:t>
            </a:r>
          </a:p>
          <a:p>
            <a:r>
              <a:rPr lang="en-CA" sz="2400" dirty="0"/>
              <a:t>Respond to emails from CSMLegal promptly</a:t>
            </a:r>
          </a:p>
          <a:p>
            <a:r>
              <a:rPr lang="en-CA" sz="2400" dirty="0"/>
              <a:t>Limit “follow up emails” and direct your emails to the correct team member</a:t>
            </a:r>
          </a:p>
          <a:p>
            <a:r>
              <a:rPr lang="en-CA" sz="2400" dirty="0"/>
              <a:t>Ensure your CSMLegal file number is in every e-mail</a:t>
            </a:r>
          </a:p>
          <a:p>
            <a:endParaRPr lang="en-CA" dirty="0"/>
          </a:p>
          <a:p>
            <a:endParaRPr lang="en-CA" dirty="0"/>
          </a:p>
          <a:p>
            <a:endParaRPr lang="en-CA" dirty="0"/>
          </a:p>
        </p:txBody>
      </p:sp>
      <p:sp>
        <p:nvSpPr>
          <p:cNvPr id="4" name="Slide Number Placeholder 3">
            <a:extLst>
              <a:ext uri="{FF2B5EF4-FFF2-40B4-BE49-F238E27FC236}">
                <a16:creationId xmlns:a16="http://schemas.microsoft.com/office/drawing/2014/main" id="{78D18EDD-3D89-4DF2-B002-7D2B156055AF}"/>
              </a:ext>
            </a:extLst>
          </p:cNvPr>
          <p:cNvSpPr>
            <a:spLocks noGrp="1"/>
          </p:cNvSpPr>
          <p:nvPr>
            <p:ph type="sldNum" sz="quarter" idx="12"/>
          </p:nvPr>
        </p:nvSpPr>
        <p:spPr/>
        <p:txBody>
          <a:bodyPr/>
          <a:lstStyle/>
          <a:p>
            <a:fld id="{5C35FCF4-C3EF-BD43-82E0-05BC237DAD2A}" type="slidenum">
              <a:rPr lang="en-US" smtClean="0"/>
              <a:pPr/>
              <a:t>6</a:t>
            </a:fld>
            <a:endParaRPr lang="en-US"/>
          </a:p>
        </p:txBody>
      </p:sp>
    </p:spTree>
    <p:extLst>
      <p:ext uri="{BB962C8B-B14F-4D97-AF65-F5344CB8AC3E}">
        <p14:creationId xmlns:p14="http://schemas.microsoft.com/office/powerpoint/2010/main" val="1660025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C5CD8-60CC-4900-A7A6-C669FEB06295}"/>
              </a:ext>
            </a:extLst>
          </p:cNvPr>
          <p:cNvSpPr>
            <a:spLocks noGrp="1"/>
          </p:cNvSpPr>
          <p:nvPr>
            <p:ph type="title"/>
          </p:nvPr>
        </p:nvSpPr>
        <p:spPr/>
        <p:txBody>
          <a:bodyPr>
            <a:normAutofit/>
          </a:bodyPr>
          <a:lstStyle/>
          <a:p>
            <a:r>
              <a:rPr lang="en-US" dirty="0"/>
              <a:t>Make your own edits</a:t>
            </a:r>
            <a:endParaRPr lang="en-CA" dirty="0"/>
          </a:p>
        </p:txBody>
      </p:sp>
      <p:pic>
        <p:nvPicPr>
          <p:cNvPr id="6" name="Content Placeholder 5">
            <a:extLst>
              <a:ext uri="{FF2B5EF4-FFF2-40B4-BE49-F238E27FC236}">
                <a16:creationId xmlns:a16="http://schemas.microsoft.com/office/drawing/2014/main" id="{A68EDE9F-A4D7-4EF6-B7C9-8EAAAD536CEF}"/>
              </a:ext>
            </a:extLst>
          </p:cNvPr>
          <p:cNvPicPr>
            <a:picLocks noGrp="1" noChangeAspect="1"/>
          </p:cNvPicPr>
          <p:nvPr>
            <p:ph idx="1"/>
          </p:nvPr>
        </p:nvPicPr>
        <p:blipFill>
          <a:blip r:embed="rId2"/>
          <a:stretch>
            <a:fillRect/>
          </a:stretch>
        </p:blipFill>
        <p:spPr>
          <a:xfrm>
            <a:off x="562628" y="1234000"/>
            <a:ext cx="10365927" cy="4930826"/>
          </a:xfrm>
        </p:spPr>
      </p:pic>
      <p:sp>
        <p:nvSpPr>
          <p:cNvPr id="4" name="Slide Number Placeholder 3">
            <a:extLst>
              <a:ext uri="{FF2B5EF4-FFF2-40B4-BE49-F238E27FC236}">
                <a16:creationId xmlns:a16="http://schemas.microsoft.com/office/drawing/2014/main" id="{7A13B480-E478-4006-9288-81B5B75CD1AF}"/>
              </a:ext>
            </a:extLst>
          </p:cNvPr>
          <p:cNvSpPr>
            <a:spLocks noGrp="1"/>
          </p:cNvSpPr>
          <p:nvPr>
            <p:ph type="sldNum" sz="quarter" idx="12"/>
          </p:nvPr>
        </p:nvSpPr>
        <p:spPr/>
        <p:txBody>
          <a:bodyPr/>
          <a:lstStyle/>
          <a:p>
            <a:fld id="{5C35FCF4-C3EF-BD43-82E0-05BC237DAD2A}" type="slidenum">
              <a:rPr lang="en-US" smtClean="0"/>
              <a:pPr/>
              <a:t>7</a:t>
            </a:fld>
            <a:endParaRPr lang="en-US"/>
          </a:p>
        </p:txBody>
      </p:sp>
    </p:spTree>
    <p:extLst>
      <p:ext uri="{BB962C8B-B14F-4D97-AF65-F5344CB8AC3E}">
        <p14:creationId xmlns:p14="http://schemas.microsoft.com/office/powerpoint/2010/main" val="480022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85A5E-A5C3-4ED3-A25B-4135470538AF}"/>
              </a:ext>
            </a:extLst>
          </p:cNvPr>
          <p:cNvSpPr>
            <a:spLocks noGrp="1"/>
          </p:cNvSpPr>
          <p:nvPr>
            <p:ph type="title"/>
          </p:nvPr>
        </p:nvSpPr>
        <p:spPr/>
        <p:txBody>
          <a:bodyPr/>
          <a:lstStyle/>
          <a:p>
            <a:r>
              <a:rPr lang="en-CA" dirty="0"/>
              <a:t>Make your own edits</a:t>
            </a:r>
          </a:p>
        </p:txBody>
      </p:sp>
      <p:pic>
        <p:nvPicPr>
          <p:cNvPr id="8" name="Content Placeholder 7">
            <a:extLst>
              <a:ext uri="{FF2B5EF4-FFF2-40B4-BE49-F238E27FC236}">
                <a16:creationId xmlns:a16="http://schemas.microsoft.com/office/drawing/2014/main" id="{FC5A27D3-A314-4F45-BC98-F57E43426BC2}"/>
              </a:ext>
            </a:extLst>
          </p:cNvPr>
          <p:cNvPicPr>
            <a:picLocks noGrp="1" noChangeAspect="1"/>
          </p:cNvPicPr>
          <p:nvPr>
            <p:ph idx="1"/>
          </p:nvPr>
        </p:nvPicPr>
        <p:blipFill>
          <a:blip r:embed="rId2"/>
          <a:stretch>
            <a:fillRect/>
          </a:stretch>
        </p:blipFill>
        <p:spPr>
          <a:xfrm>
            <a:off x="762746" y="1719787"/>
            <a:ext cx="9524254" cy="4843313"/>
          </a:xfrm>
        </p:spPr>
      </p:pic>
      <p:sp>
        <p:nvSpPr>
          <p:cNvPr id="4" name="Slide Number Placeholder 3">
            <a:extLst>
              <a:ext uri="{FF2B5EF4-FFF2-40B4-BE49-F238E27FC236}">
                <a16:creationId xmlns:a16="http://schemas.microsoft.com/office/drawing/2014/main" id="{FCF13DC9-70E2-4DA2-A31B-AB5EE5D327F9}"/>
              </a:ext>
            </a:extLst>
          </p:cNvPr>
          <p:cNvSpPr>
            <a:spLocks noGrp="1"/>
          </p:cNvSpPr>
          <p:nvPr>
            <p:ph type="sldNum" sz="quarter" idx="12"/>
          </p:nvPr>
        </p:nvSpPr>
        <p:spPr/>
        <p:txBody>
          <a:bodyPr/>
          <a:lstStyle/>
          <a:p>
            <a:fld id="{5C35FCF4-C3EF-BD43-82E0-05BC237DAD2A}" type="slidenum">
              <a:rPr lang="en-US" smtClean="0"/>
              <a:pPr/>
              <a:t>8</a:t>
            </a:fld>
            <a:endParaRPr lang="en-US"/>
          </a:p>
        </p:txBody>
      </p:sp>
    </p:spTree>
    <p:extLst>
      <p:ext uri="{BB962C8B-B14F-4D97-AF65-F5344CB8AC3E}">
        <p14:creationId xmlns:p14="http://schemas.microsoft.com/office/powerpoint/2010/main" val="4038554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94DAD-B1CC-4AA3-A0B6-0FB8CB387A26}"/>
              </a:ext>
            </a:extLst>
          </p:cNvPr>
          <p:cNvSpPr>
            <a:spLocks noGrp="1"/>
          </p:cNvSpPr>
          <p:nvPr>
            <p:ph type="title"/>
          </p:nvPr>
        </p:nvSpPr>
        <p:spPr>
          <a:xfrm>
            <a:off x="562628" y="463968"/>
            <a:ext cx="9724372" cy="746242"/>
          </a:xfrm>
        </p:spPr>
        <p:txBody>
          <a:bodyPr/>
          <a:lstStyle/>
          <a:p>
            <a:r>
              <a:rPr lang="en-CA" dirty="0"/>
              <a:t>Make your own edits</a:t>
            </a:r>
          </a:p>
        </p:txBody>
      </p:sp>
      <p:sp>
        <p:nvSpPr>
          <p:cNvPr id="4" name="Slide Number Placeholder 3">
            <a:extLst>
              <a:ext uri="{FF2B5EF4-FFF2-40B4-BE49-F238E27FC236}">
                <a16:creationId xmlns:a16="http://schemas.microsoft.com/office/drawing/2014/main" id="{72F5CCD0-FDD2-431A-A48C-8F0419D4EF41}"/>
              </a:ext>
            </a:extLst>
          </p:cNvPr>
          <p:cNvSpPr>
            <a:spLocks noGrp="1"/>
          </p:cNvSpPr>
          <p:nvPr>
            <p:ph type="sldNum" sz="quarter" idx="12"/>
          </p:nvPr>
        </p:nvSpPr>
        <p:spPr/>
        <p:txBody>
          <a:bodyPr/>
          <a:lstStyle/>
          <a:p>
            <a:fld id="{5C35FCF4-C3EF-BD43-82E0-05BC237DAD2A}" type="slidenum">
              <a:rPr lang="en-US" smtClean="0"/>
              <a:pPr/>
              <a:t>9</a:t>
            </a:fld>
            <a:endParaRPr lang="en-US"/>
          </a:p>
        </p:txBody>
      </p:sp>
      <p:pic>
        <p:nvPicPr>
          <p:cNvPr id="10" name="Content Placeholder 9">
            <a:extLst>
              <a:ext uri="{FF2B5EF4-FFF2-40B4-BE49-F238E27FC236}">
                <a16:creationId xmlns:a16="http://schemas.microsoft.com/office/drawing/2014/main" id="{C6BFD03E-2BA4-46FB-846A-63F5C1C1F3AC}"/>
              </a:ext>
            </a:extLst>
          </p:cNvPr>
          <p:cNvPicPr>
            <a:picLocks noGrp="1" noChangeAspect="1"/>
          </p:cNvPicPr>
          <p:nvPr>
            <p:ph idx="1"/>
          </p:nvPr>
        </p:nvPicPr>
        <p:blipFill>
          <a:blip r:embed="rId2"/>
          <a:stretch>
            <a:fillRect/>
          </a:stretch>
        </p:blipFill>
        <p:spPr>
          <a:xfrm>
            <a:off x="1600536" y="1210210"/>
            <a:ext cx="8686464" cy="6264633"/>
          </a:xfrm>
        </p:spPr>
      </p:pic>
    </p:spTree>
    <p:extLst>
      <p:ext uri="{BB962C8B-B14F-4D97-AF65-F5344CB8AC3E}">
        <p14:creationId xmlns:p14="http://schemas.microsoft.com/office/powerpoint/2010/main" val="4172914291"/>
      </p:ext>
    </p:extLst>
  </p:cSld>
  <p:clrMapOvr>
    <a:masterClrMapping/>
  </p:clrMapOvr>
</p:sld>
</file>

<file path=ppt/theme/theme1.xml><?xml version="1.0" encoding="utf-8"?>
<a:theme xmlns:a="http://schemas.openxmlformats.org/drawingml/2006/main" name="Office Theme">
  <a:themeElements>
    <a:clrScheme name="UCalgary 2">
      <a:dk1>
        <a:srgbClr val="000000"/>
      </a:dk1>
      <a:lt1>
        <a:srgbClr val="FFFFFF"/>
      </a:lt1>
      <a:dk2>
        <a:srgbClr val="8C857B"/>
      </a:dk2>
      <a:lt2>
        <a:srgbClr val="C3BFB6"/>
      </a:lt2>
      <a:accent1>
        <a:srgbClr val="EE2C2A"/>
      </a:accent1>
      <a:accent2>
        <a:srgbClr val="FFA300"/>
      </a:accent2>
      <a:accent3>
        <a:srgbClr val="FF671F"/>
      </a:accent3>
      <a:accent4>
        <a:srgbClr val="46A67B"/>
      </a:accent4>
      <a:accent5>
        <a:srgbClr val="EC0971"/>
      </a:accent5>
      <a:accent6>
        <a:srgbClr val="9C0533"/>
      </a:accent6>
      <a:hlink>
        <a:srgbClr val="D6001C"/>
      </a:hlink>
      <a:folHlink>
        <a:srgbClr val="8C857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servative - Widescreen" id="{1FDA4292-5ABC-2347-8AEC-8713E981E356}" vid="{2CAB1A43-65EA-6D44-BFF7-FD9BC8254A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9cb9bd1b-55de-43d6-974d-bb2df79ca63d" xsi:nil="true"/>
    <lcf76f155ced4ddcb4097134ff3c332f xmlns="1624af6a-ab28-42fd-8328-440f6357f3e7">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FF388144A58AA45AD2AEB673D247E3B" ma:contentTypeVersion="17" ma:contentTypeDescription="Create a new document." ma:contentTypeScope="" ma:versionID="fb86d867d01fa75eb5dd3274560d5254">
  <xsd:schema xmlns:xsd="http://www.w3.org/2001/XMLSchema" xmlns:xs="http://www.w3.org/2001/XMLSchema" xmlns:p="http://schemas.microsoft.com/office/2006/metadata/properties" xmlns:ns2="1624af6a-ab28-42fd-8328-440f6357f3e7" xmlns:ns3="9cb9bd1b-55de-43d6-974d-bb2df79ca63d" targetNamespace="http://schemas.microsoft.com/office/2006/metadata/properties" ma:root="true" ma:fieldsID="854924448ee4e1bd30ac6515ec9e33eb" ns2:_="" ns3:_="">
    <xsd:import namespace="1624af6a-ab28-42fd-8328-440f6357f3e7"/>
    <xsd:import namespace="9cb9bd1b-55de-43d6-974d-bb2df79ca63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Location"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24af6a-ab28-42fd-8328-440f6357f3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d23ff3b-8b4b-4ebe-81e4-de565bb03cb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cb9bd1b-55de-43d6-974d-bb2df79ca63d"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c1a700e9-d624-424e-ac04-bae1f8fbeac5}" ma:internalName="TaxCatchAll" ma:showField="CatchAllData" ma:web="9cb9bd1b-55de-43d6-974d-bb2df79ca6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1379BBF-6672-4ABD-B16E-D222A38B6B94}">
  <ds:schemaRefs>
    <ds:schemaRef ds:uri="http://schemas.microsoft.com/sharepoint/v3/contenttype/forms"/>
  </ds:schemaRefs>
</ds:datastoreItem>
</file>

<file path=customXml/itemProps2.xml><?xml version="1.0" encoding="utf-8"?>
<ds:datastoreItem xmlns:ds="http://schemas.openxmlformats.org/officeDocument/2006/customXml" ds:itemID="{836ABDF2-BD05-4010-80BA-3DB41DBF8678}">
  <ds:schemaRefs>
    <ds:schemaRef ds:uri="9cb9bd1b-55de-43d6-974d-bb2df79ca63d"/>
    <ds:schemaRef ds:uri="http://purl.org/dc/terms/"/>
    <ds:schemaRef ds:uri="http://schemas.microsoft.com/office/2006/documentManagement/types"/>
    <ds:schemaRef ds:uri="http://purl.org/dc/dcmitype/"/>
    <ds:schemaRef ds:uri="http://purl.org/dc/elements/1.1/"/>
    <ds:schemaRef ds:uri="1624af6a-ab28-42fd-8328-440f6357f3e7"/>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F9E4161C-DA50-4D1D-83FA-3BD8BA1696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24af6a-ab28-42fd-8328-440f6357f3e7"/>
    <ds:schemaRef ds:uri="9cb9bd1b-55de-43d6-974d-bb2df79ca6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1569</TotalTime>
  <Words>1437</Words>
  <Application>Microsoft Office PowerPoint</Application>
  <PresentationFormat>Widescreen</PresentationFormat>
  <Paragraphs>177</Paragraphs>
  <Slides>14</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HOW TO… Navigate CSM Legal for your Clinical and Non-Clinical Research Agreements</vt:lpstr>
      <vt:lpstr>(1) New Improvements</vt:lpstr>
      <vt:lpstr>(2) CSM Legal Team – What do we do?</vt:lpstr>
      <vt:lpstr>(2) CSM Legal Team – What do we do?</vt:lpstr>
      <vt:lpstr>(2) CSM Legal Team – What do we do?</vt:lpstr>
      <vt:lpstr>(3) Tips! How can researchers speed up the process?</vt:lpstr>
      <vt:lpstr>Make your own edits</vt:lpstr>
      <vt:lpstr>Make your own edits</vt:lpstr>
      <vt:lpstr>Make your own edits</vt:lpstr>
      <vt:lpstr>(3) Tips! How can researchers speed up the process?</vt:lpstr>
      <vt:lpstr>Website – check your dates</vt:lpstr>
      <vt:lpstr>Emailing the correct team member</vt:lpstr>
      <vt:lpstr>(3) Tips! How can researchers speed up the process?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clinical Research from start-up to close-out</dc:title>
  <dc:creator>Mari Boesen</dc:creator>
  <cp:lastModifiedBy>Sarah Menzies</cp:lastModifiedBy>
  <cp:revision>13</cp:revision>
  <dcterms:created xsi:type="dcterms:W3CDTF">2022-03-11T01:14:02Z</dcterms:created>
  <dcterms:modified xsi:type="dcterms:W3CDTF">2022-10-24T16:29:03Z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0x0101004FF388144A58AA45AD2AEB673D247E3B</vt:lpwstr>
  </property>
  <property fmtid="{D5CDD505-2E9C-101B-9397-08002B2CF9AE}" pid="3" name="MediaServiceImageTags">
    <vt:lpwstr/>
  </property>
</Properties>
</file>