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modernComment_100_D057DC12.xml" ContentType="application/vnd.ms-powerpoint.comments+xml"/>
  <Override PartName="/ppt/comments/modernComment_103_57353CD.xml" ContentType="application/vnd.ms-powerpoint.comment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104_C2486DDF.xml" ContentType="application/vnd.ms-powerpoint.comments+xml"/>
  <Override PartName="/ppt/comments/modernComment_106_C7856AB5.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notesMasterIdLst>
    <p:notesMasterId r:id="rId15"/>
  </p:notesMasterIdLst>
  <p:sldIdLst>
    <p:sldId id="256" r:id="rId2"/>
    <p:sldId id="258" r:id="rId3"/>
    <p:sldId id="259" r:id="rId4"/>
    <p:sldId id="266" r:id="rId5"/>
    <p:sldId id="271" r:id="rId6"/>
    <p:sldId id="260" r:id="rId7"/>
    <p:sldId id="262" r:id="rId8"/>
    <p:sldId id="265" r:id="rId9"/>
    <p:sldId id="268" r:id="rId10"/>
    <p:sldId id="272" r:id="rId11"/>
    <p:sldId id="269"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B92E1D-8078-DB02-E12C-3674EF60F0DA}" name="Cari Egan" initials="CE" userId="S::Cari.Egan@albertahealthservices.ca::b627d550-9b8d-4b8b-a187-a0f6555114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70752" autoAdjust="0"/>
  </p:normalViewPr>
  <p:slideViewPr>
    <p:cSldViewPr snapToGrid="0" snapToObjects="1">
      <p:cViewPr varScale="1">
        <p:scale>
          <a:sx n="79" d="100"/>
          <a:sy n="79"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00_D057DC12.xml><?xml version="1.0" encoding="utf-8"?>
<p188:cmLst xmlns:a="http://schemas.openxmlformats.org/drawingml/2006/main" xmlns:r="http://schemas.openxmlformats.org/officeDocument/2006/relationships" xmlns:p188="http://schemas.microsoft.com/office/powerpoint/2018/8/main">
  <p188:cm id="{4E54DF66-0634-4EA8-83D1-CDC5B10FC133}" authorId="{56B92E1D-8078-DB02-E12C-3674EF60F0DA}" created="2022-09-28T20:19:13.467">
    <pc:sldMkLst xmlns:pc="http://schemas.microsoft.com/office/powerpoint/2013/main/command">
      <pc:docMk/>
      <pc:sldMk cId="3495418898" sldId="256"/>
    </pc:sldMkLst>
    <p188:txBody>
      <a:bodyPr/>
      <a:lstStyle/>
      <a:p>
        <a:r>
          <a:rPr lang="en-US"/>
          <a:t>Sam supportive of this project from the beginning</a:t>
        </a:r>
      </a:p>
    </p188:txBody>
  </p188:cm>
</p188:cmLst>
</file>

<file path=ppt/comments/modernComment_103_57353CD.xml><?xml version="1.0" encoding="utf-8"?>
<p188:cmLst xmlns:a="http://schemas.openxmlformats.org/drawingml/2006/main" xmlns:r="http://schemas.openxmlformats.org/officeDocument/2006/relationships" xmlns:p188="http://schemas.microsoft.com/office/powerpoint/2018/8/main">
  <p188:cm id="{738ED21C-52A8-449F-81C6-BD06EA7BE9BF}" authorId="{56B92E1D-8078-DB02-E12C-3674EF60F0DA}" created="2022-09-28T20:09:10.592">
    <ac:deMkLst xmlns:ac="http://schemas.microsoft.com/office/drawing/2013/main/command">
      <pc:docMk xmlns:pc="http://schemas.microsoft.com/office/powerpoint/2013/main/command"/>
      <pc:sldMk xmlns:pc="http://schemas.microsoft.com/office/powerpoint/2013/main/command" cId="91444173" sldId="259"/>
      <ac:spMk id="3" creationId="{30D1D968-08DA-0EAD-2BEB-F3DFFB46D4BC}"/>
    </ac:deMkLst>
    <p188:txBody>
      <a:bodyPr/>
      <a:lstStyle/>
      <a:p>
        <a:r>
          <a:rPr lang="en-US"/>
          <a:t>Speak to urban and rural pharmacies and CBOs</a:t>
        </a:r>
      </a:p>
    </p188:txBody>
  </p188:cm>
</p188:cmLst>
</file>

<file path=ppt/comments/modernComment_104_C2486DDF.xml><?xml version="1.0" encoding="utf-8"?>
<p188:cmLst xmlns:a="http://schemas.openxmlformats.org/drawingml/2006/main" xmlns:r="http://schemas.openxmlformats.org/officeDocument/2006/relationships" xmlns:p188="http://schemas.microsoft.com/office/powerpoint/2018/8/main">
  <p188:cm id="{38C3B76A-4B75-45D5-9347-DFA486840309}" authorId="{56B92E1D-8078-DB02-E12C-3674EF60F0DA}" created="2022-09-28T20:10:52.220">
    <ac:deMkLst xmlns:ac="http://schemas.microsoft.com/office/drawing/2013/main/command">
      <pc:docMk xmlns:pc="http://schemas.microsoft.com/office/powerpoint/2013/main/command"/>
      <pc:sldMk xmlns:pc="http://schemas.microsoft.com/office/powerpoint/2013/main/command" cId="3259526623" sldId="260"/>
      <ac:spMk id="3" creationId="{09AE8070-69F9-F0D2-10D0-6B174A03CB6A}"/>
    </ac:deMkLst>
    <p188:txBody>
      <a:bodyPr/>
      <a:lstStyle/>
      <a:p>
        <a:r>
          <a:rPr lang="en-US"/>
          <a:t>Maybe insert screenshot of INHSU landing page</a:t>
        </a:r>
      </a:p>
    </p188:txBody>
  </p188:cm>
</p188:cmLst>
</file>

<file path=ppt/comments/modernComment_106_C7856AB5.xml><?xml version="1.0" encoding="utf-8"?>
<p188:cmLst xmlns:a="http://schemas.openxmlformats.org/drawingml/2006/main" xmlns:r="http://schemas.openxmlformats.org/officeDocument/2006/relationships" xmlns:p188="http://schemas.microsoft.com/office/powerpoint/2018/8/main">
  <p188:cm id="{87538EDA-1B58-42B3-B8AC-4139D0997353}" authorId="{56B92E1D-8078-DB02-E12C-3674EF60F0DA}" created="2022-09-28T20:13:46.845">
    <ac:deMkLst xmlns:ac="http://schemas.microsoft.com/office/drawing/2013/main/command">
      <pc:docMk xmlns:pc="http://schemas.microsoft.com/office/powerpoint/2013/main/command"/>
      <pc:sldMk xmlns:pc="http://schemas.microsoft.com/office/powerpoint/2013/main/command" cId="3347409589" sldId="262"/>
      <ac:graphicFrameMk id="5" creationId="{F53DA51B-55CC-4922-3FA0-295791359053}"/>
    </ac:deMkLst>
    <p188:txBody>
      <a:bodyPr/>
      <a:lstStyle/>
      <a:p>
        <a:r>
          <a:rPr lang="en-US"/>
          <a:t>Talk to Sam</a:t>
        </a:r>
      </a:p>
    </p188:txBody>
  </p188:cm>
</p188: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B05263-3CD1-FB44-AD77-2D7B17F828D1}" type="doc">
      <dgm:prSet loTypeId="urn:microsoft.com/office/officeart/2005/8/layout/chevron1" loCatId="" qsTypeId="urn:microsoft.com/office/officeart/2005/8/quickstyle/simple1" qsCatId="simple" csTypeId="urn:microsoft.com/office/officeart/2005/8/colors/colorful1" csCatId="colorful" phldr="1"/>
      <dgm:spPr/>
    </dgm:pt>
    <dgm:pt modelId="{B91A2ED3-1E9B-EB4E-B290-FEEF81F81BD1}">
      <dgm:prSet phldrT="[Text]" custT="1"/>
      <dgm:spPr/>
      <dgm:t>
        <a:bodyPr/>
        <a:lstStyle/>
        <a:p>
          <a:r>
            <a:rPr lang="en-US" sz="1600"/>
            <a:t>Test</a:t>
          </a:r>
        </a:p>
      </dgm:t>
    </dgm:pt>
    <dgm:pt modelId="{2DBFAD08-AA66-DF49-9174-F38E0D53F519}" type="parTrans" cxnId="{37EE2045-9B57-DB40-86DC-7017223DE283}">
      <dgm:prSet/>
      <dgm:spPr/>
      <dgm:t>
        <a:bodyPr/>
        <a:lstStyle/>
        <a:p>
          <a:endParaRPr lang="en-US" sz="1600">
            <a:solidFill>
              <a:schemeClr val="tx1"/>
            </a:solidFill>
          </a:endParaRPr>
        </a:p>
      </dgm:t>
    </dgm:pt>
    <dgm:pt modelId="{49C4DB7B-1960-C444-B80C-15FAD64285D7}" type="sibTrans" cxnId="{37EE2045-9B57-DB40-86DC-7017223DE283}">
      <dgm:prSet/>
      <dgm:spPr/>
      <dgm:t>
        <a:bodyPr/>
        <a:lstStyle/>
        <a:p>
          <a:endParaRPr lang="en-US" sz="1600">
            <a:solidFill>
              <a:schemeClr val="tx1"/>
            </a:solidFill>
          </a:endParaRPr>
        </a:p>
      </dgm:t>
    </dgm:pt>
    <dgm:pt modelId="{3C9345B8-D334-9F4C-8270-553935D38B4A}">
      <dgm:prSet phldrT="[Text]" custT="1"/>
      <dgm:spPr/>
      <dgm:t>
        <a:bodyPr/>
        <a:lstStyle/>
        <a:p>
          <a:r>
            <a:rPr lang="en-US" sz="1600" dirty="0"/>
            <a:t>Assess</a:t>
          </a:r>
        </a:p>
      </dgm:t>
    </dgm:pt>
    <dgm:pt modelId="{C6BFA46E-8F19-9945-A3F0-6055AD199F5A}" type="parTrans" cxnId="{E6F14ABF-D5A2-CE46-9C50-01CE94E69870}">
      <dgm:prSet/>
      <dgm:spPr/>
      <dgm:t>
        <a:bodyPr/>
        <a:lstStyle/>
        <a:p>
          <a:endParaRPr lang="en-US" sz="1600">
            <a:solidFill>
              <a:schemeClr val="tx1"/>
            </a:solidFill>
          </a:endParaRPr>
        </a:p>
      </dgm:t>
    </dgm:pt>
    <dgm:pt modelId="{70A654C6-BC25-084F-B71D-7572F945BE9A}" type="sibTrans" cxnId="{E6F14ABF-D5A2-CE46-9C50-01CE94E69870}">
      <dgm:prSet/>
      <dgm:spPr/>
      <dgm:t>
        <a:bodyPr/>
        <a:lstStyle/>
        <a:p>
          <a:endParaRPr lang="en-US" sz="1600">
            <a:solidFill>
              <a:schemeClr val="tx1"/>
            </a:solidFill>
          </a:endParaRPr>
        </a:p>
      </dgm:t>
    </dgm:pt>
    <dgm:pt modelId="{9CE01BE3-16B2-AA4E-A836-8917E118BC95}">
      <dgm:prSet phldrT="[Text]" custT="1"/>
      <dgm:spPr/>
      <dgm:t>
        <a:bodyPr/>
        <a:lstStyle/>
        <a:p>
          <a:r>
            <a:rPr lang="en-US" sz="1600"/>
            <a:t>Treat</a:t>
          </a:r>
        </a:p>
      </dgm:t>
    </dgm:pt>
    <dgm:pt modelId="{C2E9E37C-E424-4D49-8F58-F98FEC290BFE}" type="parTrans" cxnId="{47D8EF9D-F08E-DB4C-860A-324EC9E305E0}">
      <dgm:prSet/>
      <dgm:spPr/>
      <dgm:t>
        <a:bodyPr/>
        <a:lstStyle/>
        <a:p>
          <a:endParaRPr lang="en-US" sz="1600">
            <a:solidFill>
              <a:schemeClr val="tx1"/>
            </a:solidFill>
          </a:endParaRPr>
        </a:p>
      </dgm:t>
    </dgm:pt>
    <dgm:pt modelId="{E1499242-6927-4749-A202-6106ACCF427D}" type="sibTrans" cxnId="{47D8EF9D-F08E-DB4C-860A-324EC9E305E0}">
      <dgm:prSet/>
      <dgm:spPr/>
      <dgm:t>
        <a:bodyPr/>
        <a:lstStyle/>
        <a:p>
          <a:endParaRPr lang="en-US" sz="1600">
            <a:solidFill>
              <a:schemeClr val="tx1"/>
            </a:solidFill>
          </a:endParaRPr>
        </a:p>
      </dgm:t>
    </dgm:pt>
    <dgm:pt modelId="{1196344C-D9D9-184B-BD20-28A5A4F3CE6F}">
      <dgm:prSet custT="1"/>
      <dgm:spPr/>
      <dgm:t>
        <a:bodyPr/>
        <a:lstStyle/>
        <a:p>
          <a:r>
            <a:rPr lang="en-US" sz="1600"/>
            <a:t>Cure</a:t>
          </a:r>
        </a:p>
      </dgm:t>
    </dgm:pt>
    <dgm:pt modelId="{98392B2F-CF13-F94E-A31F-DC5129F89BA2}" type="parTrans" cxnId="{19C77B6F-B6D6-4D47-A4C2-AF8DC189779F}">
      <dgm:prSet/>
      <dgm:spPr/>
      <dgm:t>
        <a:bodyPr/>
        <a:lstStyle/>
        <a:p>
          <a:endParaRPr lang="en-US" sz="1600">
            <a:solidFill>
              <a:schemeClr val="tx1"/>
            </a:solidFill>
          </a:endParaRPr>
        </a:p>
      </dgm:t>
    </dgm:pt>
    <dgm:pt modelId="{C2140E9B-90CC-7341-A8DF-5D94B53227DE}" type="sibTrans" cxnId="{19C77B6F-B6D6-4D47-A4C2-AF8DC189779F}">
      <dgm:prSet/>
      <dgm:spPr/>
      <dgm:t>
        <a:bodyPr/>
        <a:lstStyle/>
        <a:p>
          <a:endParaRPr lang="en-US" sz="1600">
            <a:solidFill>
              <a:schemeClr val="tx1"/>
            </a:solidFill>
          </a:endParaRPr>
        </a:p>
      </dgm:t>
    </dgm:pt>
    <dgm:pt modelId="{4EE807AE-7BD8-4D49-9B27-BB92AA6C963A}" type="pres">
      <dgm:prSet presAssocID="{13B05263-3CD1-FB44-AD77-2D7B17F828D1}" presName="Name0" presStyleCnt="0">
        <dgm:presLayoutVars>
          <dgm:dir/>
          <dgm:animLvl val="lvl"/>
          <dgm:resizeHandles val="exact"/>
        </dgm:presLayoutVars>
      </dgm:prSet>
      <dgm:spPr/>
    </dgm:pt>
    <dgm:pt modelId="{61E0346C-E8CF-9848-8440-AC581B0B595C}" type="pres">
      <dgm:prSet presAssocID="{B91A2ED3-1E9B-EB4E-B290-FEEF81F81BD1}" presName="parTxOnly" presStyleLbl="node1" presStyleIdx="0" presStyleCnt="4">
        <dgm:presLayoutVars>
          <dgm:chMax val="0"/>
          <dgm:chPref val="0"/>
          <dgm:bulletEnabled val="1"/>
        </dgm:presLayoutVars>
      </dgm:prSet>
      <dgm:spPr/>
    </dgm:pt>
    <dgm:pt modelId="{79C9F401-4EEF-904A-B7DC-400FD8B63D67}" type="pres">
      <dgm:prSet presAssocID="{49C4DB7B-1960-C444-B80C-15FAD64285D7}" presName="parTxOnlySpace" presStyleCnt="0"/>
      <dgm:spPr/>
    </dgm:pt>
    <dgm:pt modelId="{97AB7995-E2E1-4543-B78B-86CF1F1523D8}" type="pres">
      <dgm:prSet presAssocID="{3C9345B8-D334-9F4C-8270-553935D38B4A}" presName="parTxOnly" presStyleLbl="node1" presStyleIdx="1" presStyleCnt="4">
        <dgm:presLayoutVars>
          <dgm:chMax val="0"/>
          <dgm:chPref val="0"/>
          <dgm:bulletEnabled val="1"/>
        </dgm:presLayoutVars>
      </dgm:prSet>
      <dgm:spPr/>
    </dgm:pt>
    <dgm:pt modelId="{AB311ADC-6692-BF48-960D-353681818CF0}" type="pres">
      <dgm:prSet presAssocID="{70A654C6-BC25-084F-B71D-7572F945BE9A}" presName="parTxOnlySpace" presStyleCnt="0"/>
      <dgm:spPr/>
    </dgm:pt>
    <dgm:pt modelId="{6766B28B-B702-8946-B2DE-D088000E62DE}" type="pres">
      <dgm:prSet presAssocID="{9CE01BE3-16B2-AA4E-A836-8917E118BC95}" presName="parTxOnly" presStyleLbl="node1" presStyleIdx="2" presStyleCnt="4">
        <dgm:presLayoutVars>
          <dgm:chMax val="0"/>
          <dgm:chPref val="0"/>
          <dgm:bulletEnabled val="1"/>
        </dgm:presLayoutVars>
      </dgm:prSet>
      <dgm:spPr/>
    </dgm:pt>
    <dgm:pt modelId="{0FA2ABA3-1C75-8F49-A79C-E99F121BF2F8}" type="pres">
      <dgm:prSet presAssocID="{E1499242-6927-4749-A202-6106ACCF427D}" presName="parTxOnlySpace" presStyleCnt="0"/>
      <dgm:spPr/>
    </dgm:pt>
    <dgm:pt modelId="{A1D47A36-B9AA-CC4E-AFDA-172041EA39A3}" type="pres">
      <dgm:prSet presAssocID="{1196344C-D9D9-184B-BD20-28A5A4F3CE6F}" presName="parTxOnly" presStyleLbl="node1" presStyleIdx="3" presStyleCnt="4" custLinFactY="-40541" custLinFactNeighborX="-32216" custLinFactNeighborY="-100000">
        <dgm:presLayoutVars>
          <dgm:chMax val="0"/>
          <dgm:chPref val="0"/>
          <dgm:bulletEnabled val="1"/>
        </dgm:presLayoutVars>
      </dgm:prSet>
      <dgm:spPr/>
    </dgm:pt>
  </dgm:ptLst>
  <dgm:cxnLst>
    <dgm:cxn modelId="{15C2A50A-6408-F94E-AB62-F0374D81D03A}" type="presOf" srcId="{13B05263-3CD1-FB44-AD77-2D7B17F828D1}" destId="{4EE807AE-7BD8-4D49-9B27-BB92AA6C963A}" srcOrd="0" destOrd="0" presId="urn:microsoft.com/office/officeart/2005/8/layout/chevron1"/>
    <dgm:cxn modelId="{B848BE26-C714-064B-BDC0-B3D9EF39CD1E}" type="presOf" srcId="{9CE01BE3-16B2-AA4E-A836-8917E118BC95}" destId="{6766B28B-B702-8946-B2DE-D088000E62DE}" srcOrd="0" destOrd="0" presId="urn:microsoft.com/office/officeart/2005/8/layout/chevron1"/>
    <dgm:cxn modelId="{1DC2E62A-8F51-3D46-B11C-5797058D1DEC}" type="presOf" srcId="{3C9345B8-D334-9F4C-8270-553935D38B4A}" destId="{97AB7995-E2E1-4543-B78B-86CF1F1523D8}" srcOrd="0" destOrd="0" presId="urn:microsoft.com/office/officeart/2005/8/layout/chevron1"/>
    <dgm:cxn modelId="{37EE2045-9B57-DB40-86DC-7017223DE283}" srcId="{13B05263-3CD1-FB44-AD77-2D7B17F828D1}" destId="{B91A2ED3-1E9B-EB4E-B290-FEEF81F81BD1}" srcOrd="0" destOrd="0" parTransId="{2DBFAD08-AA66-DF49-9174-F38E0D53F519}" sibTransId="{49C4DB7B-1960-C444-B80C-15FAD64285D7}"/>
    <dgm:cxn modelId="{19C77B6F-B6D6-4D47-A4C2-AF8DC189779F}" srcId="{13B05263-3CD1-FB44-AD77-2D7B17F828D1}" destId="{1196344C-D9D9-184B-BD20-28A5A4F3CE6F}" srcOrd="3" destOrd="0" parTransId="{98392B2F-CF13-F94E-A31F-DC5129F89BA2}" sibTransId="{C2140E9B-90CC-7341-A8DF-5D94B53227DE}"/>
    <dgm:cxn modelId="{47D8EF9D-F08E-DB4C-860A-324EC9E305E0}" srcId="{13B05263-3CD1-FB44-AD77-2D7B17F828D1}" destId="{9CE01BE3-16B2-AA4E-A836-8917E118BC95}" srcOrd="2" destOrd="0" parTransId="{C2E9E37C-E424-4D49-8F58-F98FEC290BFE}" sibTransId="{E1499242-6927-4749-A202-6106ACCF427D}"/>
    <dgm:cxn modelId="{2118CBAA-C447-5F46-8D2B-6E00EEB43EAB}" type="presOf" srcId="{B91A2ED3-1E9B-EB4E-B290-FEEF81F81BD1}" destId="{61E0346C-E8CF-9848-8440-AC581B0B595C}" srcOrd="0" destOrd="0" presId="urn:microsoft.com/office/officeart/2005/8/layout/chevron1"/>
    <dgm:cxn modelId="{E6F14ABF-D5A2-CE46-9C50-01CE94E69870}" srcId="{13B05263-3CD1-FB44-AD77-2D7B17F828D1}" destId="{3C9345B8-D334-9F4C-8270-553935D38B4A}" srcOrd="1" destOrd="0" parTransId="{C6BFA46E-8F19-9945-A3F0-6055AD199F5A}" sibTransId="{70A654C6-BC25-084F-B71D-7572F945BE9A}"/>
    <dgm:cxn modelId="{4FE420C9-71A3-AB49-8943-25F135416F3F}" type="presOf" srcId="{1196344C-D9D9-184B-BD20-28A5A4F3CE6F}" destId="{A1D47A36-B9AA-CC4E-AFDA-172041EA39A3}" srcOrd="0" destOrd="0" presId="urn:microsoft.com/office/officeart/2005/8/layout/chevron1"/>
    <dgm:cxn modelId="{1904133B-2002-5C42-9415-9934E6D974F7}" type="presParOf" srcId="{4EE807AE-7BD8-4D49-9B27-BB92AA6C963A}" destId="{61E0346C-E8CF-9848-8440-AC581B0B595C}" srcOrd="0" destOrd="0" presId="urn:microsoft.com/office/officeart/2005/8/layout/chevron1"/>
    <dgm:cxn modelId="{DF2FEF07-A1CE-8344-A578-DD0B05DFA038}" type="presParOf" srcId="{4EE807AE-7BD8-4D49-9B27-BB92AA6C963A}" destId="{79C9F401-4EEF-904A-B7DC-400FD8B63D67}" srcOrd="1" destOrd="0" presId="urn:microsoft.com/office/officeart/2005/8/layout/chevron1"/>
    <dgm:cxn modelId="{D517CA23-CB08-4646-89CA-7AAAC2B98972}" type="presParOf" srcId="{4EE807AE-7BD8-4D49-9B27-BB92AA6C963A}" destId="{97AB7995-E2E1-4543-B78B-86CF1F1523D8}" srcOrd="2" destOrd="0" presId="urn:microsoft.com/office/officeart/2005/8/layout/chevron1"/>
    <dgm:cxn modelId="{42C981BE-AC3C-0746-A301-EF594553ED67}" type="presParOf" srcId="{4EE807AE-7BD8-4D49-9B27-BB92AA6C963A}" destId="{AB311ADC-6692-BF48-960D-353681818CF0}" srcOrd="3" destOrd="0" presId="urn:microsoft.com/office/officeart/2005/8/layout/chevron1"/>
    <dgm:cxn modelId="{F69A6C33-7908-3A41-8A8B-63AA8A3CBAF7}" type="presParOf" srcId="{4EE807AE-7BD8-4D49-9B27-BB92AA6C963A}" destId="{6766B28B-B702-8946-B2DE-D088000E62DE}" srcOrd="4" destOrd="0" presId="urn:microsoft.com/office/officeart/2005/8/layout/chevron1"/>
    <dgm:cxn modelId="{06F900A7-1A9B-0C41-8847-5B3A9DD26303}" type="presParOf" srcId="{4EE807AE-7BD8-4D49-9B27-BB92AA6C963A}" destId="{0FA2ABA3-1C75-8F49-A79C-E99F121BF2F8}" srcOrd="5" destOrd="0" presId="urn:microsoft.com/office/officeart/2005/8/layout/chevron1"/>
    <dgm:cxn modelId="{7D2D3355-6A6F-FD45-9739-9B26D060A26A}" type="presParOf" srcId="{4EE807AE-7BD8-4D49-9B27-BB92AA6C963A}" destId="{A1D47A36-B9AA-CC4E-AFDA-172041EA39A3}"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0346C-E8CF-9848-8440-AC581B0B595C}">
      <dsp:nvSpPr>
        <dsp:cNvPr id="0" name=""/>
        <dsp:cNvSpPr/>
      </dsp:nvSpPr>
      <dsp:spPr>
        <a:xfrm>
          <a:off x="2256" y="0"/>
          <a:ext cx="1313402" cy="469900"/>
        </a:xfrm>
        <a:prstGeom prst="chevr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a:t>Test</a:t>
          </a:r>
        </a:p>
      </dsp:txBody>
      <dsp:txXfrm>
        <a:off x="237206" y="0"/>
        <a:ext cx="843502" cy="469900"/>
      </dsp:txXfrm>
    </dsp:sp>
    <dsp:sp modelId="{97AB7995-E2E1-4543-B78B-86CF1F1523D8}">
      <dsp:nvSpPr>
        <dsp:cNvPr id="0" name=""/>
        <dsp:cNvSpPr/>
      </dsp:nvSpPr>
      <dsp:spPr>
        <a:xfrm>
          <a:off x="1184318" y="0"/>
          <a:ext cx="1313402" cy="469900"/>
        </a:xfrm>
        <a:prstGeom prst="chevron">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t>Assess</a:t>
          </a:r>
        </a:p>
      </dsp:txBody>
      <dsp:txXfrm>
        <a:off x="1419268" y="0"/>
        <a:ext cx="843502" cy="469900"/>
      </dsp:txXfrm>
    </dsp:sp>
    <dsp:sp modelId="{6766B28B-B702-8946-B2DE-D088000E62DE}">
      <dsp:nvSpPr>
        <dsp:cNvPr id="0" name=""/>
        <dsp:cNvSpPr/>
      </dsp:nvSpPr>
      <dsp:spPr>
        <a:xfrm>
          <a:off x="2366379" y="0"/>
          <a:ext cx="1313402" cy="469900"/>
        </a:xfrm>
        <a:prstGeom prst="chevron">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a:t>Treat</a:t>
          </a:r>
        </a:p>
      </dsp:txBody>
      <dsp:txXfrm>
        <a:off x="2601329" y="0"/>
        <a:ext cx="843502" cy="469900"/>
      </dsp:txXfrm>
    </dsp:sp>
    <dsp:sp modelId="{A1D47A36-B9AA-CC4E-AFDA-172041EA39A3}">
      <dsp:nvSpPr>
        <dsp:cNvPr id="0" name=""/>
        <dsp:cNvSpPr/>
      </dsp:nvSpPr>
      <dsp:spPr>
        <a:xfrm>
          <a:off x="3506129" y="0"/>
          <a:ext cx="1313402" cy="469900"/>
        </a:xfrm>
        <a:prstGeom prst="chevron">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a:t>Cure</a:t>
          </a:r>
        </a:p>
      </dsp:txBody>
      <dsp:txXfrm>
        <a:off x="3741079" y="0"/>
        <a:ext cx="843502" cy="4699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8B9F1-0CF0-264F-A2BD-CB6884DF3A9D}" type="datetimeFigureOut">
              <a:rPr lang="en-US" smtClean="0"/>
              <a:t>10/12/22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533A8A-8A0E-2448-8F7D-7F5F2F2F1474}" type="slidenum">
              <a:rPr lang="en-US" smtClean="0"/>
              <a:t>‹#›</a:t>
            </a:fld>
            <a:endParaRPr lang="en-US"/>
          </a:p>
        </p:txBody>
      </p:sp>
    </p:spTree>
    <p:extLst>
      <p:ext uri="{BB962C8B-B14F-4D97-AF65-F5344CB8AC3E}">
        <p14:creationId xmlns:p14="http://schemas.microsoft.com/office/powerpoint/2010/main" val="268866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Patients who are positive who do not meet the inclusion criteria will be liaised with a Hepatologist for treatment through virtual care modalities.</a:t>
            </a:r>
          </a:p>
          <a:p>
            <a:endParaRPr lang="en-US" dirty="0"/>
          </a:p>
          <a:p>
            <a:r>
              <a:rPr lang="en-US" dirty="0"/>
              <a:t>Pharmacists will independently test for Hepatitis C infection with the </a:t>
            </a:r>
            <a:r>
              <a:rPr lang="en-US" dirty="0" err="1"/>
              <a:t>OraQuick</a:t>
            </a:r>
            <a:r>
              <a:rPr lang="en-US" dirty="0"/>
              <a:t> point-of-care device</a:t>
            </a:r>
          </a:p>
          <a:p>
            <a:r>
              <a:rPr lang="en-US" dirty="0"/>
              <a:t>If positive, pharmacists will offer dried blood spot testing to confirm HCV infection or provide a lab req for phlebotomy</a:t>
            </a:r>
          </a:p>
          <a:p>
            <a:pPr lvl="1"/>
            <a:r>
              <a:rPr lang="en-US" dirty="0"/>
              <a:t>Hepatitis C DBS testing Validated by Alberta Precision Labs</a:t>
            </a:r>
          </a:p>
          <a:p>
            <a:pPr lvl="1"/>
            <a:r>
              <a:rPr lang="en-US" dirty="0"/>
              <a:t>Partnership with National Lab</a:t>
            </a:r>
          </a:p>
          <a:p>
            <a:r>
              <a:rPr lang="en-US" dirty="0"/>
              <a:t>If confirmatory testing is positive, pharmacists will offer treatment for patients who meet the study inclusion criteria: </a:t>
            </a:r>
          </a:p>
          <a:p>
            <a:pPr lvl="1"/>
            <a:r>
              <a:rPr lang="en-US" dirty="0"/>
              <a:t>Treatment naïve without cirrhosis</a:t>
            </a:r>
          </a:p>
          <a:p>
            <a:pPr lvl="1"/>
            <a:r>
              <a:rPr lang="en-US" dirty="0"/>
              <a:t>No co-infection with HIV or Hepatitis B</a:t>
            </a:r>
          </a:p>
          <a:p>
            <a:pPr lvl="1"/>
            <a:r>
              <a:rPr lang="en-US" dirty="0"/>
              <a:t>Not pregnant or planning to become pregnant</a:t>
            </a:r>
          </a:p>
          <a:p>
            <a:endParaRPr lang="en-US" dirty="0"/>
          </a:p>
        </p:txBody>
      </p:sp>
      <p:sp>
        <p:nvSpPr>
          <p:cNvPr id="4" name="Slide Number Placeholder 3"/>
          <p:cNvSpPr>
            <a:spLocks noGrp="1"/>
          </p:cNvSpPr>
          <p:nvPr>
            <p:ph type="sldNum" sz="quarter" idx="5"/>
          </p:nvPr>
        </p:nvSpPr>
        <p:spPr/>
        <p:txBody>
          <a:bodyPr/>
          <a:lstStyle/>
          <a:p>
            <a:fld id="{17533A8A-8A0E-2448-8F7D-7F5F2F2F1474}" type="slidenum">
              <a:rPr lang="en-US" smtClean="0"/>
              <a:t>5</a:t>
            </a:fld>
            <a:endParaRPr lang="en-US"/>
          </a:p>
        </p:txBody>
      </p:sp>
    </p:spTree>
    <p:extLst>
      <p:ext uri="{BB962C8B-B14F-4D97-AF65-F5344CB8AC3E}">
        <p14:creationId xmlns:p14="http://schemas.microsoft.com/office/powerpoint/2010/main" val="171219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1784457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404704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4367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610440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726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3441423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1863029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425605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3985237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9E1265-5F04-1640-B29C-3C976635CC5F}" type="datetimeFigureOut">
              <a:rPr lang="en-US" smtClean="0"/>
              <a:t>10/12/22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137169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9E1265-5F04-1640-B29C-3C976635CC5F}" type="datetimeFigureOut">
              <a:rPr lang="en-US" smtClean="0"/>
              <a:t>10/12/22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209387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9E1265-5F04-1640-B29C-3C976635CC5F}" type="datetimeFigureOut">
              <a:rPr lang="en-US" smtClean="0"/>
              <a:t>10/12/22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242470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9E1265-5F04-1640-B29C-3C976635CC5F}" type="datetimeFigureOut">
              <a:rPr lang="en-US" smtClean="0"/>
              <a:t>10/12/22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165030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E1265-5F04-1640-B29C-3C976635CC5F}" type="datetimeFigureOut">
              <a:rPr lang="en-US" smtClean="0"/>
              <a:t>10/12/22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411757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E1265-5F04-1640-B29C-3C976635CC5F}" type="datetimeFigureOut">
              <a:rPr lang="en-US" smtClean="0"/>
              <a:t>10/12/22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140566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9E1265-5F04-1640-B29C-3C976635CC5F}" type="datetimeFigureOut">
              <a:rPr lang="en-US" smtClean="0"/>
              <a:t>10/12/22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1C72E-172E-C840-BC5D-568734C52F52}" type="slidenum">
              <a:rPr lang="en-US" smtClean="0"/>
              <a:t>‹#›</a:t>
            </a:fld>
            <a:endParaRPr lang="en-US"/>
          </a:p>
        </p:txBody>
      </p:sp>
    </p:spTree>
    <p:extLst>
      <p:ext uri="{BB962C8B-B14F-4D97-AF65-F5344CB8AC3E}">
        <p14:creationId xmlns:p14="http://schemas.microsoft.com/office/powerpoint/2010/main" val="1042254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9E1265-5F04-1640-B29C-3C976635CC5F}" type="datetimeFigureOut">
              <a:rPr lang="en-US" smtClean="0"/>
              <a:t>10/12/22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911C72E-172E-C840-BC5D-568734C52F52}" type="slidenum">
              <a:rPr lang="en-US" smtClean="0"/>
              <a:t>‹#›</a:t>
            </a:fld>
            <a:endParaRPr lang="en-US"/>
          </a:p>
        </p:txBody>
      </p:sp>
    </p:spTree>
    <p:extLst>
      <p:ext uri="{BB962C8B-B14F-4D97-AF65-F5344CB8AC3E}">
        <p14:creationId xmlns:p14="http://schemas.microsoft.com/office/powerpoint/2010/main" val="195568063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microsoft.com/office/2018/10/relationships/comments" Target="../comments/modernComment_100_D057DC1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dicine.careers.ucalgary.ca/jobs/10725374-outreach-support-worker-in-edmonton-liverx-department-of-medicine-cumming-school-of-medicin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epicore.ualberta.ca/liverx" TargetMode="External"/><Relationship Id="rId2" Type="http://schemas.openxmlformats.org/officeDocument/2006/relationships/hyperlink" Target="mailto:liverx@ucalgary.ca"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03_57353CD.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4_C2486DDF.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06_C7856AB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88A8C-55EC-879B-83C5-F724DB626A79}"/>
              </a:ext>
            </a:extLst>
          </p:cNvPr>
          <p:cNvSpPr>
            <a:spLocks noGrp="1"/>
          </p:cNvSpPr>
          <p:nvPr>
            <p:ph type="ctrTitle"/>
          </p:nvPr>
        </p:nvSpPr>
        <p:spPr/>
        <p:txBody>
          <a:bodyPr/>
          <a:lstStyle/>
          <a:p>
            <a:r>
              <a:rPr lang="en-US" dirty="0" err="1"/>
              <a:t>LiveR</a:t>
            </a:r>
            <a:r>
              <a:rPr lang="en-US" baseline="-25000" dirty="0" err="1"/>
              <a:t>x</a:t>
            </a:r>
            <a:r>
              <a:rPr lang="en-US" dirty="0"/>
              <a:t> Study</a:t>
            </a:r>
          </a:p>
        </p:txBody>
      </p:sp>
      <p:sp>
        <p:nvSpPr>
          <p:cNvPr id="3" name="Subtitle 2">
            <a:extLst>
              <a:ext uri="{FF2B5EF4-FFF2-40B4-BE49-F238E27FC236}">
                <a16:creationId xmlns:a16="http://schemas.microsoft.com/office/drawing/2014/main" id="{0DC3B996-EAC4-3EEE-239C-B64B668FA33B}"/>
              </a:ext>
            </a:extLst>
          </p:cNvPr>
          <p:cNvSpPr>
            <a:spLocks noGrp="1"/>
          </p:cNvSpPr>
          <p:nvPr>
            <p:ph type="subTitle" idx="1"/>
          </p:nvPr>
        </p:nvSpPr>
        <p:spPr>
          <a:xfrm>
            <a:off x="1507067" y="4050833"/>
            <a:ext cx="7766936" cy="2807167"/>
          </a:xfrm>
        </p:spPr>
        <p:txBody>
          <a:bodyPr>
            <a:normAutofit/>
          </a:bodyPr>
          <a:lstStyle/>
          <a:p>
            <a:r>
              <a:rPr lang="en-US" sz="2000" i="1" dirty="0"/>
              <a:t>Eradicating Hepatitis C in Alberta</a:t>
            </a:r>
          </a:p>
          <a:p>
            <a:endParaRPr lang="en-US" sz="2000" i="1" dirty="0"/>
          </a:p>
          <a:p>
            <a:r>
              <a:rPr lang="en-US" sz="2000" i="1" dirty="0"/>
              <a:t>Cari Egan, RN, BN, MSc, PhD</a:t>
            </a:r>
          </a:p>
          <a:p>
            <a:r>
              <a:rPr lang="en-US" sz="2000" i="1" dirty="0"/>
              <a:t>LiveRx Team</a:t>
            </a:r>
          </a:p>
        </p:txBody>
      </p:sp>
      <p:pic>
        <p:nvPicPr>
          <p:cNvPr id="4" name="Picture 3">
            <a:extLst>
              <a:ext uri="{FF2B5EF4-FFF2-40B4-BE49-F238E27FC236}">
                <a16:creationId xmlns:a16="http://schemas.microsoft.com/office/drawing/2014/main" id="{31876386-DD90-6E56-B0BC-7840CC00B9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8216" y="-21244"/>
            <a:ext cx="4508915" cy="3450244"/>
          </a:xfrm>
          <a:prstGeom prst="rect">
            <a:avLst/>
          </a:prstGeom>
        </p:spPr>
      </p:pic>
    </p:spTree>
    <p:extLst>
      <p:ext uri="{BB962C8B-B14F-4D97-AF65-F5344CB8AC3E}">
        <p14:creationId xmlns:p14="http://schemas.microsoft.com/office/powerpoint/2010/main" val="3495418898"/>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D31CD-8992-D1CC-B350-F6E8FFAA4AE4}"/>
              </a:ext>
            </a:extLst>
          </p:cNvPr>
          <p:cNvSpPr>
            <a:spLocks noGrp="1"/>
          </p:cNvSpPr>
          <p:nvPr>
            <p:ph type="title"/>
          </p:nvPr>
        </p:nvSpPr>
        <p:spPr/>
        <p:txBody>
          <a:bodyPr/>
          <a:lstStyle/>
          <a:p>
            <a:r>
              <a:rPr lang="en-US" dirty="0"/>
              <a:t>Implementation: Current Picture</a:t>
            </a:r>
          </a:p>
        </p:txBody>
      </p:sp>
      <p:sp>
        <p:nvSpPr>
          <p:cNvPr id="3" name="Content Placeholder 2">
            <a:extLst>
              <a:ext uri="{FF2B5EF4-FFF2-40B4-BE49-F238E27FC236}">
                <a16:creationId xmlns:a16="http://schemas.microsoft.com/office/drawing/2014/main" id="{E2E6F1D2-5334-5967-AD87-B0127A8880DE}"/>
              </a:ext>
            </a:extLst>
          </p:cNvPr>
          <p:cNvSpPr>
            <a:spLocks noGrp="1"/>
          </p:cNvSpPr>
          <p:nvPr>
            <p:ph idx="1"/>
          </p:nvPr>
        </p:nvSpPr>
        <p:spPr>
          <a:xfrm>
            <a:off x="762509" y="1304609"/>
            <a:ext cx="8596668" cy="5347651"/>
          </a:xfrm>
        </p:spPr>
        <p:txBody>
          <a:bodyPr>
            <a:normAutofit fontScale="92500" lnSpcReduction="10000"/>
          </a:bodyPr>
          <a:lstStyle/>
          <a:p>
            <a:r>
              <a:rPr lang="en-CA" sz="2400" dirty="0">
                <a:effectLst/>
                <a:latin typeface="Calibri" panose="020F0502020204030204" pitchFamily="34" charset="0"/>
                <a:ea typeface="Calibri" panose="020F0502020204030204" pitchFamily="34" charset="0"/>
              </a:rPr>
              <a:t>LiveRx study enrolment began in spring 2022 and will continue for 2 years</a:t>
            </a:r>
          </a:p>
          <a:p>
            <a:r>
              <a:rPr lang="en-CA" sz="2400" dirty="0">
                <a:latin typeface="Calibri" panose="020F0502020204030204" pitchFamily="34" charset="0"/>
                <a:ea typeface="Calibri" panose="020F0502020204030204" pitchFamily="34" charset="0"/>
              </a:rPr>
              <a:t>Launched in Calgary to pilot process</a:t>
            </a:r>
          </a:p>
          <a:p>
            <a:pPr lvl="1"/>
            <a:r>
              <a:rPr lang="en-CA" sz="2200" dirty="0">
                <a:latin typeface="Calibri" panose="020F0502020204030204" pitchFamily="34" charset="0"/>
                <a:ea typeface="Calibri" panose="020F0502020204030204" pitchFamily="34" charset="0"/>
              </a:rPr>
              <a:t>16 pharmacies enrolled</a:t>
            </a:r>
          </a:p>
          <a:p>
            <a:pPr lvl="1"/>
            <a:r>
              <a:rPr lang="en-CA" sz="2400" dirty="0">
                <a:effectLst/>
                <a:latin typeface="Calibri" panose="020F0502020204030204" pitchFamily="34" charset="0"/>
                <a:ea typeface="Calibri" panose="020F0502020204030204" pitchFamily="34" charset="0"/>
              </a:rPr>
              <a:t>33 pharmacists have completed the INHSU HCV training and dried blood spot testing training</a:t>
            </a:r>
          </a:p>
          <a:p>
            <a:pPr lvl="1"/>
            <a:r>
              <a:rPr lang="en-CA" sz="2400" dirty="0">
                <a:effectLst/>
                <a:latin typeface="Calibri" panose="020F0502020204030204" pitchFamily="34" charset="0"/>
                <a:ea typeface="Calibri" panose="020F0502020204030204" pitchFamily="34" charset="0"/>
              </a:rPr>
              <a:t>LiveRx newsletter de</a:t>
            </a:r>
            <a:r>
              <a:rPr lang="en-CA" sz="2400" dirty="0">
                <a:latin typeface="Calibri" panose="020F0502020204030204" pitchFamily="34" charset="0"/>
                <a:ea typeface="Calibri" panose="020F0502020204030204" pitchFamily="34" charset="0"/>
              </a:rPr>
              <a:t>veloped for pharmacists and emailed monthly (120 pharmacists currently in email list)</a:t>
            </a:r>
          </a:p>
          <a:p>
            <a:pPr lvl="1"/>
            <a:r>
              <a:rPr lang="en-CA" sz="2200" dirty="0">
                <a:latin typeface="Calibri" panose="020F0502020204030204" pitchFamily="34" charset="0"/>
                <a:ea typeface="Calibri" panose="020F0502020204030204" pitchFamily="34" charset="0"/>
              </a:rPr>
              <a:t>Community-based organization (CBO) recruitment and training in dried blood spot testing has been initiated with several CBOs, screening events scheduled</a:t>
            </a:r>
          </a:p>
          <a:p>
            <a:r>
              <a:rPr lang="en-CA" sz="2400" dirty="0">
                <a:latin typeface="Calibri" panose="020F0502020204030204" pitchFamily="34" charset="0"/>
                <a:ea typeface="Calibri" panose="020F0502020204030204" pitchFamily="34" charset="0"/>
              </a:rPr>
              <a:t>Expansion of LiveRx launch to pharmacies and CBOs in North Zone, Edmonton Zone, Central Zone and South Zone is the priority over the next few months.</a:t>
            </a:r>
          </a:p>
          <a:p>
            <a:endParaRPr lang="en-US" dirty="0"/>
          </a:p>
        </p:txBody>
      </p:sp>
      <p:pic>
        <p:nvPicPr>
          <p:cNvPr id="4" name="Picture 3">
            <a:extLst>
              <a:ext uri="{FF2B5EF4-FFF2-40B4-BE49-F238E27FC236}">
                <a16:creationId xmlns:a16="http://schemas.microsoft.com/office/drawing/2014/main" id="{9E20989B-0205-4A67-53E8-3A51EF06F2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8116" y="29556"/>
            <a:ext cx="1621061" cy="1240444"/>
          </a:xfrm>
          <a:prstGeom prst="rect">
            <a:avLst/>
          </a:prstGeom>
        </p:spPr>
      </p:pic>
    </p:spTree>
    <p:extLst>
      <p:ext uri="{BB962C8B-B14F-4D97-AF65-F5344CB8AC3E}">
        <p14:creationId xmlns:p14="http://schemas.microsoft.com/office/powerpoint/2010/main" val="232736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C33EE-8F23-C23E-B156-622DE368D843}"/>
              </a:ext>
            </a:extLst>
          </p:cNvPr>
          <p:cNvSpPr>
            <a:spLocks noGrp="1"/>
          </p:cNvSpPr>
          <p:nvPr>
            <p:ph type="title"/>
          </p:nvPr>
        </p:nvSpPr>
        <p:spPr/>
        <p:txBody>
          <a:bodyPr/>
          <a:lstStyle/>
          <a:p>
            <a:r>
              <a:rPr lang="en-US" dirty="0"/>
              <a:t>We are Hiring!</a:t>
            </a:r>
          </a:p>
        </p:txBody>
      </p:sp>
      <p:sp>
        <p:nvSpPr>
          <p:cNvPr id="3" name="Content Placeholder 2">
            <a:extLst>
              <a:ext uri="{FF2B5EF4-FFF2-40B4-BE49-F238E27FC236}">
                <a16:creationId xmlns:a16="http://schemas.microsoft.com/office/drawing/2014/main" id="{358A6F1C-771A-C8C2-B0FC-BE776CCB748A}"/>
              </a:ext>
            </a:extLst>
          </p:cNvPr>
          <p:cNvSpPr>
            <a:spLocks noGrp="1"/>
          </p:cNvSpPr>
          <p:nvPr>
            <p:ph idx="1"/>
          </p:nvPr>
        </p:nvSpPr>
        <p:spPr>
          <a:xfrm>
            <a:off x="677334" y="1334966"/>
            <a:ext cx="8596668" cy="5306466"/>
          </a:xfrm>
        </p:spPr>
        <p:txBody>
          <a:bodyPr/>
          <a:lstStyle/>
          <a:p>
            <a:r>
              <a:rPr lang="en-US" sz="2400" dirty="0"/>
              <a:t>Edmonton Outreach – potential to expand into the North</a:t>
            </a:r>
          </a:p>
          <a:p>
            <a:pPr marL="0" marR="0">
              <a:spcBef>
                <a:spcPts val="0"/>
              </a:spcBef>
              <a:spcAft>
                <a:spcPts val="0"/>
              </a:spcAft>
            </a:pPr>
            <a:r>
              <a:rPr lang="en-CA" sz="1800" u="sng" dirty="0">
                <a:solidFill>
                  <a:srgbClr val="0563C1"/>
                </a:solidFill>
                <a:effectLst/>
                <a:latin typeface="Calibri" panose="020F0502020204030204" pitchFamily="34" charset="0"/>
                <a:ea typeface="Calibri" panose="020F0502020204030204" pitchFamily="34" charset="0"/>
                <a:hlinkClick r:id="rId2"/>
              </a:rPr>
              <a:t>https://medicine.careers.ucalgary.ca/jobs/10725374-outreach-support-worker-in-edmonton-liverx-department-of-medicine-cumming-school-of-medicine</a:t>
            </a:r>
            <a:r>
              <a:rPr lang="en-CA" sz="1800"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dirty="0">
                <a:effectLst/>
                <a:latin typeface="Calibri" panose="020F0502020204030204" pitchFamily="34" charset="0"/>
                <a:ea typeface="Calibri" panose="020F0502020204030204" pitchFamily="34" charset="0"/>
              </a:rPr>
              <a:t> </a:t>
            </a:r>
            <a:r>
              <a:rPr lang="en-CA" sz="2400" dirty="0">
                <a:effectLst/>
                <a:latin typeface="Calibri" panose="020F0502020204030204" pitchFamily="34" charset="0"/>
                <a:ea typeface="Calibri" panose="020F0502020204030204" pitchFamily="34" charset="0"/>
              </a:rPr>
              <a:t>Implementation Support</a:t>
            </a:r>
          </a:p>
          <a:p>
            <a:pPr marL="400050" lvl="1">
              <a:spcBef>
                <a:spcPts val="0"/>
              </a:spcBef>
            </a:pPr>
            <a:r>
              <a:rPr lang="en-CA" sz="2400" dirty="0">
                <a:latin typeface="Calibri" panose="020F0502020204030204" pitchFamily="34" charset="0"/>
                <a:ea typeface="Calibri" panose="020F0502020204030204" pitchFamily="34" charset="0"/>
              </a:rPr>
              <a:t>Case Finding</a:t>
            </a:r>
          </a:p>
          <a:p>
            <a:pPr marL="400050" lvl="1">
              <a:spcBef>
                <a:spcPts val="0"/>
              </a:spcBef>
            </a:pPr>
            <a:r>
              <a:rPr lang="en-CA" sz="2400" dirty="0">
                <a:effectLst/>
                <a:latin typeface="Calibri" panose="020F0502020204030204" pitchFamily="34" charset="0"/>
                <a:ea typeface="Calibri" panose="020F0502020204030204" pitchFamily="34" charset="0"/>
              </a:rPr>
              <a:t>Screening Events</a:t>
            </a:r>
          </a:p>
          <a:p>
            <a:pPr marL="400050" lvl="1">
              <a:spcBef>
                <a:spcPts val="0"/>
              </a:spcBef>
            </a:pPr>
            <a:r>
              <a:rPr lang="en-CA" sz="2400" dirty="0">
                <a:latin typeface="Calibri" panose="020F0502020204030204" pitchFamily="34" charset="0"/>
                <a:ea typeface="Calibri" panose="020F0502020204030204" pitchFamily="34" charset="0"/>
              </a:rPr>
              <a:t>Dried Blood Spot Training and Testing Events – train the trainer program</a:t>
            </a:r>
          </a:p>
          <a:p>
            <a:pPr marL="0">
              <a:spcBef>
                <a:spcPts val="0"/>
              </a:spcBef>
            </a:pPr>
            <a:r>
              <a:rPr lang="en-CA" sz="2400" dirty="0">
                <a:effectLst/>
                <a:latin typeface="Calibri" panose="020F0502020204030204" pitchFamily="34" charset="0"/>
                <a:ea typeface="Calibri" panose="020F0502020204030204" pitchFamily="34" charset="0"/>
              </a:rPr>
              <a:t>Liaise with peer support and outreach workers in </a:t>
            </a:r>
            <a:r>
              <a:rPr lang="en-CA" sz="2400" dirty="0">
                <a:latin typeface="Calibri" panose="020F0502020204030204" pitchFamily="34" charset="0"/>
                <a:ea typeface="Calibri" panose="020F0502020204030204" pitchFamily="34" charset="0"/>
              </a:rPr>
              <a:t>participating organizations</a:t>
            </a:r>
          </a:p>
          <a:p>
            <a:pPr marL="0">
              <a:spcBef>
                <a:spcPts val="0"/>
              </a:spcBef>
            </a:pPr>
            <a:r>
              <a:rPr lang="en-CA" sz="2400" dirty="0">
                <a:latin typeface="Calibri" panose="020F0502020204030204" pitchFamily="34" charset="0"/>
                <a:ea typeface="Calibri" panose="020F0502020204030204" pitchFamily="34" charset="0"/>
              </a:rPr>
              <a:t>Case management to optimize retention in care and treatment through to cure</a:t>
            </a:r>
          </a:p>
          <a:p>
            <a:pPr marL="400050" lvl="1">
              <a:spcBef>
                <a:spcPts val="0"/>
              </a:spcBef>
            </a:pPr>
            <a:endParaRPr lang="en-CA"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2400" b="1" dirty="0">
                <a:effectLst/>
                <a:latin typeface="Calibri" panose="020F0502020204030204" pitchFamily="34" charset="0"/>
                <a:ea typeface="Calibri" panose="020F0502020204030204" pitchFamily="34" charset="0"/>
              </a:rPr>
              <a:t>Posting Closes November 2</a:t>
            </a:r>
            <a:r>
              <a:rPr lang="en-CA" sz="2400" b="1" baseline="30000" dirty="0">
                <a:effectLst/>
                <a:latin typeface="Calibri" panose="020F0502020204030204" pitchFamily="34" charset="0"/>
                <a:ea typeface="Calibri" panose="020F0502020204030204" pitchFamily="34" charset="0"/>
              </a:rPr>
              <a:t>nd</a:t>
            </a:r>
            <a:r>
              <a:rPr lang="en-CA" sz="2400" b="1" dirty="0">
                <a:effectLst/>
                <a:latin typeface="Calibri" panose="020F0502020204030204" pitchFamily="34" charset="0"/>
                <a:ea typeface="Calibri" panose="020F0502020204030204" pitchFamily="34" charset="0"/>
              </a:rPr>
              <a:t>!</a:t>
            </a:r>
            <a:endParaRPr lang="en-US" sz="2400" b="1" dirty="0">
              <a:effectLst/>
              <a:latin typeface="Calibri" panose="020F0502020204030204" pitchFamily="34" charset="0"/>
              <a:ea typeface="Calibri" panose="020F0502020204030204" pitchFamily="34" charset="0"/>
            </a:endParaRPr>
          </a:p>
          <a:p>
            <a:endParaRPr lang="en-US" sz="2400" dirty="0"/>
          </a:p>
          <a:p>
            <a:endParaRPr lang="en-US" dirty="0"/>
          </a:p>
        </p:txBody>
      </p:sp>
    </p:spTree>
    <p:extLst>
      <p:ext uri="{BB962C8B-B14F-4D97-AF65-F5344CB8AC3E}">
        <p14:creationId xmlns:p14="http://schemas.microsoft.com/office/powerpoint/2010/main" val="2532936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E0EC4-9EAD-2F2E-B91F-47492453158F}"/>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336F7F5C-2057-5ED6-BD71-BED11FBCF0AB}"/>
              </a:ext>
            </a:extLst>
          </p:cNvPr>
          <p:cNvSpPr>
            <a:spLocks noGrp="1"/>
          </p:cNvSpPr>
          <p:nvPr>
            <p:ph idx="1"/>
          </p:nvPr>
        </p:nvSpPr>
        <p:spPr>
          <a:xfrm>
            <a:off x="677334" y="1275347"/>
            <a:ext cx="8596668" cy="5196474"/>
          </a:xfrm>
        </p:spPr>
        <p:txBody>
          <a:bodyPr numCol="2"/>
          <a:lstStyle/>
          <a:p>
            <a:pPr marL="0" indent="0">
              <a:buNone/>
            </a:pPr>
            <a:r>
              <a:rPr lang="en-US" u="sng" dirty="0"/>
              <a:t>LiveR</a:t>
            </a:r>
            <a:r>
              <a:rPr lang="en-US" u="sng" baseline="-25000" dirty="0"/>
              <a:t>x</a:t>
            </a:r>
            <a:r>
              <a:rPr lang="en-US" u="sng" dirty="0"/>
              <a:t> Study Team:</a:t>
            </a:r>
          </a:p>
          <a:p>
            <a:r>
              <a:rPr lang="en-US" dirty="0"/>
              <a:t>Dr. Mark Swain</a:t>
            </a:r>
          </a:p>
          <a:p>
            <a:r>
              <a:rPr lang="en-US" dirty="0"/>
              <a:t>Dr. Ross </a:t>
            </a:r>
            <a:r>
              <a:rPr lang="en-US" dirty="0" err="1"/>
              <a:t>Tsuyuki</a:t>
            </a:r>
            <a:endParaRPr lang="en-US" dirty="0"/>
          </a:p>
          <a:p>
            <a:r>
              <a:rPr lang="en-US" dirty="0"/>
              <a:t>Alexandra </a:t>
            </a:r>
            <a:r>
              <a:rPr lang="en-US" dirty="0" err="1"/>
              <a:t>Kanters</a:t>
            </a:r>
            <a:endParaRPr lang="en-US" dirty="0"/>
          </a:p>
          <a:p>
            <a:r>
              <a:rPr lang="en-US" dirty="0"/>
              <a:t>Dr. Stephanie </a:t>
            </a:r>
            <a:r>
              <a:rPr lang="en-US" dirty="0" err="1"/>
              <a:t>Gysel</a:t>
            </a:r>
            <a:endParaRPr lang="en-US" dirty="0"/>
          </a:p>
          <a:p>
            <a:r>
              <a:rPr lang="en-US" dirty="0"/>
              <a:t>Dr. Yazid Al </a:t>
            </a:r>
            <a:r>
              <a:rPr lang="en-US" dirty="0" err="1"/>
              <a:t>Harmaneh</a:t>
            </a:r>
            <a:endParaRPr lang="en-US" dirty="0"/>
          </a:p>
          <a:p>
            <a:r>
              <a:rPr lang="en-US" dirty="0"/>
              <a:t>Dr. Christine Hughes</a:t>
            </a:r>
          </a:p>
          <a:p>
            <a:r>
              <a:rPr lang="en-US" dirty="0"/>
              <a:t>Dr. Cari Egan</a:t>
            </a:r>
          </a:p>
          <a:p>
            <a:r>
              <a:rPr lang="en-US" dirty="0"/>
              <a:t>Dr. Kelly Mrklas</a:t>
            </a:r>
          </a:p>
          <a:p>
            <a:endParaRPr lang="en-US" dirty="0"/>
          </a:p>
          <a:p>
            <a:endParaRPr lang="en-US" dirty="0"/>
          </a:p>
          <a:p>
            <a:endParaRPr lang="en-US" dirty="0"/>
          </a:p>
          <a:p>
            <a:endParaRPr lang="en-US" dirty="0"/>
          </a:p>
          <a:p>
            <a:r>
              <a:rPr lang="en-US" dirty="0"/>
              <a:t>Dr. Jenny Godley</a:t>
            </a:r>
          </a:p>
          <a:p>
            <a:r>
              <a:rPr lang="en-US" dirty="0"/>
              <a:t>Dr. Fiona Clement</a:t>
            </a:r>
          </a:p>
          <a:p>
            <a:r>
              <a:rPr lang="en-US" dirty="0"/>
              <a:t>Dr. Stephen </a:t>
            </a:r>
            <a:r>
              <a:rPr lang="en-US" dirty="0" err="1"/>
              <a:t>Congly</a:t>
            </a:r>
            <a:endParaRPr lang="en-US" dirty="0"/>
          </a:p>
          <a:p>
            <a:r>
              <a:rPr lang="en-US" dirty="0"/>
              <a:t>Dr. Hussain Usman</a:t>
            </a:r>
          </a:p>
          <a:p>
            <a:r>
              <a:rPr lang="en-US" dirty="0"/>
              <a:t>Leanne Reeb</a:t>
            </a:r>
            <a:endParaRPr lang="en-US" dirty="0">
              <a:solidFill>
                <a:schemeClr val="tx1"/>
              </a:solidFill>
            </a:endParaRPr>
          </a:p>
          <a:p>
            <a:r>
              <a:rPr lang="en-US" dirty="0">
                <a:solidFill>
                  <a:schemeClr val="tx1"/>
                </a:solidFill>
              </a:rPr>
              <a:t>Christopher Burnie</a:t>
            </a:r>
          </a:p>
          <a:p>
            <a:r>
              <a:rPr lang="en-US" dirty="0"/>
              <a:t>Dr. Abdel Aziz Shaheen</a:t>
            </a:r>
          </a:p>
          <a:p>
            <a:r>
              <a:rPr lang="en-US" dirty="0"/>
              <a:t>Dr. Sandra Johansen</a:t>
            </a:r>
          </a:p>
          <a:p>
            <a:r>
              <a:rPr lang="en-US" dirty="0"/>
              <a:t>April Calliou</a:t>
            </a:r>
          </a:p>
        </p:txBody>
      </p:sp>
    </p:spTree>
    <p:extLst>
      <p:ext uri="{BB962C8B-B14F-4D97-AF65-F5344CB8AC3E}">
        <p14:creationId xmlns:p14="http://schemas.microsoft.com/office/powerpoint/2010/main" val="1096839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3B3D-05E4-5CD1-B590-4FB9B90ECBB5}"/>
              </a:ext>
            </a:extLst>
          </p:cNvPr>
          <p:cNvSpPr>
            <a:spLocks noGrp="1"/>
          </p:cNvSpPr>
          <p:nvPr>
            <p:ph type="title"/>
          </p:nvPr>
        </p:nvSpPr>
        <p:spPr/>
        <p:txBody>
          <a:bodyPr/>
          <a:lstStyle/>
          <a:p>
            <a:r>
              <a:rPr lang="en-US" dirty="0"/>
              <a:t>Contact us</a:t>
            </a:r>
          </a:p>
        </p:txBody>
      </p:sp>
      <p:sp>
        <p:nvSpPr>
          <p:cNvPr id="3" name="Content Placeholder 2">
            <a:extLst>
              <a:ext uri="{FF2B5EF4-FFF2-40B4-BE49-F238E27FC236}">
                <a16:creationId xmlns:a16="http://schemas.microsoft.com/office/drawing/2014/main" id="{43420F4F-626B-9202-A396-A8602BEF42BC}"/>
              </a:ext>
            </a:extLst>
          </p:cNvPr>
          <p:cNvSpPr>
            <a:spLocks noGrp="1"/>
          </p:cNvSpPr>
          <p:nvPr>
            <p:ph idx="1"/>
          </p:nvPr>
        </p:nvSpPr>
        <p:spPr/>
        <p:txBody>
          <a:bodyPr numCol="1"/>
          <a:lstStyle/>
          <a:p>
            <a:pPr marL="0" indent="0" algn="ctr">
              <a:buNone/>
            </a:pPr>
            <a:r>
              <a:rPr lang="en-US" dirty="0"/>
              <a:t>Email</a:t>
            </a:r>
          </a:p>
          <a:p>
            <a:pPr marL="0" indent="0" algn="ctr">
              <a:buNone/>
            </a:pPr>
            <a:r>
              <a:rPr lang="en-US" dirty="0">
                <a:hlinkClick r:id="rId2"/>
              </a:rPr>
              <a:t>liverx@ucalgary.ca</a:t>
            </a:r>
            <a:endParaRPr lang="en-US" dirty="0"/>
          </a:p>
          <a:p>
            <a:pPr marL="0" indent="0" algn="ctr">
              <a:buNone/>
            </a:pPr>
            <a:endParaRPr lang="en-US" dirty="0"/>
          </a:p>
          <a:p>
            <a:pPr marL="0" indent="0" algn="ctr">
              <a:buNone/>
            </a:pPr>
            <a:r>
              <a:rPr lang="en-US" dirty="0"/>
              <a:t>Website</a:t>
            </a:r>
          </a:p>
          <a:p>
            <a:pPr marL="0" indent="0" algn="ctr">
              <a:buNone/>
            </a:pPr>
            <a:r>
              <a:rPr lang="en-US" dirty="0">
                <a:hlinkClick r:id="rId3"/>
              </a:rPr>
              <a:t>https://www.epicore.ualberta.ca/liverx</a:t>
            </a:r>
            <a:endParaRPr lang="en-US" dirty="0"/>
          </a:p>
          <a:p>
            <a:pPr marL="0" indent="0" algn="ctr">
              <a:buNone/>
            </a:pPr>
            <a:endParaRPr lang="en-US" dirty="0"/>
          </a:p>
        </p:txBody>
      </p:sp>
      <p:pic>
        <p:nvPicPr>
          <p:cNvPr id="4" name="Picture 3">
            <a:extLst>
              <a:ext uri="{FF2B5EF4-FFF2-40B4-BE49-F238E27FC236}">
                <a16:creationId xmlns:a16="http://schemas.microsoft.com/office/drawing/2014/main" id="{ED6037FC-DBA9-80FE-2F34-454C2DC539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35557" y="4510216"/>
            <a:ext cx="2829926" cy="2165473"/>
          </a:xfrm>
          <a:prstGeom prst="rect">
            <a:avLst/>
          </a:prstGeom>
        </p:spPr>
      </p:pic>
    </p:spTree>
    <p:extLst>
      <p:ext uri="{BB962C8B-B14F-4D97-AF65-F5344CB8AC3E}">
        <p14:creationId xmlns:p14="http://schemas.microsoft.com/office/powerpoint/2010/main" val="3174920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DB1BB-0E51-FB04-D976-888D64A94DA7}"/>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55D36D9B-902C-36F0-2A72-8D6B5B76B038}"/>
              </a:ext>
            </a:extLst>
          </p:cNvPr>
          <p:cNvSpPr>
            <a:spLocks noGrp="1"/>
          </p:cNvSpPr>
          <p:nvPr>
            <p:ph idx="1"/>
          </p:nvPr>
        </p:nvSpPr>
        <p:spPr>
          <a:xfrm>
            <a:off x="677334" y="1419727"/>
            <a:ext cx="8596668" cy="4621636"/>
          </a:xfrm>
        </p:spPr>
        <p:txBody>
          <a:bodyPr/>
          <a:lstStyle/>
          <a:p>
            <a:pPr marL="0" indent="0">
              <a:buNone/>
            </a:pPr>
            <a:r>
              <a:rPr lang="en-CA" sz="1800" b="1" dirty="0"/>
              <a:t>Commercial Support Disclosure</a:t>
            </a:r>
          </a:p>
          <a:p>
            <a:pPr>
              <a:buFont typeface="Arial" panose="020B0604020202020204" pitchFamily="34" charset="0"/>
              <a:buChar char="•"/>
            </a:pPr>
            <a:r>
              <a:rPr lang="en-CA" sz="1800" dirty="0"/>
              <a:t>This program is a research </a:t>
            </a:r>
            <a:r>
              <a:rPr lang="en-CA" dirty="0"/>
              <a:t>program and has </a:t>
            </a:r>
            <a:r>
              <a:rPr lang="en-CA" sz="1800" dirty="0"/>
              <a:t>received financial and in-kind support from </a:t>
            </a:r>
            <a:r>
              <a:rPr lang="en-CA" sz="1800" dirty="0" err="1"/>
              <a:t>Abbvie</a:t>
            </a:r>
            <a:r>
              <a:rPr lang="en-CA" sz="1800" dirty="0"/>
              <a:t> and Gilead.</a:t>
            </a:r>
          </a:p>
          <a:p>
            <a:endParaRPr lang="en-US" dirty="0"/>
          </a:p>
        </p:txBody>
      </p:sp>
    </p:spTree>
    <p:extLst>
      <p:ext uri="{BB962C8B-B14F-4D97-AF65-F5344CB8AC3E}">
        <p14:creationId xmlns:p14="http://schemas.microsoft.com/office/powerpoint/2010/main" val="375692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DCA10-9A30-1FBB-824E-7976DE76EFD9}"/>
              </a:ext>
            </a:extLst>
          </p:cNvPr>
          <p:cNvSpPr>
            <a:spLocks noGrp="1"/>
          </p:cNvSpPr>
          <p:nvPr>
            <p:ph type="title"/>
          </p:nvPr>
        </p:nvSpPr>
        <p:spPr/>
        <p:txBody>
          <a:bodyPr/>
          <a:lstStyle/>
          <a:p>
            <a:r>
              <a:rPr lang="en-US" dirty="0" err="1"/>
              <a:t>LiveR</a:t>
            </a:r>
            <a:r>
              <a:rPr lang="en-US" baseline="-25000" dirty="0" err="1"/>
              <a:t>x</a:t>
            </a:r>
            <a:r>
              <a:rPr lang="en-US" dirty="0"/>
              <a:t> Study Overview</a:t>
            </a:r>
          </a:p>
        </p:txBody>
      </p:sp>
      <p:sp>
        <p:nvSpPr>
          <p:cNvPr id="3" name="Content Placeholder 2">
            <a:extLst>
              <a:ext uri="{FF2B5EF4-FFF2-40B4-BE49-F238E27FC236}">
                <a16:creationId xmlns:a16="http://schemas.microsoft.com/office/drawing/2014/main" id="{30D1D968-08DA-0EAD-2BEB-F3DFFB46D4BC}"/>
              </a:ext>
            </a:extLst>
          </p:cNvPr>
          <p:cNvSpPr>
            <a:spLocks noGrp="1"/>
          </p:cNvSpPr>
          <p:nvPr>
            <p:ph idx="1"/>
          </p:nvPr>
        </p:nvSpPr>
        <p:spPr>
          <a:xfrm>
            <a:off x="677334" y="1347537"/>
            <a:ext cx="8596668" cy="5435003"/>
          </a:xfrm>
        </p:spPr>
        <p:txBody>
          <a:bodyPr>
            <a:normAutofit/>
          </a:bodyPr>
          <a:lstStyle/>
          <a:p>
            <a:r>
              <a:rPr lang="en-CA" sz="2000" u="sng" dirty="0">
                <a:solidFill>
                  <a:srgbClr val="000000"/>
                </a:solidFill>
                <a:effectLst/>
                <a:ea typeface="Times New Roman" panose="02020603050405020304" pitchFamily="18" charset="0"/>
                <a:cs typeface="Calibri" panose="020F0502020204030204" pitchFamily="34" charset="0"/>
              </a:rPr>
              <a:t>Objective</a:t>
            </a:r>
            <a:r>
              <a:rPr lang="en-CA" sz="2000" dirty="0">
                <a:solidFill>
                  <a:srgbClr val="000000"/>
                </a:solidFill>
                <a:effectLst/>
                <a:ea typeface="Times New Roman" panose="02020603050405020304" pitchFamily="18" charset="0"/>
                <a:cs typeface="Calibri" panose="020F0502020204030204" pitchFamily="34" charset="0"/>
              </a:rPr>
              <a:t>: To evaluate the effect of a collaborative </a:t>
            </a:r>
            <a:r>
              <a:rPr lang="en-CA" sz="2000" u="sng" dirty="0">
                <a:solidFill>
                  <a:srgbClr val="000000"/>
                </a:solidFill>
                <a:effectLst/>
                <a:ea typeface="Times New Roman" panose="02020603050405020304" pitchFamily="18" charset="0"/>
                <a:cs typeface="Calibri" panose="020F0502020204030204" pitchFamily="34" charset="0"/>
              </a:rPr>
              <a:t>community pharmacy and community-based organization (CBO)</a:t>
            </a:r>
            <a:r>
              <a:rPr lang="en-CA" sz="2000" dirty="0">
                <a:solidFill>
                  <a:srgbClr val="000000"/>
                </a:solidFill>
                <a:effectLst/>
                <a:ea typeface="Times New Roman" panose="02020603050405020304" pitchFamily="18" charset="0"/>
                <a:cs typeface="Calibri" panose="020F0502020204030204" pitchFamily="34" charset="0"/>
              </a:rPr>
              <a:t> case finding and intervention program on cure rates in patients living with HCV in Alberta</a:t>
            </a:r>
          </a:p>
          <a:p>
            <a:r>
              <a:rPr lang="en-US" sz="2000" u="sng" dirty="0"/>
              <a:t>Population</a:t>
            </a:r>
            <a:r>
              <a:rPr lang="en-US" sz="2000" dirty="0"/>
              <a:t>: Patients aged 18+ with positive HCV infection belonging to priority populations</a:t>
            </a:r>
          </a:p>
          <a:p>
            <a:r>
              <a:rPr lang="en-US" sz="2000" u="sng" dirty="0">
                <a:solidFill>
                  <a:srgbClr val="000000"/>
                </a:solidFill>
                <a:effectLst/>
                <a:ea typeface="Times New Roman" panose="02020603050405020304" pitchFamily="18" charset="0"/>
                <a:cs typeface="Calibri" panose="020F0502020204030204" pitchFamily="34" charset="0"/>
              </a:rPr>
              <a:t>Setting</a:t>
            </a:r>
            <a:r>
              <a:rPr lang="en-US" sz="2000" dirty="0">
                <a:solidFill>
                  <a:srgbClr val="000000"/>
                </a:solidFill>
                <a:effectLst/>
                <a:ea typeface="Times New Roman" panose="02020603050405020304" pitchFamily="18" charset="0"/>
                <a:cs typeface="Calibri" panose="020F0502020204030204" pitchFamily="34" charset="0"/>
              </a:rPr>
              <a:t>: Up to 100 community pharmacies, unlimited participation from CBOs</a:t>
            </a:r>
            <a:endParaRPr lang="en-CA" sz="2000" dirty="0">
              <a:solidFill>
                <a:srgbClr val="000000"/>
              </a:solidFill>
              <a:effectLst/>
              <a:ea typeface="Times New Roman" panose="02020603050405020304" pitchFamily="18" charset="0"/>
              <a:cs typeface="Calibri" panose="020F0502020204030204" pitchFamily="34" charset="0"/>
            </a:endParaRPr>
          </a:p>
          <a:p>
            <a:r>
              <a:rPr lang="en-CA" sz="2000" u="sng" dirty="0">
                <a:solidFill>
                  <a:srgbClr val="000000"/>
                </a:solidFill>
                <a:ea typeface="Times New Roman" panose="02020603050405020304" pitchFamily="18" charset="0"/>
                <a:cs typeface="Calibri" panose="020F0502020204030204" pitchFamily="34" charset="0"/>
              </a:rPr>
              <a:t>Why</a:t>
            </a:r>
            <a:r>
              <a:rPr lang="en-CA" sz="2000" dirty="0">
                <a:solidFill>
                  <a:srgbClr val="000000"/>
                </a:solidFill>
                <a:ea typeface="Times New Roman" panose="02020603050405020304" pitchFamily="18" charset="0"/>
                <a:cs typeface="Calibri" panose="020F0502020204030204" pitchFamily="34" charset="0"/>
              </a:rPr>
              <a:t>? </a:t>
            </a:r>
          </a:p>
          <a:p>
            <a:pPr lvl="1"/>
            <a:r>
              <a:rPr lang="en-CA" sz="2000" dirty="0">
                <a:solidFill>
                  <a:srgbClr val="000000"/>
                </a:solidFill>
                <a:ea typeface="Times New Roman" panose="02020603050405020304" pitchFamily="18" charset="0"/>
                <a:cs typeface="Calibri" panose="020F0502020204030204" pitchFamily="34" charset="0"/>
              </a:rPr>
              <a:t>Pharmacists in Alberta have the largest pharmacist scope of practice in Canada and are the most accessible health care professional</a:t>
            </a:r>
          </a:p>
          <a:p>
            <a:pPr lvl="1"/>
            <a:r>
              <a:rPr lang="en-CA" sz="2000" dirty="0">
                <a:solidFill>
                  <a:srgbClr val="000000"/>
                </a:solidFill>
                <a:ea typeface="Times New Roman" panose="02020603050405020304" pitchFamily="18" charset="0"/>
                <a:cs typeface="Calibri" panose="020F0502020204030204" pitchFamily="34" charset="0"/>
              </a:rPr>
              <a:t>Patients interact on average 10x more frequently with a pharmacist than their family physician, or may not have access to a family physician</a:t>
            </a:r>
            <a:endParaRPr lang="en-CA" sz="2000" dirty="0">
              <a:solidFill>
                <a:srgbClr val="000000"/>
              </a:solidFill>
              <a:effectLst/>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91444173"/>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F2650-6E60-94A1-81F8-13CD8B0A11EB}"/>
              </a:ext>
            </a:extLst>
          </p:cNvPr>
          <p:cNvSpPr>
            <a:spLocks noGrp="1"/>
          </p:cNvSpPr>
          <p:nvPr>
            <p:ph type="title"/>
          </p:nvPr>
        </p:nvSpPr>
        <p:spPr/>
        <p:txBody>
          <a:bodyPr/>
          <a:lstStyle/>
          <a:p>
            <a:endParaRPr lang="en-US"/>
          </a:p>
        </p:txBody>
      </p:sp>
      <p:pic>
        <p:nvPicPr>
          <p:cNvPr id="6" name="Content Placeholder 5" descr="Chart&#10;&#10;Description automatically generated">
            <a:extLst>
              <a:ext uri="{FF2B5EF4-FFF2-40B4-BE49-F238E27FC236}">
                <a16:creationId xmlns:a16="http://schemas.microsoft.com/office/drawing/2014/main" id="{7CC4075F-92C1-9394-1293-76E439BC5AF5}"/>
              </a:ext>
            </a:extLst>
          </p:cNvPr>
          <p:cNvPicPr>
            <a:picLocks noGrp="1" noChangeAspect="1"/>
          </p:cNvPicPr>
          <p:nvPr>
            <p:ph idx="1"/>
          </p:nvPr>
        </p:nvPicPr>
        <p:blipFill>
          <a:blip r:embed="rId2"/>
          <a:stretch>
            <a:fillRect/>
          </a:stretch>
        </p:blipFill>
        <p:spPr>
          <a:xfrm>
            <a:off x="1380304" y="124409"/>
            <a:ext cx="7893698" cy="6733591"/>
          </a:xfrm>
        </p:spPr>
      </p:pic>
    </p:spTree>
    <p:extLst>
      <p:ext uri="{BB962C8B-B14F-4D97-AF65-F5344CB8AC3E}">
        <p14:creationId xmlns:p14="http://schemas.microsoft.com/office/powerpoint/2010/main" val="80893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15032-11C2-84EC-4391-D8CC44E1CE74}"/>
              </a:ext>
            </a:extLst>
          </p:cNvPr>
          <p:cNvSpPr>
            <a:spLocks noGrp="1"/>
          </p:cNvSpPr>
          <p:nvPr>
            <p:ph type="title"/>
          </p:nvPr>
        </p:nvSpPr>
        <p:spPr>
          <a:xfrm>
            <a:off x="677334" y="609600"/>
            <a:ext cx="8596668" cy="641569"/>
          </a:xfrm>
        </p:spPr>
        <p:txBody>
          <a:bodyPr/>
          <a:lstStyle/>
          <a:p>
            <a:r>
              <a:rPr lang="en-US" dirty="0"/>
              <a:t>LiveR</a:t>
            </a:r>
            <a:r>
              <a:rPr lang="en-US" baseline="-25000" dirty="0"/>
              <a:t>x</a:t>
            </a:r>
            <a:r>
              <a:rPr lang="en-US" dirty="0"/>
              <a:t>: HCV Eradication Initiative</a:t>
            </a:r>
          </a:p>
        </p:txBody>
      </p:sp>
      <p:sp>
        <p:nvSpPr>
          <p:cNvPr id="3" name="Content Placeholder 2">
            <a:extLst>
              <a:ext uri="{FF2B5EF4-FFF2-40B4-BE49-F238E27FC236}">
                <a16:creationId xmlns:a16="http://schemas.microsoft.com/office/drawing/2014/main" id="{D2EB553D-EEE5-6867-3808-01FB523E7566}"/>
              </a:ext>
            </a:extLst>
          </p:cNvPr>
          <p:cNvSpPr>
            <a:spLocks noGrp="1"/>
          </p:cNvSpPr>
          <p:nvPr>
            <p:ph idx="1"/>
          </p:nvPr>
        </p:nvSpPr>
        <p:spPr>
          <a:xfrm>
            <a:off x="677334" y="1971171"/>
            <a:ext cx="8596668" cy="4811369"/>
          </a:xfrm>
        </p:spPr>
        <p:txBody>
          <a:bodyPr>
            <a:normAutofit/>
          </a:bodyPr>
          <a:lstStyle/>
          <a:p>
            <a:r>
              <a:rPr lang="en-CA" dirty="0">
                <a:latin typeface="Trebuchet MS" panose="020B0603020202020204" pitchFamily="34" charset="0"/>
                <a:ea typeface="Calibri" panose="020F0502020204030204" pitchFamily="34" charset="0"/>
              </a:rPr>
              <a:t>Low barrier access to healthcare through a collaboration between </a:t>
            </a:r>
            <a:r>
              <a:rPr lang="en-CA" sz="1800" dirty="0">
                <a:effectLst/>
                <a:latin typeface="Trebuchet MS" panose="020B0603020202020204" pitchFamily="34" charset="0"/>
                <a:ea typeface="Calibri" panose="020F0502020204030204" pitchFamily="34" charset="0"/>
              </a:rPr>
              <a:t>community pharmacists and community-based organizations</a:t>
            </a:r>
          </a:p>
          <a:p>
            <a:r>
              <a:rPr lang="en-CA" sz="1800" dirty="0">
                <a:effectLst/>
                <a:latin typeface="Trebuchet MS" panose="020B0603020202020204" pitchFamily="34" charset="0"/>
                <a:ea typeface="Calibri" panose="020F0502020204030204" pitchFamily="34" charset="0"/>
              </a:rPr>
              <a:t>Leverage pharmacists’ expanded scope of practice in Alberta to increase HCV screening, diagnosis and linkage to care and cure through pharmacist prescribing authority for comprehensive HCV care (Alberta HCV primary care pathway and HCV specialist support – Dr Mark Swain)</a:t>
            </a:r>
          </a:p>
          <a:p>
            <a:r>
              <a:rPr lang="en-CA" sz="1800" dirty="0">
                <a:effectLst/>
                <a:latin typeface="Trebuchet MS" panose="020B0603020202020204" pitchFamily="34" charset="0"/>
                <a:ea typeface="Calibri" panose="020F0502020204030204" pitchFamily="34" charset="0"/>
              </a:rPr>
              <a:t>Low barrier HCV screening</a:t>
            </a:r>
          </a:p>
          <a:p>
            <a:pPr lvl="1"/>
            <a:r>
              <a:rPr lang="en-CA" dirty="0" err="1">
                <a:effectLst/>
                <a:latin typeface="Trebuchet MS" panose="020B0603020202020204" pitchFamily="34" charset="0"/>
                <a:ea typeface="Calibri" panose="020F0502020204030204" pitchFamily="34" charset="0"/>
              </a:rPr>
              <a:t>OraQuick</a:t>
            </a:r>
            <a:r>
              <a:rPr lang="en-CA" dirty="0">
                <a:effectLst/>
                <a:latin typeface="Trebuchet MS" panose="020B0603020202020204" pitchFamily="34" charset="0"/>
                <a:ea typeface="Calibri" panose="020F0502020204030204" pitchFamily="34" charset="0"/>
              </a:rPr>
              <a:t> point-of-care</a:t>
            </a:r>
          </a:p>
          <a:p>
            <a:pPr lvl="1"/>
            <a:r>
              <a:rPr lang="en-CA" dirty="0">
                <a:effectLst/>
                <a:latin typeface="Trebuchet MS" panose="020B0603020202020204" pitchFamily="34" charset="0"/>
                <a:ea typeface="Calibri" panose="020F0502020204030204" pitchFamily="34" charset="0"/>
              </a:rPr>
              <a:t>Dried blood spot testing (training provided to community-based organization staff and pharmacists). Partnership with National HIV Services Reference Lab (Winnipeg) and Alberta Provincial Laboratory</a:t>
            </a:r>
          </a:p>
          <a:p>
            <a:pPr lvl="1"/>
            <a:r>
              <a:rPr lang="en-CA" dirty="0">
                <a:latin typeface="Trebuchet MS" panose="020B0603020202020204" pitchFamily="34" charset="0"/>
                <a:ea typeface="Calibri" panose="020F0502020204030204" pitchFamily="34" charset="0"/>
              </a:rPr>
              <a:t>Mobile phlebotomist where appropriate</a:t>
            </a:r>
            <a:endParaRPr lang="en-CA" dirty="0">
              <a:effectLst/>
              <a:latin typeface="Trebuchet MS" panose="020B0603020202020204" pitchFamily="34" charset="0"/>
              <a:ea typeface="Calibri" panose="020F0502020204030204" pitchFamily="34" charset="0"/>
            </a:endParaRPr>
          </a:p>
          <a:p>
            <a:r>
              <a:rPr lang="en-CA" dirty="0">
                <a:latin typeface="Trebuchet MS" panose="020B0603020202020204" pitchFamily="34" charset="0"/>
                <a:ea typeface="Calibri" panose="020F0502020204030204" pitchFamily="34" charset="0"/>
              </a:rPr>
              <a:t>O</a:t>
            </a:r>
            <a:r>
              <a:rPr lang="en-CA" sz="1800" dirty="0">
                <a:effectLst/>
                <a:latin typeface="Trebuchet MS" panose="020B0603020202020204" pitchFamily="34" charset="0"/>
                <a:ea typeface="Calibri" panose="020F0502020204030204" pitchFamily="34" charset="0"/>
              </a:rPr>
              <a:t>utreach peer support for screening events and retention in care</a:t>
            </a:r>
          </a:p>
          <a:p>
            <a:r>
              <a:rPr lang="en-CA" dirty="0">
                <a:latin typeface="Trebuchet MS" panose="020B0603020202020204" pitchFamily="34" charset="0"/>
              </a:rPr>
              <a:t>Strategies prioritized to optimize retention in care</a:t>
            </a:r>
            <a:endParaRPr lang="en-US" dirty="0">
              <a:latin typeface="Trebuchet MS" panose="020B0603020202020204" pitchFamily="34" charset="0"/>
            </a:endParaRPr>
          </a:p>
        </p:txBody>
      </p:sp>
      <p:graphicFrame>
        <p:nvGraphicFramePr>
          <p:cNvPr id="4" name="Diagram 3">
            <a:extLst>
              <a:ext uri="{FF2B5EF4-FFF2-40B4-BE49-F238E27FC236}">
                <a16:creationId xmlns:a16="http://schemas.microsoft.com/office/drawing/2014/main" id="{74FB4884-5101-4224-40FF-B32EC80C2505}"/>
              </a:ext>
            </a:extLst>
          </p:cNvPr>
          <p:cNvGraphicFramePr/>
          <p:nvPr/>
        </p:nvGraphicFramePr>
        <p:xfrm>
          <a:off x="2739040" y="1376220"/>
          <a:ext cx="4864100" cy="469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C30CF842-CA66-9309-5BB5-959BB0EBE6A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38116" y="29556"/>
            <a:ext cx="1621061" cy="1240444"/>
          </a:xfrm>
          <a:prstGeom prst="rect">
            <a:avLst/>
          </a:prstGeom>
        </p:spPr>
      </p:pic>
    </p:spTree>
    <p:extLst>
      <p:ext uri="{BB962C8B-B14F-4D97-AF65-F5344CB8AC3E}">
        <p14:creationId xmlns:p14="http://schemas.microsoft.com/office/powerpoint/2010/main" val="1428810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D850E-27F0-7CCF-9F28-A5A4A2E9653A}"/>
              </a:ext>
            </a:extLst>
          </p:cNvPr>
          <p:cNvSpPr>
            <a:spLocks noGrp="1"/>
          </p:cNvSpPr>
          <p:nvPr>
            <p:ph type="title"/>
          </p:nvPr>
        </p:nvSpPr>
        <p:spPr/>
        <p:txBody>
          <a:bodyPr/>
          <a:lstStyle/>
          <a:p>
            <a:r>
              <a:rPr lang="en-US" dirty="0" err="1"/>
              <a:t>LiveR</a:t>
            </a:r>
            <a:r>
              <a:rPr lang="en-US" baseline="-25000" dirty="0" err="1"/>
              <a:t>x</a:t>
            </a:r>
            <a:r>
              <a:rPr lang="en-US" dirty="0"/>
              <a:t> Training</a:t>
            </a:r>
          </a:p>
        </p:txBody>
      </p:sp>
      <p:sp>
        <p:nvSpPr>
          <p:cNvPr id="3" name="Content Placeholder 2">
            <a:extLst>
              <a:ext uri="{FF2B5EF4-FFF2-40B4-BE49-F238E27FC236}">
                <a16:creationId xmlns:a16="http://schemas.microsoft.com/office/drawing/2014/main" id="{09AE8070-69F9-F0D2-10D0-6B174A03CB6A}"/>
              </a:ext>
            </a:extLst>
          </p:cNvPr>
          <p:cNvSpPr>
            <a:spLocks noGrp="1"/>
          </p:cNvSpPr>
          <p:nvPr>
            <p:ph idx="1"/>
          </p:nvPr>
        </p:nvSpPr>
        <p:spPr>
          <a:xfrm>
            <a:off x="677334" y="1383633"/>
            <a:ext cx="8596668" cy="4657730"/>
          </a:xfrm>
        </p:spPr>
        <p:txBody>
          <a:bodyPr/>
          <a:lstStyle/>
          <a:p>
            <a:r>
              <a:rPr lang="en-CA" sz="2000" dirty="0">
                <a:effectLst/>
                <a:latin typeface="Trebuchet MS" panose="020B0603020202020204" pitchFamily="34" charset="0"/>
                <a:ea typeface="Calibri" panose="020F0502020204030204" pitchFamily="34" charset="0"/>
              </a:rPr>
              <a:t>Robust LiveRx HCV training program developed in partnership with INHSU for pharmacists and community-based social service providers</a:t>
            </a:r>
          </a:p>
          <a:p>
            <a:r>
              <a:rPr lang="en-CA" sz="2000" dirty="0">
                <a:solidFill>
                  <a:srgbClr val="000000"/>
                </a:solidFill>
                <a:ea typeface="Times New Roman" panose="02020603050405020304" pitchFamily="18" charset="0"/>
                <a:cs typeface="Calibri" panose="020F0502020204030204" pitchFamily="34" charset="0"/>
              </a:rPr>
              <a:t>Participating pharmacies and CBOs complete mandatory training including:</a:t>
            </a:r>
          </a:p>
          <a:p>
            <a:pPr lvl="1"/>
            <a:r>
              <a:rPr lang="en-CA" sz="2000" dirty="0">
                <a:solidFill>
                  <a:srgbClr val="000000"/>
                </a:solidFill>
                <a:ea typeface="Times New Roman" panose="02020603050405020304" pitchFamily="18" charset="0"/>
                <a:cs typeface="Calibri" panose="020F0502020204030204" pitchFamily="34" charset="0"/>
              </a:rPr>
              <a:t>Online Hepatitis C infection and treatment modules developed in partnership with INHSU</a:t>
            </a:r>
          </a:p>
          <a:p>
            <a:pPr lvl="1"/>
            <a:r>
              <a:rPr lang="en-CA" sz="2000" dirty="0">
                <a:solidFill>
                  <a:srgbClr val="000000"/>
                </a:solidFill>
                <a:ea typeface="Times New Roman" panose="02020603050405020304" pitchFamily="18" charset="0"/>
                <a:cs typeface="Calibri" panose="020F0502020204030204" pitchFamily="34" charset="0"/>
              </a:rPr>
              <a:t>Point-of-care training for both </a:t>
            </a:r>
            <a:r>
              <a:rPr lang="en-CA" sz="2000" dirty="0" err="1">
                <a:solidFill>
                  <a:srgbClr val="000000"/>
                </a:solidFill>
                <a:ea typeface="Times New Roman" panose="02020603050405020304" pitchFamily="18" charset="0"/>
                <a:cs typeface="Calibri" panose="020F0502020204030204" pitchFamily="34" charset="0"/>
              </a:rPr>
              <a:t>OraQuick</a:t>
            </a:r>
            <a:r>
              <a:rPr lang="en-CA" sz="2000" dirty="0">
                <a:solidFill>
                  <a:srgbClr val="000000"/>
                </a:solidFill>
                <a:ea typeface="Times New Roman" panose="02020603050405020304" pitchFamily="18" charset="0"/>
                <a:cs typeface="Calibri" panose="020F0502020204030204" pitchFamily="34" charset="0"/>
              </a:rPr>
              <a:t> and dried blood spot testing</a:t>
            </a:r>
          </a:p>
          <a:p>
            <a:pPr lvl="1"/>
            <a:r>
              <a:rPr lang="en-CA" sz="2000" dirty="0">
                <a:solidFill>
                  <a:srgbClr val="000000"/>
                </a:solidFill>
                <a:ea typeface="Times New Roman" panose="02020603050405020304" pitchFamily="18" charset="0"/>
                <a:cs typeface="Calibri" panose="020F0502020204030204" pitchFamily="34" charset="0"/>
              </a:rPr>
              <a:t>Stigma and awareness training</a:t>
            </a:r>
          </a:p>
          <a:p>
            <a:r>
              <a:rPr lang="en-CA" sz="2000" dirty="0">
                <a:solidFill>
                  <a:srgbClr val="000000"/>
                </a:solidFill>
                <a:effectLst/>
                <a:ea typeface="Times New Roman" panose="02020603050405020304" pitchFamily="18" charset="0"/>
                <a:cs typeface="Calibri" panose="020F0502020204030204" pitchFamily="34" charset="0"/>
              </a:rPr>
              <a:t>Workshops</a:t>
            </a:r>
          </a:p>
          <a:p>
            <a:r>
              <a:rPr lang="en-CA" sz="2000" dirty="0">
                <a:solidFill>
                  <a:srgbClr val="000000"/>
                </a:solidFill>
                <a:ea typeface="Times New Roman" panose="02020603050405020304" pitchFamily="18" charset="0"/>
                <a:cs typeface="Calibri" panose="020F0502020204030204" pitchFamily="34" charset="0"/>
              </a:rPr>
              <a:t>Community of practice</a:t>
            </a:r>
            <a:endParaRPr lang="en-CA" sz="2000" dirty="0">
              <a:solidFill>
                <a:srgbClr val="000000"/>
              </a:solidFill>
              <a:effectLst/>
              <a:ea typeface="Times New Roman" panose="02020603050405020304" pitchFamily="18" charset="0"/>
              <a:cs typeface="Calibri" panose="020F0502020204030204" pitchFamily="34" charset="0"/>
            </a:endParaRPr>
          </a:p>
          <a:p>
            <a:endParaRPr lang="en-US" dirty="0"/>
          </a:p>
        </p:txBody>
      </p:sp>
    </p:spTree>
    <p:extLst>
      <p:ext uri="{BB962C8B-B14F-4D97-AF65-F5344CB8AC3E}">
        <p14:creationId xmlns:p14="http://schemas.microsoft.com/office/powerpoint/2010/main" val="3259526623"/>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6AC38-EAB4-9BA4-3569-0007E8B2EC6D}"/>
              </a:ext>
            </a:extLst>
          </p:cNvPr>
          <p:cNvSpPr>
            <a:spLocks noGrp="1"/>
          </p:cNvSpPr>
          <p:nvPr>
            <p:ph type="title"/>
          </p:nvPr>
        </p:nvSpPr>
        <p:spPr/>
        <p:txBody>
          <a:bodyPr/>
          <a:lstStyle/>
          <a:p>
            <a:r>
              <a:rPr lang="en-US" dirty="0" err="1"/>
              <a:t>LiveR</a:t>
            </a:r>
            <a:r>
              <a:rPr lang="en-US" baseline="-25000" dirty="0" err="1"/>
              <a:t>x</a:t>
            </a:r>
            <a:r>
              <a:rPr lang="en-US" dirty="0"/>
              <a:t> compared to ECHO</a:t>
            </a:r>
          </a:p>
        </p:txBody>
      </p:sp>
      <p:graphicFrame>
        <p:nvGraphicFramePr>
          <p:cNvPr id="5" name="Table 5">
            <a:extLst>
              <a:ext uri="{FF2B5EF4-FFF2-40B4-BE49-F238E27FC236}">
                <a16:creationId xmlns:a16="http://schemas.microsoft.com/office/drawing/2014/main" id="{F53DA51B-55CC-4922-3FA0-295791359053}"/>
              </a:ext>
            </a:extLst>
          </p:cNvPr>
          <p:cNvGraphicFramePr>
            <a:graphicFrameLocks noGrp="1"/>
          </p:cNvGraphicFramePr>
          <p:nvPr>
            <p:ph idx="1"/>
            <p:extLst>
              <p:ext uri="{D42A27DB-BD31-4B8C-83A1-F6EECF244321}">
                <p14:modId xmlns:p14="http://schemas.microsoft.com/office/powerpoint/2010/main" val="2347580679"/>
              </p:ext>
            </p:extLst>
          </p:nvPr>
        </p:nvGraphicFramePr>
        <p:xfrm>
          <a:off x="677863" y="1564106"/>
          <a:ext cx="9200064" cy="4860757"/>
        </p:xfrm>
        <a:graphic>
          <a:graphicData uri="http://schemas.openxmlformats.org/drawingml/2006/table">
            <a:tbl>
              <a:tblPr firstRow="1" bandRow="1">
                <a:tableStyleId>{5C22544A-7EE6-4342-B048-85BDC9FD1C3A}</a:tableStyleId>
              </a:tblPr>
              <a:tblGrid>
                <a:gridCol w="3066688">
                  <a:extLst>
                    <a:ext uri="{9D8B030D-6E8A-4147-A177-3AD203B41FA5}">
                      <a16:colId xmlns:a16="http://schemas.microsoft.com/office/drawing/2014/main" val="1064381308"/>
                    </a:ext>
                  </a:extLst>
                </a:gridCol>
                <a:gridCol w="3066688">
                  <a:extLst>
                    <a:ext uri="{9D8B030D-6E8A-4147-A177-3AD203B41FA5}">
                      <a16:colId xmlns:a16="http://schemas.microsoft.com/office/drawing/2014/main" val="570896050"/>
                    </a:ext>
                  </a:extLst>
                </a:gridCol>
                <a:gridCol w="3066688">
                  <a:extLst>
                    <a:ext uri="{9D8B030D-6E8A-4147-A177-3AD203B41FA5}">
                      <a16:colId xmlns:a16="http://schemas.microsoft.com/office/drawing/2014/main" val="3221920138"/>
                    </a:ext>
                  </a:extLst>
                </a:gridCol>
              </a:tblGrid>
              <a:tr h="683159">
                <a:tc>
                  <a:txBody>
                    <a:bodyPr/>
                    <a:lstStyle/>
                    <a:p>
                      <a:endParaRPr lang="en-US" dirty="0"/>
                    </a:p>
                  </a:txBody>
                  <a:tcPr/>
                </a:tc>
                <a:tc>
                  <a:txBody>
                    <a:bodyPr/>
                    <a:lstStyle/>
                    <a:p>
                      <a:r>
                        <a:rPr lang="en-US" dirty="0" err="1"/>
                        <a:t>LiveR</a:t>
                      </a:r>
                      <a:r>
                        <a:rPr lang="en-US" baseline="-25000" dirty="0" err="1"/>
                        <a:t>x</a:t>
                      </a:r>
                      <a:endParaRPr lang="en-US" dirty="0"/>
                    </a:p>
                  </a:txBody>
                  <a:tcPr/>
                </a:tc>
                <a:tc>
                  <a:txBody>
                    <a:bodyPr/>
                    <a:lstStyle/>
                    <a:p>
                      <a:r>
                        <a:rPr lang="en-US" dirty="0"/>
                        <a:t>ECHO</a:t>
                      </a:r>
                    </a:p>
                  </a:txBody>
                  <a:tcPr/>
                </a:tc>
                <a:extLst>
                  <a:ext uri="{0D108BD9-81ED-4DB2-BD59-A6C34878D82A}">
                    <a16:rowId xmlns:a16="http://schemas.microsoft.com/office/drawing/2014/main" val="544923275"/>
                  </a:ext>
                </a:extLst>
              </a:tr>
              <a:tr h="1261322">
                <a:tc>
                  <a:txBody>
                    <a:bodyPr/>
                    <a:lstStyle/>
                    <a:p>
                      <a:r>
                        <a:rPr lang="en-US" dirty="0"/>
                        <a:t>Population</a:t>
                      </a:r>
                    </a:p>
                  </a:txBody>
                  <a:tcPr/>
                </a:tc>
                <a:tc>
                  <a:txBody>
                    <a:bodyPr/>
                    <a:lstStyle/>
                    <a:p>
                      <a:r>
                        <a:rPr lang="en-US" dirty="0"/>
                        <a:t>Priority populations</a:t>
                      </a:r>
                    </a:p>
                  </a:txBody>
                  <a:tcPr/>
                </a:tc>
                <a:tc>
                  <a:txBody>
                    <a:bodyPr/>
                    <a:lstStyle/>
                    <a:p>
                      <a:r>
                        <a:rPr lang="en-US" dirty="0">
                          <a:solidFill>
                            <a:schemeClr val="tx1"/>
                          </a:solidFill>
                        </a:rPr>
                        <a:t>Priority populations that have a primary care provider individuals</a:t>
                      </a:r>
                    </a:p>
                  </a:txBody>
                  <a:tcPr/>
                </a:tc>
                <a:extLst>
                  <a:ext uri="{0D108BD9-81ED-4DB2-BD59-A6C34878D82A}">
                    <a16:rowId xmlns:a16="http://schemas.microsoft.com/office/drawing/2014/main" val="541348024"/>
                  </a:ext>
                </a:extLst>
              </a:tr>
              <a:tr h="941859">
                <a:tc>
                  <a:txBody>
                    <a:bodyPr/>
                    <a:lstStyle/>
                    <a:p>
                      <a:r>
                        <a:rPr lang="en-US" dirty="0"/>
                        <a:t>Setting</a:t>
                      </a:r>
                    </a:p>
                  </a:txBody>
                  <a:tcPr/>
                </a:tc>
                <a:tc>
                  <a:txBody>
                    <a:bodyPr/>
                    <a:lstStyle/>
                    <a:p>
                      <a:r>
                        <a:rPr lang="en-US" dirty="0"/>
                        <a:t>Community pharmacies and CBOs across Alberta</a:t>
                      </a:r>
                    </a:p>
                  </a:txBody>
                  <a:tcPr/>
                </a:tc>
                <a:tc>
                  <a:txBody>
                    <a:bodyPr/>
                    <a:lstStyle/>
                    <a:p>
                      <a:r>
                        <a:rPr lang="en-US" dirty="0">
                          <a:solidFill>
                            <a:schemeClr val="tx1"/>
                          </a:solidFill>
                        </a:rPr>
                        <a:t>Rural community settings across Alberta</a:t>
                      </a:r>
                    </a:p>
                  </a:txBody>
                  <a:tcPr/>
                </a:tc>
                <a:extLst>
                  <a:ext uri="{0D108BD9-81ED-4DB2-BD59-A6C34878D82A}">
                    <a16:rowId xmlns:a16="http://schemas.microsoft.com/office/drawing/2014/main" val="3954707378"/>
                  </a:ext>
                </a:extLst>
              </a:tr>
              <a:tr h="1291258">
                <a:tc>
                  <a:txBody>
                    <a:bodyPr/>
                    <a:lstStyle/>
                    <a:p>
                      <a:r>
                        <a:rPr lang="en-US" dirty="0"/>
                        <a:t>Participating HCP</a:t>
                      </a:r>
                    </a:p>
                  </a:txBody>
                  <a:tcPr/>
                </a:tc>
                <a:tc>
                  <a:txBody>
                    <a:bodyPr/>
                    <a:lstStyle/>
                    <a:p>
                      <a:r>
                        <a:rPr lang="en-US" dirty="0"/>
                        <a:t>Pharmacists</a:t>
                      </a:r>
                    </a:p>
                  </a:txBody>
                  <a:tcPr/>
                </a:tc>
                <a:tc>
                  <a:txBody>
                    <a:bodyPr/>
                    <a:lstStyle/>
                    <a:p>
                      <a:r>
                        <a:rPr lang="en-US" dirty="0">
                          <a:solidFill>
                            <a:schemeClr val="tx1"/>
                          </a:solidFill>
                        </a:rPr>
                        <a:t>Primary care physicians, Nurse Practitioners, and community nurses</a:t>
                      </a:r>
                    </a:p>
                  </a:txBody>
                  <a:tcPr/>
                </a:tc>
                <a:extLst>
                  <a:ext uri="{0D108BD9-81ED-4DB2-BD59-A6C34878D82A}">
                    <a16:rowId xmlns:a16="http://schemas.microsoft.com/office/drawing/2014/main" val="4155501899"/>
                  </a:ext>
                </a:extLst>
              </a:tr>
              <a:tr h="683159">
                <a:tc>
                  <a:txBody>
                    <a:bodyPr/>
                    <a:lstStyle/>
                    <a:p>
                      <a:r>
                        <a:rPr lang="en-US" dirty="0"/>
                        <a:t>HCV testing available</a:t>
                      </a:r>
                    </a:p>
                  </a:txBody>
                  <a:tcPr/>
                </a:tc>
                <a:tc>
                  <a:txBody>
                    <a:bodyPr/>
                    <a:lstStyle/>
                    <a:p>
                      <a:r>
                        <a:rPr lang="en-US" dirty="0"/>
                        <a:t>POCT, DBS, phlebotomy</a:t>
                      </a:r>
                    </a:p>
                  </a:txBody>
                  <a:tcPr/>
                </a:tc>
                <a:tc>
                  <a:txBody>
                    <a:bodyPr/>
                    <a:lstStyle/>
                    <a:p>
                      <a:r>
                        <a:rPr lang="en-US" dirty="0">
                          <a:solidFill>
                            <a:schemeClr val="tx1"/>
                          </a:solidFill>
                        </a:rPr>
                        <a:t>POCT, DBS, phlebotomy</a:t>
                      </a:r>
                    </a:p>
                  </a:txBody>
                  <a:tcPr/>
                </a:tc>
                <a:extLst>
                  <a:ext uri="{0D108BD9-81ED-4DB2-BD59-A6C34878D82A}">
                    <a16:rowId xmlns:a16="http://schemas.microsoft.com/office/drawing/2014/main" val="2507639109"/>
                  </a:ext>
                </a:extLst>
              </a:tr>
            </a:tbl>
          </a:graphicData>
        </a:graphic>
      </p:graphicFrame>
    </p:spTree>
    <p:extLst>
      <p:ext uri="{BB962C8B-B14F-4D97-AF65-F5344CB8AC3E}">
        <p14:creationId xmlns:p14="http://schemas.microsoft.com/office/powerpoint/2010/main" val="3347409589"/>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10;&#10;Description automatically generated">
            <a:extLst>
              <a:ext uri="{FF2B5EF4-FFF2-40B4-BE49-F238E27FC236}">
                <a16:creationId xmlns:a16="http://schemas.microsoft.com/office/drawing/2014/main" id="{8C45A8ED-D5DD-A04B-895D-3140C3ECF996}"/>
              </a:ext>
            </a:extLst>
          </p:cNvPr>
          <p:cNvPicPr>
            <a:picLocks noGrp="1" noChangeAspect="1"/>
          </p:cNvPicPr>
          <p:nvPr>
            <p:ph idx="1"/>
          </p:nvPr>
        </p:nvPicPr>
        <p:blipFill>
          <a:blip r:embed="rId2"/>
          <a:stretch>
            <a:fillRect/>
          </a:stretch>
        </p:blipFill>
        <p:spPr>
          <a:xfrm>
            <a:off x="1457325" y="0"/>
            <a:ext cx="7934325" cy="6858000"/>
          </a:xfrm>
        </p:spPr>
      </p:pic>
      <p:sp>
        <p:nvSpPr>
          <p:cNvPr id="6" name="Title 5">
            <a:extLst>
              <a:ext uri="{FF2B5EF4-FFF2-40B4-BE49-F238E27FC236}">
                <a16:creationId xmlns:a16="http://schemas.microsoft.com/office/drawing/2014/main" id="{861530E8-D952-93B5-E913-E3CAA207760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166160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13932-98AA-508C-7453-8EAA4F5395F6}"/>
              </a:ext>
            </a:extLst>
          </p:cNvPr>
          <p:cNvSpPr>
            <a:spLocks noGrp="1"/>
          </p:cNvSpPr>
          <p:nvPr>
            <p:ph type="title"/>
          </p:nvPr>
        </p:nvSpPr>
        <p:spPr/>
        <p:txBody>
          <a:bodyPr/>
          <a:lstStyle/>
          <a:p>
            <a:endParaRPr lang="en-US"/>
          </a:p>
        </p:txBody>
      </p:sp>
      <p:pic>
        <p:nvPicPr>
          <p:cNvPr id="7" name="Content Placeholder 6" descr="Text&#10;&#10;Description automatically generated">
            <a:extLst>
              <a:ext uri="{FF2B5EF4-FFF2-40B4-BE49-F238E27FC236}">
                <a16:creationId xmlns:a16="http://schemas.microsoft.com/office/drawing/2014/main" id="{DD39309B-FB3F-B0F4-BAC3-3A3A5BB90FF6}"/>
              </a:ext>
            </a:extLst>
          </p:cNvPr>
          <p:cNvPicPr>
            <a:picLocks noGrp="1" noChangeAspect="1"/>
          </p:cNvPicPr>
          <p:nvPr>
            <p:ph idx="1"/>
          </p:nvPr>
        </p:nvPicPr>
        <p:blipFill>
          <a:blip r:embed="rId2"/>
          <a:stretch>
            <a:fillRect/>
          </a:stretch>
        </p:blipFill>
        <p:spPr>
          <a:xfrm>
            <a:off x="1476376" y="0"/>
            <a:ext cx="7797626" cy="6858000"/>
          </a:xfrm>
        </p:spPr>
      </p:pic>
    </p:spTree>
    <p:extLst>
      <p:ext uri="{BB962C8B-B14F-4D97-AF65-F5344CB8AC3E}">
        <p14:creationId xmlns:p14="http://schemas.microsoft.com/office/powerpoint/2010/main" val="2290716487"/>
      </p:ext>
    </p:extLst>
  </p:cSld>
  <p:clrMapOvr>
    <a:masterClrMapping/>
  </p:clrMapOvr>
</p:sld>
</file>

<file path=ppt/theme/theme1.xml><?xml version="1.0" encoding="utf-8"?>
<a:theme xmlns:a="http://schemas.openxmlformats.org/drawingml/2006/main" name="Facet">
  <a:themeElements>
    <a:clrScheme name="B8BF34">
      <a:dk1>
        <a:srgbClr val="000000"/>
      </a:dk1>
      <a:lt1>
        <a:srgbClr val="FFFFFF"/>
      </a:lt1>
      <a:dk2>
        <a:srgbClr val="2C3C43"/>
      </a:dk2>
      <a:lt2>
        <a:srgbClr val="EBEBEB"/>
      </a:lt2>
      <a:accent1>
        <a:srgbClr val="00AEBB"/>
      </a:accent1>
      <a:accent2>
        <a:srgbClr val="B8BE33"/>
      </a:accent2>
      <a:accent3>
        <a:srgbClr val="DE8928"/>
      </a:accent3>
      <a:accent4>
        <a:srgbClr val="00AEBB"/>
      </a:accent4>
      <a:accent5>
        <a:srgbClr val="DE8928"/>
      </a:accent5>
      <a:accent6>
        <a:srgbClr val="B8BF34"/>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{CADB7604-D85B-884A-BC87-6E5286183703}tf10001060</Template>
  <TotalTime>336</TotalTime>
  <Words>760</Words>
  <Application>Microsoft Macintosh PowerPoint</Application>
  <PresentationFormat>Widescreen</PresentationFormat>
  <Paragraphs>110</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LiveRx Study</vt:lpstr>
      <vt:lpstr>Disclosures</vt:lpstr>
      <vt:lpstr>LiveRx Study Overview</vt:lpstr>
      <vt:lpstr>PowerPoint Presentation</vt:lpstr>
      <vt:lpstr>LiveRx: HCV Eradication Initiative</vt:lpstr>
      <vt:lpstr>LiveRx Training</vt:lpstr>
      <vt:lpstr>LiveRx compared to ECHO</vt:lpstr>
      <vt:lpstr>PowerPoint Presentation</vt:lpstr>
      <vt:lpstr>PowerPoint Presentation</vt:lpstr>
      <vt:lpstr>Implementation: Current Picture</vt:lpstr>
      <vt:lpstr>We are Hiring!</vt:lpstr>
      <vt:lpstr>Acknowledgements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LiveRx Study</dc:title>
  <dc:creator>Stephanie Gysel</dc:creator>
  <cp:lastModifiedBy>Kate Dunn</cp:lastModifiedBy>
  <cp:revision>8</cp:revision>
  <dcterms:created xsi:type="dcterms:W3CDTF">2022-09-27T18:24:59Z</dcterms:created>
  <dcterms:modified xsi:type="dcterms:W3CDTF">2022-10-12T21:43:13Z</dcterms:modified>
</cp:coreProperties>
</file>