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  <p:sldMasterId id="2147483700" r:id="rId3"/>
  </p:sldMasterIdLst>
  <p:notesMasterIdLst>
    <p:notesMasterId r:id="rId36"/>
  </p:notesMasterIdLst>
  <p:sldIdLst>
    <p:sldId id="320" r:id="rId4"/>
    <p:sldId id="277" r:id="rId5"/>
    <p:sldId id="292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8" r:id="rId14"/>
    <p:sldId id="290" r:id="rId15"/>
    <p:sldId id="291" r:id="rId16"/>
    <p:sldId id="307" r:id="rId17"/>
    <p:sldId id="303" r:id="rId18"/>
    <p:sldId id="304" r:id="rId19"/>
    <p:sldId id="305" r:id="rId20"/>
    <p:sldId id="306" r:id="rId21"/>
    <p:sldId id="316" r:id="rId22"/>
    <p:sldId id="309" r:id="rId23"/>
    <p:sldId id="311" r:id="rId24"/>
    <p:sldId id="310" r:id="rId25"/>
    <p:sldId id="312" r:id="rId26"/>
    <p:sldId id="270" r:id="rId27"/>
    <p:sldId id="271" r:id="rId28"/>
    <p:sldId id="285" r:id="rId29"/>
    <p:sldId id="317" r:id="rId30"/>
    <p:sldId id="281" r:id="rId31"/>
    <p:sldId id="286" r:id="rId32"/>
    <p:sldId id="287" r:id="rId33"/>
    <p:sldId id="318" r:id="rId34"/>
    <p:sldId id="31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57" autoAdjust="0"/>
  </p:normalViewPr>
  <p:slideViewPr>
    <p:cSldViewPr>
      <p:cViewPr varScale="1">
        <p:scale>
          <a:sx n="97" d="100"/>
          <a:sy n="97" d="100"/>
        </p:scale>
        <p:origin x="20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210F7-049E-4143-AD05-A0393D1E294C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013A7-EF1A-43BE-8508-32224FAD7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63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A4803-E63E-4A39-92CD-BD53E4FB49A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32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EA532-0E50-A244-BC95-CADB0048944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062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8FDD-5DCF-47D9-8026-9FFE22E7986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028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C67A6-47A9-4E86-80FF-B1763E4EAE1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3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C67A6-47A9-4E86-80FF-B1763E4EAE1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25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C67A6-47A9-4E86-80FF-B1763E4EAE1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25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C67A6-47A9-4E86-80FF-B1763E4EAE1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25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C67A6-47A9-4E86-80FF-B1763E4EAE1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25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C67A6-47A9-4E86-80FF-B1763E4EAE1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25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EA532-0E50-A244-BC95-CADB004894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40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0777C-14D1-41DA-B8D3-822E525FFAF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038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8FDD-5DCF-47D9-8026-9FFE22E7986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92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8FDD-5DCF-47D9-8026-9FFE22E7986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92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8FDD-5DCF-47D9-8026-9FFE22E7986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92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8650">
              <a:defRPr/>
            </a:pPr>
            <a:endParaRPr lang="en-CA" b="1" dirty="0" smtClean="0">
              <a:solidFill>
                <a:srgbClr val="FF0000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EA532-0E50-A244-BC95-CADB0048944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97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A747-F259-4D4E-8398-8EC23AC227D2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A3B1-1C25-4D26-9591-DE3024DDE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89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A747-F259-4D4E-8398-8EC23AC227D2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A3B1-1C25-4D26-9591-DE3024DDE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9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A747-F259-4D4E-8398-8EC23AC227D2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A3B1-1C25-4D26-9591-DE3024DDE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96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with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" y="1295400"/>
            <a:ext cx="9144000" cy="55625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10620" cy="1295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310287" y="1"/>
            <a:ext cx="2833714" cy="12953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910620" y="1"/>
            <a:ext cx="3399667" cy="12953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 userDrawn="1"/>
        </p:nvSpPr>
        <p:spPr>
          <a:xfrm>
            <a:off x="3429000" y="5213350"/>
            <a:ext cx="4795838" cy="1069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Times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85800" y="5032816"/>
            <a:ext cx="7772400" cy="141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312901" y="5088035"/>
            <a:ext cx="5087668" cy="1293701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9535" y="5202668"/>
            <a:ext cx="4748491" cy="108065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50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2499167"/>
            <a:ext cx="8229600" cy="160280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5" name="Picture 14" descr="Title Slide_external_bilen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16" y="5088035"/>
            <a:ext cx="2511552" cy="129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5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4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4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4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4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4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17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4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A747-F259-4D4E-8398-8EC23AC227D2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A3B1-1C25-4D26-9591-DE3024DDE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23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0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9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Title Slide_external_bilen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667000"/>
            <a:ext cx="7953375" cy="1143000"/>
          </a:xfrm>
        </p:spPr>
        <p:txBody>
          <a:bodyPr anchor="t"/>
          <a:lstStyle>
            <a:lvl1pPr>
              <a:lnSpc>
                <a:spcPct val="90000"/>
              </a:lnSpc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5213350"/>
            <a:ext cx="4795838" cy="1069975"/>
          </a:xfrm>
        </p:spPr>
        <p:txBody>
          <a:bodyPr anchor="ctr"/>
          <a:lstStyle>
            <a:lvl1pPr marL="0" indent="0">
              <a:buFont typeface="Times" pitchFamily="1" charset="0"/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6904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2E210-AD7B-4ACA-B631-CAF73C216D1B}" type="slidenum">
              <a:rPr lang="en-US"/>
              <a:pPr>
                <a:defRPr/>
              </a:pPr>
              <a:t>‹#›</a:t>
            </a:fld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7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32382-34BC-4847-AE4C-97E1C529D565}" type="slidenum">
              <a:rPr lang="en-US"/>
              <a:pPr>
                <a:defRPr/>
              </a:pPr>
              <a:t>‹#›</a:t>
            </a:fld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68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36195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524000"/>
            <a:ext cx="36195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24247-7587-42E0-9FF4-3829431DB6FE}" type="slidenum">
              <a:rPr lang="en-US"/>
              <a:pPr>
                <a:defRPr/>
              </a:pPr>
              <a:t>‹#›</a:t>
            </a:fld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37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3C953-054F-4D5C-A29A-C5D92633A103}" type="slidenum">
              <a:rPr lang="en-US"/>
              <a:pPr>
                <a:defRPr/>
              </a:pPr>
              <a:t>‹#›</a:t>
            </a:fld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0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719D2-6D87-4A42-AB12-9F74BD053E57}" type="slidenum">
              <a:rPr lang="en-US"/>
              <a:pPr>
                <a:defRPr/>
              </a:pPr>
              <a:t>‹#›</a:t>
            </a:fld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46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0A08E-C723-4A0B-B108-4E47F6778B5D}" type="slidenum">
              <a:rPr lang="en-US"/>
              <a:pPr>
                <a:defRPr/>
              </a:pPr>
              <a:t>‹#›</a:t>
            </a:fld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03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C080B-0DA6-469D-9BE4-F837C694D013}" type="slidenum">
              <a:rPr lang="en-US"/>
              <a:pPr>
                <a:defRPr/>
              </a:pPr>
              <a:t>‹#›</a:t>
            </a:fld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5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A747-F259-4D4E-8398-8EC23AC227D2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A3B1-1C25-4D26-9591-DE3024DDE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856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B7F17-6487-4CC9-BC7C-465E7B21A715}" type="slidenum">
              <a:rPr lang="en-US"/>
              <a:pPr>
                <a:defRPr/>
              </a:pPr>
              <a:t>‹#›</a:t>
            </a:fld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17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643EB-4D19-4D1A-9DC9-10DC9303BA9B}" type="slidenum">
              <a:rPr lang="en-US"/>
              <a:pPr>
                <a:defRPr/>
              </a:pPr>
              <a:t>‹#›</a:t>
            </a:fld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56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7988" y="160338"/>
            <a:ext cx="1973262" cy="57832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60338"/>
            <a:ext cx="5767388" cy="57832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DFEF9-892B-4CE9-B01E-33CD3BBAEB40}" type="slidenum">
              <a:rPr lang="en-US"/>
              <a:pPr>
                <a:defRPr/>
              </a:pPr>
              <a:t>‹#›</a:t>
            </a:fld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9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0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with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" y="1295400"/>
            <a:ext cx="9144000" cy="55625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10620" cy="1295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310287" y="1"/>
            <a:ext cx="2833714" cy="12953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910620" y="1"/>
            <a:ext cx="3399667" cy="12953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 userDrawn="1"/>
        </p:nvSpPr>
        <p:spPr>
          <a:xfrm>
            <a:off x="3429000" y="5213350"/>
            <a:ext cx="4795838" cy="1069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Times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Click to edit Master subtitle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85800" y="5032816"/>
            <a:ext cx="7772400" cy="141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9535" y="5202668"/>
            <a:ext cx="4748491" cy="108065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50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2499167"/>
            <a:ext cx="8229600" cy="160280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17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1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8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9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0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CD43-98B3-4D80-B61A-10E9C53F0C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71AD-85E9-4F2B-AA2A-33399C8F3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8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CD43-98B3-4D80-B61A-10E9C53F0C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71AD-85E9-4F2B-AA2A-33399C8F3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A747-F259-4D4E-8398-8EC23AC227D2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A3B1-1C25-4D26-9591-DE3024DDE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36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CD43-98B3-4D80-B61A-10E9C53F0C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71AD-85E9-4F2B-AA2A-33399C8F3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8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CD43-98B3-4D80-B61A-10E9C53F0C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71AD-85E9-4F2B-AA2A-33399C8F3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CD43-98B3-4D80-B61A-10E9C53F0C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71AD-85E9-4F2B-AA2A-33399C8F3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7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CD43-98B3-4D80-B61A-10E9C53F0C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71AD-85E9-4F2B-AA2A-33399C8F3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40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CD43-98B3-4D80-B61A-10E9C53F0C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71AD-85E9-4F2B-AA2A-33399C8F3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CD43-98B3-4D80-B61A-10E9C53F0C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71AD-85E9-4F2B-AA2A-33399C8F3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30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CD43-98B3-4D80-B61A-10E9C53F0C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71AD-85E9-4F2B-AA2A-33399C8F3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6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CD43-98B3-4D80-B61A-10E9C53F0C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71AD-85E9-4F2B-AA2A-33399C8F3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30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CD43-98B3-4D80-B61A-10E9C53F0C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71AD-85E9-4F2B-AA2A-33399C8F3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7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with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" y="1295400"/>
            <a:ext cx="9144000" cy="55625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10620" cy="1295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310287" y="1"/>
            <a:ext cx="2833714" cy="12953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910620" y="1"/>
            <a:ext cx="3399667" cy="12953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 userDrawn="1"/>
        </p:nvSpPr>
        <p:spPr>
          <a:xfrm>
            <a:off x="3429000" y="5213350"/>
            <a:ext cx="4795838" cy="1069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Times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Click to edit Master subtitle style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85800" y="5032816"/>
            <a:ext cx="7772400" cy="141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9535" y="5202668"/>
            <a:ext cx="4748491" cy="108065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50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2499167"/>
            <a:ext cx="8229600" cy="160280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87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A747-F259-4D4E-8398-8EC23AC227D2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A3B1-1C25-4D26-9591-DE3024DDE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0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8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8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A747-F259-4D4E-8398-8EC23AC227D2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A3B1-1C25-4D26-9591-DE3024DDE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33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A747-F259-4D4E-8398-8EC23AC227D2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A3B1-1C25-4D26-9591-DE3024DDE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1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A747-F259-4D4E-8398-8EC23AC227D2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A3B1-1C25-4D26-9591-DE3024DDE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9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A747-F259-4D4E-8398-8EC23AC227D2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A3B1-1C25-4D26-9591-DE3024DDE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46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6A747-F259-4D4E-8398-8EC23AC227D2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A3B1-1C25-4D26-9591-DE3024DDE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3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4" r:id="rId14"/>
    <p:sldLayoutId id="2147483670" r:id="rId15"/>
    <p:sldLayoutId id="2147483671" r:id="rId16"/>
    <p:sldLayoutId id="2147483672" r:id="rId17"/>
    <p:sldLayoutId id="2147483677" r:id="rId18"/>
    <p:sldLayoutId id="2147483678" r:id="rId19"/>
    <p:sldLayoutId id="2147483680" r:id="rId20"/>
    <p:sldLayoutId id="2147483682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15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152"/>
              </a:solidFill>
              <a:latin typeface="Times" pitchFamily="1" charset="0"/>
            </a:endParaRPr>
          </a:p>
        </p:txBody>
      </p:sp>
      <p:sp>
        <p:nvSpPr>
          <p:cNvPr id="1027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152"/>
              </a:solidFill>
              <a:latin typeface="Times" pitchFamily="1" charset="0"/>
            </a:endParaRPr>
          </a:p>
        </p:txBody>
      </p:sp>
      <p:pic>
        <p:nvPicPr>
          <p:cNvPr id="1028" name="Picture 22" descr="Content Slide Header External_opt1_bilen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78050" y="160338"/>
            <a:ext cx="6553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524000"/>
            <a:ext cx="7391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47100" y="6529388"/>
            <a:ext cx="5365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998D5F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2C022D7-A26D-40CD-868F-F05AE5DE5B24}" type="slidenum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dirty="0">
              <a:latin typeface="Arial" charset="0"/>
            </a:endParaRPr>
          </a:p>
        </p:txBody>
      </p:sp>
      <p:sp>
        <p:nvSpPr>
          <p:cNvPr id="1032" name="Text Box 12"/>
          <p:cNvSpPr txBox="1">
            <a:spLocks noChangeArrowheads="1"/>
          </p:cNvSpPr>
          <p:nvPr userDrawn="1"/>
        </p:nvSpPr>
        <p:spPr bwMode="auto">
          <a:xfrm>
            <a:off x="4876800" y="16764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Osak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Osak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Osak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Osak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Osaka" pitchFamily="1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31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0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1" charset="0"/>
          <a:ea typeface="Osaka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1" charset="0"/>
          <a:ea typeface="Osaka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1" charset="0"/>
          <a:ea typeface="Osaka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1" charset="0"/>
          <a:ea typeface="Osaka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1" charset="0"/>
          <a:ea typeface="Osaka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1" charset="0"/>
          <a:ea typeface="Osaka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1" charset="0"/>
          <a:ea typeface="Osaka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1" charset="0"/>
          <a:ea typeface="Osaka" pitchFamily="1" charset="-128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30000"/>
        </a:spcAft>
        <a:buFont typeface="Times" pitchFamily="1" charset="0"/>
        <a:buChar char="•"/>
        <a:defRPr sz="2400">
          <a:solidFill>
            <a:srgbClr val="003152"/>
          </a:solidFill>
          <a:latin typeface="+mn-lt"/>
          <a:ea typeface="+mn-ea"/>
          <a:cs typeface="+mn-cs"/>
        </a:defRPr>
      </a:lvl1pPr>
      <a:lvl2pPr marL="688975" indent="-230188" algn="l" rtl="0" eaLnBrk="0" fontAlgn="base" hangingPunct="0">
        <a:spcBef>
          <a:spcPct val="20000"/>
        </a:spcBef>
        <a:spcAft>
          <a:spcPct val="0"/>
        </a:spcAft>
        <a:buFont typeface="Times" pitchFamily="1" charset="0"/>
        <a:buChar char="•"/>
        <a:defRPr sz="2000">
          <a:solidFill>
            <a:srgbClr val="557FA6"/>
          </a:solidFill>
          <a:latin typeface="+mn-lt"/>
          <a:ea typeface="+mn-ea"/>
        </a:defRPr>
      </a:lvl2pPr>
      <a:lvl3pPr marL="1196975" indent="-222250" algn="l" rtl="0" eaLnBrk="0" fontAlgn="base" hangingPunct="0">
        <a:spcBef>
          <a:spcPct val="20000"/>
        </a:spcBef>
        <a:spcAft>
          <a:spcPct val="0"/>
        </a:spcAft>
        <a:buFont typeface="Times" pitchFamily="1" charset="0"/>
        <a:buChar char="-"/>
        <a:defRPr>
          <a:solidFill>
            <a:srgbClr val="557FA6"/>
          </a:solidFill>
          <a:latin typeface="+mn-lt"/>
          <a:ea typeface="+mn-ea"/>
        </a:defRPr>
      </a:lvl3pPr>
      <a:lvl4pPr marL="1770063" indent="-230188" algn="l" rtl="0" eaLnBrk="0" fontAlgn="base" hangingPunct="0">
        <a:spcBef>
          <a:spcPct val="20000"/>
        </a:spcBef>
        <a:spcAft>
          <a:spcPct val="0"/>
        </a:spcAft>
        <a:buFont typeface="Times" pitchFamily="1" charset="0"/>
        <a:buChar char="-"/>
        <a:defRPr sz="1600">
          <a:solidFill>
            <a:srgbClr val="557FA6"/>
          </a:solidFill>
          <a:latin typeface="+mn-lt"/>
          <a:ea typeface="+mn-ea"/>
        </a:defRPr>
      </a:lvl4pPr>
      <a:lvl5pPr marL="2286000" indent="-246063" algn="l" rtl="0" eaLnBrk="0" fontAlgn="base" hangingPunct="0">
        <a:spcBef>
          <a:spcPct val="20000"/>
        </a:spcBef>
        <a:spcAft>
          <a:spcPct val="0"/>
        </a:spcAft>
        <a:buFont typeface="Times" pitchFamily="1" charset="0"/>
        <a:buChar char="-"/>
        <a:defRPr sz="1600">
          <a:solidFill>
            <a:srgbClr val="557FA6"/>
          </a:solidFill>
          <a:latin typeface="+mn-lt"/>
          <a:ea typeface="+mn-ea"/>
        </a:defRPr>
      </a:lvl5pPr>
      <a:lvl6pPr marL="2743200" indent="-246063" algn="l" rtl="0" fontAlgn="base">
        <a:spcBef>
          <a:spcPct val="20000"/>
        </a:spcBef>
        <a:spcAft>
          <a:spcPct val="0"/>
        </a:spcAft>
        <a:buFont typeface="Times" pitchFamily="1" charset="0"/>
        <a:buChar char="-"/>
        <a:defRPr sz="1600">
          <a:solidFill>
            <a:srgbClr val="557FA6"/>
          </a:solidFill>
          <a:latin typeface="+mn-lt"/>
          <a:ea typeface="+mn-ea"/>
        </a:defRPr>
      </a:lvl6pPr>
      <a:lvl7pPr marL="3200400" indent="-246063" algn="l" rtl="0" fontAlgn="base">
        <a:spcBef>
          <a:spcPct val="20000"/>
        </a:spcBef>
        <a:spcAft>
          <a:spcPct val="0"/>
        </a:spcAft>
        <a:buFont typeface="Times" pitchFamily="1" charset="0"/>
        <a:buChar char="-"/>
        <a:defRPr sz="1600">
          <a:solidFill>
            <a:srgbClr val="557FA6"/>
          </a:solidFill>
          <a:latin typeface="+mn-lt"/>
          <a:ea typeface="+mn-ea"/>
        </a:defRPr>
      </a:lvl7pPr>
      <a:lvl8pPr marL="3657600" indent="-246063" algn="l" rtl="0" fontAlgn="base">
        <a:spcBef>
          <a:spcPct val="20000"/>
        </a:spcBef>
        <a:spcAft>
          <a:spcPct val="0"/>
        </a:spcAft>
        <a:buFont typeface="Times" pitchFamily="1" charset="0"/>
        <a:buChar char="-"/>
        <a:defRPr sz="1600">
          <a:solidFill>
            <a:srgbClr val="557FA6"/>
          </a:solidFill>
          <a:latin typeface="+mn-lt"/>
          <a:ea typeface="+mn-ea"/>
        </a:defRPr>
      </a:lvl8pPr>
      <a:lvl9pPr marL="4114800" indent="-246063" algn="l" rtl="0" fontAlgn="base">
        <a:spcBef>
          <a:spcPct val="20000"/>
        </a:spcBef>
        <a:spcAft>
          <a:spcPct val="0"/>
        </a:spcAft>
        <a:buFont typeface="Times" pitchFamily="1" charset="0"/>
        <a:buChar char="-"/>
        <a:defRPr sz="1600">
          <a:solidFill>
            <a:srgbClr val="557FA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4CD43-98B3-4D80-B61A-10E9C53F0C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C71AD-85E9-4F2B-AA2A-33399C8F3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6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bd@royalcollege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microsoft.com/office/2007/relationships/hdphoto" Target="../media/hdphoto2.wdp"/><Relationship Id="rId4" Type="http://schemas.openxmlformats.org/officeDocument/2006/relationships/image" Target="../media/image8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TheRoyalCollege" TargetMode="External"/><Relationship Id="rId7" Type="http://schemas.openxmlformats.org/officeDocument/2006/relationships/image" Target="../media/image6.jpeg"/><Relationship Id="rId2" Type="http://schemas.openxmlformats.org/officeDocument/2006/relationships/hyperlink" Target="mailto:cbd@royalcollege.ca" TargetMode="External"/><Relationship Id="rId1" Type="http://schemas.openxmlformats.org/officeDocument/2006/relationships/slideLayout" Target="../slideLayouts/slideLayout36.xml"/><Relationship Id="rId6" Type="http://schemas.openxmlformats.org/officeDocument/2006/relationships/hyperlink" Target="http://www.royalcollege.ca/cbd" TargetMode="External"/><Relationship Id="rId5" Type="http://schemas.openxmlformats.org/officeDocument/2006/relationships/hyperlink" Target="http://www.linkedin.com/company/royal-college-of-physicians-and-surgeons-of-canada" TargetMode="External"/><Relationship Id="rId4" Type="http://schemas.openxmlformats.org/officeDocument/2006/relationships/hyperlink" Target="https://twitter.com/Royal_Colleg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Us Spread the News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This presentation has been developed for </a:t>
            </a:r>
            <a:r>
              <a:rPr lang="en-US" dirty="0" smtClean="0">
                <a:solidFill>
                  <a:schemeClr val="tx1"/>
                </a:solidFill>
              </a:rPr>
              <a:t> your use: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Share </a:t>
            </a:r>
            <a:r>
              <a:rPr lang="en-US" dirty="0">
                <a:solidFill>
                  <a:schemeClr val="tx1"/>
                </a:solidFill>
              </a:rPr>
              <a:t>and/or incorporate these slides as </a:t>
            </a:r>
            <a:r>
              <a:rPr lang="en-US" dirty="0" smtClean="0">
                <a:solidFill>
                  <a:schemeClr val="tx1"/>
                </a:solidFill>
              </a:rPr>
              <a:t>needed</a:t>
            </a:r>
            <a:r>
              <a:rPr lang="en-US" dirty="0">
                <a:solidFill>
                  <a:schemeClr val="tx1"/>
                </a:solidFill>
              </a:rPr>
              <a:t>, simply source the Royal </a:t>
            </a:r>
            <a:r>
              <a:rPr lang="en-US" dirty="0" smtClean="0">
                <a:solidFill>
                  <a:schemeClr val="tx1"/>
                </a:solidFill>
              </a:rPr>
              <a:t>College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All </a:t>
            </a:r>
            <a:r>
              <a:rPr lang="en-US" dirty="0">
                <a:solidFill>
                  <a:schemeClr val="tx1"/>
                </a:solidFill>
              </a:rPr>
              <a:t>text, images and logos contained herein </a:t>
            </a:r>
            <a:r>
              <a:rPr lang="en-US" dirty="0" smtClean="0">
                <a:solidFill>
                  <a:schemeClr val="tx1"/>
                </a:solidFill>
              </a:rPr>
              <a:t> are </a:t>
            </a:r>
            <a:r>
              <a:rPr lang="en-US" dirty="0">
                <a:solidFill>
                  <a:schemeClr val="tx1"/>
                </a:solidFill>
              </a:rPr>
              <a:t>the property of Royal College of </a:t>
            </a:r>
            <a:r>
              <a:rPr lang="en-US" dirty="0" smtClean="0">
                <a:solidFill>
                  <a:schemeClr val="tx1"/>
                </a:solidFill>
              </a:rPr>
              <a:t> Physicians </a:t>
            </a:r>
            <a:r>
              <a:rPr lang="en-US" dirty="0">
                <a:solidFill>
                  <a:schemeClr val="tx1"/>
                </a:solidFill>
              </a:rPr>
              <a:t>and Surgeons of </a:t>
            </a:r>
            <a:r>
              <a:rPr lang="en-US" dirty="0" smtClean="0">
                <a:solidFill>
                  <a:schemeClr val="tx1"/>
                </a:solidFill>
              </a:rPr>
              <a:t>Canada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Questions</a:t>
            </a:r>
            <a:r>
              <a:rPr lang="en-US" dirty="0">
                <a:solidFill>
                  <a:schemeClr val="tx1"/>
                </a:solidFill>
              </a:rPr>
              <a:t>? Email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cbd@royalcollege.ca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sz="2300" dirty="0">
              <a:solidFill>
                <a:schemeClr val="tx1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Placeholder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 w="19050" cmpd="sng">
            <a:noFill/>
          </a:ln>
        </p:spPr>
      </p:pic>
    </p:spTree>
    <p:extLst>
      <p:ext uri="{BB962C8B-B14F-4D97-AF65-F5344CB8AC3E}">
        <p14:creationId xmlns:p14="http://schemas.microsoft.com/office/powerpoint/2010/main" val="360196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Drivers for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pc="-100" dirty="0" smtClean="0">
                <a:solidFill>
                  <a:schemeClr val="tx1"/>
                </a:solidFill>
              </a:rPr>
              <a:t>Increased focus on “clock-watching” rather than true learning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8" b="22208"/>
          <a:stretch>
            <a:fillRect/>
          </a:stretch>
        </p:blipFill>
        <p:spPr/>
      </p:pic>
      <p:pic>
        <p:nvPicPr>
          <p:cNvPr id="5" name="Picture Placeholder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 w="19050" cmpd="sng">
            <a:noFill/>
          </a:ln>
        </p:spPr>
      </p:pic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76500"/>
            <a:ext cx="2667000" cy="29147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5823466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Image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www.bing.com/images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947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Drivers for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pc="-100" dirty="0" smtClean="0">
                <a:solidFill>
                  <a:schemeClr val="tx1"/>
                </a:solidFill>
              </a:rPr>
              <a:t>Concerns about the “</a:t>
            </a:r>
            <a:r>
              <a:rPr lang="en-CA" b="1" spc="-100" dirty="0" smtClean="0">
                <a:solidFill>
                  <a:schemeClr val="tx1"/>
                </a:solidFill>
              </a:rPr>
              <a:t>tea-bag</a:t>
            </a:r>
            <a:r>
              <a:rPr lang="en-CA" spc="-100" dirty="0" smtClean="0">
                <a:solidFill>
                  <a:schemeClr val="tx1"/>
                </a:solidFill>
              </a:rPr>
              <a:t>” model of education which </a:t>
            </a:r>
            <a:r>
              <a:rPr lang="en-US" dirty="0" smtClean="0">
                <a:solidFill>
                  <a:schemeClr val="tx1"/>
                </a:solidFill>
              </a:rPr>
              <a:t>credentials </a:t>
            </a:r>
            <a:r>
              <a:rPr lang="en-US" dirty="0">
                <a:solidFill>
                  <a:schemeClr val="tx1"/>
                </a:solidFill>
              </a:rPr>
              <a:t>physicians based on the time spent in training, not based on their achievement of necessary abilities.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1" b="17641"/>
          <a:stretch>
            <a:fillRect/>
          </a:stretch>
        </p:blipFill>
        <p:spPr/>
      </p:pic>
      <p:pic>
        <p:nvPicPr>
          <p:cNvPr id="5" name="Picture Placeholder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 w="19050" cmpd="sng">
            <a:noFill/>
          </a:ln>
        </p:spPr>
      </p:pic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73" t="-3964" r="11473" b="3964"/>
          <a:stretch/>
        </p:blipFill>
        <p:spPr>
          <a:xfrm>
            <a:off x="2286000" y="3048000"/>
            <a:ext cx="3276600" cy="30755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4600" y="575056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Image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www.dreamstime.com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923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pc="-60" dirty="0" smtClean="0"/>
              <a:t>Assessment Tensions </a:t>
            </a:r>
            <a:br>
              <a:rPr lang="en-US" spc="-60" dirty="0" smtClean="0"/>
            </a:br>
            <a:r>
              <a:rPr lang="en-US" spc="-60" dirty="0" smtClean="0"/>
              <a:t>in Current World</a:t>
            </a:r>
            <a:endParaRPr lang="en-US" spc="-6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62000" y="1447800"/>
            <a:ext cx="7391400" cy="3733801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spcAft>
                <a:spcPts val="1800"/>
              </a:spcAft>
              <a:buNone/>
            </a:pPr>
            <a:endParaRPr lang="en-CA" sz="100" dirty="0" smtClean="0">
              <a:solidFill>
                <a:schemeClr val="tx1"/>
              </a:solidFill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endParaRPr lang="en-CA" sz="2000" dirty="0">
              <a:solidFill>
                <a:schemeClr val="tx1"/>
              </a:solidFill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838200" y="1524000"/>
            <a:ext cx="80709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CA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Residents can be disempowered </a:t>
            </a:r>
            <a:endParaRPr lang="en-CA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CA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Great burden placed on faculty</a:t>
            </a:r>
            <a:endParaRPr lang="en-CA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CA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Teacher-Learner </a:t>
            </a:r>
            <a:r>
              <a:rPr lang="en-CA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exchange </a:t>
            </a:r>
            <a:r>
              <a:rPr lang="en-CA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is corrupted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CA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Failure to </a:t>
            </a:r>
            <a:r>
              <a:rPr lang="en-CA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fail</a:t>
            </a:r>
            <a:endParaRPr lang="en-CA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CA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Dichotomous </a:t>
            </a:r>
            <a:r>
              <a:rPr lang="en-CA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judgements</a:t>
            </a:r>
            <a:endParaRPr lang="en-CA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CA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Little </a:t>
            </a:r>
            <a:r>
              <a:rPr lang="en-CA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direct observation</a:t>
            </a:r>
            <a:endParaRPr lang="en-CA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CA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High </a:t>
            </a:r>
            <a:r>
              <a:rPr lang="en-CA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stakes national exams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74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System Challenges 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Current World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0" y="1828800"/>
            <a:ext cx="7391400" cy="3733801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spcAft>
                <a:spcPts val="1800"/>
              </a:spcAft>
              <a:buNone/>
            </a:pPr>
            <a:endParaRPr lang="en-CA" sz="100" dirty="0" smtClean="0">
              <a:solidFill>
                <a:schemeClr val="tx1"/>
              </a:solidFill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endParaRPr lang="en-CA" sz="2000" dirty="0">
              <a:solidFill>
                <a:schemeClr val="tx1"/>
              </a:solidFill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762000" y="1442720"/>
            <a:ext cx="798975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Learning judged by time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spent, not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ability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Trainees unprepared at stages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Variable workplace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assessment/failure to fail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Concerns about patient harm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Missing content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Faculty overload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&amp;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educational inefficiency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Resource imperatives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Lack of support for lifelong learning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CA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Need for assessment </a:t>
            </a:r>
            <a:r>
              <a:rPr lang="en-CA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en-CA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learning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45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MedEd</a:t>
            </a:r>
            <a:r>
              <a:rPr lang="en-US" dirty="0" smtClean="0"/>
              <a:t>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14600"/>
            <a:ext cx="7391400" cy="2209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pc="-100" dirty="0" smtClean="0">
                <a:solidFill>
                  <a:schemeClr val="tx1"/>
                </a:solidFill>
              </a:rPr>
              <a:t>Evidence suggests that where a physician </a:t>
            </a:r>
            <a:br>
              <a:rPr lang="en-CA" spc="-100" dirty="0" smtClean="0">
                <a:solidFill>
                  <a:schemeClr val="tx1"/>
                </a:solidFill>
              </a:rPr>
            </a:br>
            <a:r>
              <a:rPr lang="en-CA" spc="-100" dirty="0" smtClean="0">
                <a:solidFill>
                  <a:schemeClr val="tx1"/>
                </a:solidFill>
              </a:rPr>
              <a:t>trains determines the level of care that physician will provide throughout his/her career. </a:t>
            </a:r>
            <a:endParaRPr lang="en-CA" spc="-1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spc="-100" dirty="0" smtClean="0">
              <a:solidFill>
                <a:schemeClr val="tx1"/>
              </a:solidFill>
            </a:endParaRPr>
          </a:p>
          <a:p>
            <a:endParaRPr lang="en-CA" b="1" spc="-100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7" b="13577"/>
          <a:stretch>
            <a:fillRect/>
          </a:stretch>
        </p:blipFill>
        <p:spPr/>
      </p:pic>
      <p:pic>
        <p:nvPicPr>
          <p:cNvPr id="5" name="Picture Placeholder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 w="19050" cmpd="sng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447800" y="44196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6085173" y="6642446"/>
            <a:ext cx="312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51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2" y="43379"/>
            <a:ext cx="9108558" cy="66019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75" y="828675"/>
            <a:ext cx="2095500" cy="33718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064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97662"/>
          </a:xfrm>
        </p:spPr>
      </p:pic>
    </p:spTree>
    <p:extLst>
      <p:ext uri="{BB962C8B-B14F-4D97-AF65-F5344CB8AC3E}">
        <p14:creationId xmlns:p14="http://schemas.microsoft.com/office/powerpoint/2010/main" val="24865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Get Better With Time…but…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8" y="1339025"/>
            <a:ext cx="8771861" cy="5125569"/>
          </a:xfrm>
        </p:spPr>
      </p:pic>
    </p:spTree>
    <p:extLst>
      <p:ext uri="{BB962C8B-B14F-4D97-AF65-F5344CB8AC3E}">
        <p14:creationId xmlns:p14="http://schemas.microsoft.com/office/powerpoint/2010/main" val="140217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0772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…Rates Are Predicted at Certification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0341"/>
            <a:ext cx="9143999" cy="5331211"/>
          </a:xfrm>
        </p:spPr>
      </p:pic>
    </p:spTree>
    <p:extLst>
      <p:ext uri="{BB962C8B-B14F-4D97-AF65-F5344CB8AC3E}">
        <p14:creationId xmlns:p14="http://schemas.microsoft.com/office/powerpoint/2010/main" val="24094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an Improved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We need a system that:</a:t>
            </a:r>
          </a:p>
          <a:p>
            <a:r>
              <a:rPr lang="en-US" sz="2300" dirty="0">
                <a:solidFill>
                  <a:schemeClr val="tx1"/>
                </a:solidFill>
              </a:rPr>
              <a:t>Addresses changes to patient and societal </a:t>
            </a:r>
            <a:r>
              <a:rPr lang="en-US" sz="2300" dirty="0" smtClean="0">
                <a:solidFill>
                  <a:schemeClr val="tx1"/>
                </a:solidFill>
              </a:rPr>
              <a:t>needs;</a:t>
            </a:r>
          </a:p>
          <a:p>
            <a:r>
              <a:rPr lang="en-US" sz="2300" spc="-40" dirty="0" smtClean="0">
                <a:solidFill>
                  <a:schemeClr val="tx1"/>
                </a:solidFill>
              </a:rPr>
              <a:t>Assesses competence</a:t>
            </a:r>
            <a:r>
              <a:rPr lang="en-US" sz="2300" spc="-40" dirty="0">
                <a:solidFill>
                  <a:schemeClr val="tx1"/>
                </a:solidFill>
              </a:rPr>
              <a:t>, but </a:t>
            </a:r>
            <a:r>
              <a:rPr lang="en-US" sz="2300" spc="-40" dirty="0" smtClean="0">
                <a:solidFill>
                  <a:schemeClr val="tx1"/>
                </a:solidFill>
              </a:rPr>
              <a:t>teaches for </a:t>
            </a:r>
            <a:r>
              <a:rPr lang="en-US" sz="2300" spc="-40" dirty="0">
                <a:solidFill>
                  <a:schemeClr val="tx1"/>
                </a:solidFill>
              </a:rPr>
              <a:t>excellence; </a:t>
            </a:r>
          </a:p>
          <a:p>
            <a:r>
              <a:rPr lang="en-US" sz="2300" spc="-40" dirty="0">
                <a:solidFill>
                  <a:schemeClr val="tx1"/>
                </a:solidFill>
              </a:rPr>
              <a:t>Ensures competencies </a:t>
            </a:r>
            <a:r>
              <a:rPr lang="en-US" sz="2300" spc="-40" dirty="0" smtClean="0">
                <a:solidFill>
                  <a:schemeClr val="tx1"/>
                </a:solidFill>
              </a:rPr>
              <a:t>in all domains evolve across the continuum of medical education (residency to retirement)</a:t>
            </a:r>
            <a:r>
              <a:rPr lang="en-US" sz="2300" dirty="0" smtClean="0">
                <a:solidFill>
                  <a:schemeClr val="tx1"/>
                </a:solidFill>
              </a:rPr>
              <a:t>; </a:t>
            </a:r>
            <a:r>
              <a:rPr lang="en-US" sz="2300" dirty="0">
                <a:solidFill>
                  <a:schemeClr val="tx1"/>
                </a:solidFill>
              </a:rPr>
              <a:t>and</a:t>
            </a:r>
          </a:p>
          <a:p>
            <a:r>
              <a:rPr lang="en-US" sz="2300" dirty="0">
                <a:solidFill>
                  <a:schemeClr val="tx1"/>
                </a:solidFill>
              </a:rPr>
              <a:t>Enables flexibility; allows physicians to </a:t>
            </a:r>
            <a:r>
              <a:rPr lang="en-CA" sz="2300" dirty="0">
                <a:solidFill>
                  <a:schemeClr val="tx1"/>
                </a:solidFill>
              </a:rPr>
              <a:t>identify when and how changes apply to practice</a:t>
            </a:r>
            <a:r>
              <a:rPr lang="en-CA" sz="2300" dirty="0"/>
              <a:t>.</a:t>
            </a:r>
            <a:r>
              <a:rPr lang="en-US" sz="2300" dirty="0"/>
              <a:t> </a:t>
            </a: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62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14" b="15714"/>
          <a:stretch>
            <a:fillRect/>
          </a:stretch>
        </p:blipFill>
        <p:spPr/>
      </p:pic>
      <p:pic>
        <p:nvPicPr>
          <p:cNvPr id="18" name="Picture Placeholder 17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322" b="21322"/>
          <a:stretch>
            <a:fillRect/>
          </a:stretch>
        </p:blipFill>
        <p:spPr/>
      </p:pic>
      <p:pic>
        <p:nvPicPr>
          <p:cNvPr id="27" name="Picture Placeholder 26"/>
          <p:cNvPicPr>
            <a:picLocks noGrp="1" noChangeAspect="1"/>
          </p:cNvPicPr>
          <p:nvPr>
            <p:ph type="pic" sz="quarter" idx="10"/>
          </p:nvPr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62" r="3662"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679" y="20322"/>
            <a:ext cx="9144001" cy="6857998"/>
          </a:xfrm>
          <a:prstGeom prst="rect">
            <a:avLst/>
          </a:prstGeom>
          <a:solidFill>
            <a:srgbClr val="003152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5032816"/>
            <a:ext cx="7772400" cy="141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 Slide_external_bilen3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398" y="5088035"/>
            <a:ext cx="2511552" cy="129844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313000"/>
            <a:ext cx="8229600" cy="2232000"/>
          </a:xfrm>
          <a:solidFill>
            <a:srgbClr val="9A8F60"/>
          </a:solid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Why Competence by Design (CBD)? The Rationale</a:t>
            </a:r>
            <a:endParaRPr lang="en-US" sz="2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460" y="5352281"/>
            <a:ext cx="1498943" cy="800869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4572680" y="5555327"/>
            <a:ext cx="0" cy="474775"/>
          </a:xfrm>
          <a:prstGeom prst="line">
            <a:avLst/>
          </a:prstGeom>
          <a:noFill/>
          <a:ln w="12700" cap="flat" cmpd="sng" algn="ctr">
            <a:solidFill>
              <a:srgbClr val="93875D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34610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blog.lib.umn.edu/cspg/electionacademy/images/change_ahea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28" y="0"/>
            <a:ext cx="9227127" cy="6882938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-83127" y="4953000"/>
            <a:ext cx="5417127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Change is Underway…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28600" y="5867400"/>
            <a:ext cx="4113213" cy="255588"/>
          </a:xfrm>
        </p:spPr>
        <p:txBody>
          <a:bodyPr>
            <a:noAutofit/>
          </a:bodyPr>
          <a:lstStyle/>
          <a:p>
            <a:pPr algn="ctr"/>
            <a:r>
              <a:rPr lang="en-CA" sz="4800" dirty="0" smtClean="0"/>
              <a:t>CBD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07425" y="6453188"/>
            <a:ext cx="536575" cy="328612"/>
          </a:xfrm>
        </p:spPr>
        <p:txBody>
          <a:bodyPr/>
          <a:lstStyle/>
          <a:p>
            <a:fld id="{CBB69F4B-A12F-4F00-9140-7EA9045B511A}" type="slidenum">
              <a:rPr lang="en-US" smtClean="0">
                <a:solidFill>
                  <a:srgbClr val="FFFFFF"/>
                </a:solidFill>
              </a:rPr>
              <a:pPr/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3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-30" dirty="0" smtClean="0"/>
              <a:t>New World: </a:t>
            </a:r>
            <a:br>
              <a:rPr lang="en-US" spc="-30" dirty="0" smtClean="0"/>
            </a:br>
            <a:r>
              <a:rPr lang="en-US" spc="-60" dirty="0" smtClean="0"/>
              <a:t>Competence by Design (CBD)</a:t>
            </a:r>
            <a:endParaRPr lang="en-US" spc="-6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09600" y="2613392"/>
            <a:ext cx="7772399" cy="1384995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Competence is about performance –</a:t>
            </a:r>
          </a:p>
          <a:p>
            <a:pPr algn="ctr"/>
            <a:r>
              <a:rPr lang="en-U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the right thing, for the context, 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 </a:t>
            </a:r>
            <a:r>
              <a:rPr lang="en-U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the right 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time</a:t>
            </a:r>
            <a:endParaRPr lang="en-CA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3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-30" dirty="0" smtClean="0"/>
              <a:t>New World: </a:t>
            </a:r>
            <a:br>
              <a:rPr lang="en-US" spc="-30" dirty="0" smtClean="0"/>
            </a:br>
            <a:r>
              <a:rPr lang="en-US" spc="-60" dirty="0" smtClean="0"/>
              <a:t>Competence by Design (CBD)</a:t>
            </a:r>
            <a:endParaRPr lang="en-US" spc="-6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801" y="1219200"/>
            <a:ext cx="7162800" cy="493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04801" y="6557456"/>
            <a:ext cx="88392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Osaka"/>
                <a:cs typeface="Osaka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Osaka"/>
                <a:cs typeface="Osaka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Osaka"/>
                <a:cs typeface="Osaka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Osaka"/>
                <a:cs typeface="Osaka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Osaka"/>
                <a:cs typeface="Osaka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Osaka"/>
                <a:cs typeface="Osaka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Osaka"/>
                <a:cs typeface="Osaka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Osaka"/>
                <a:cs typeface="Osaka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Osaka"/>
                <a:cs typeface="Osaka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  <a:latin typeface="Verdana" pitchFamily="34" charset="0"/>
              </a:rPr>
              <a:t>Conceptual framework for performance assessment. Khan and Ramachandran, Medical Teacher 2012; 34: 920-928</a:t>
            </a:r>
          </a:p>
        </p:txBody>
      </p:sp>
    </p:spTree>
    <p:extLst>
      <p:ext uri="{BB962C8B-B14F-4D97-AF65-F5344CB8AC3E}">
        <p14:creationId xmlns:p14="http://schemas.microsoft.com/office/powerpoint/2010/main" val="55149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-30" dirty="0" smtClean="0"/>
              <a:t>What is CBD?</a:t>
            </a:r>
            <a:endParaRPr lang="en-US" spc="-6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CA" sz="2800" dirty="0" smtClean="0">
                <a:solidFill>
                  <a:schemeClr val="tx1"/>
                </a:solidFill>
              </a:rPr>
              <a:t>Multi-year</a:t>
            </a:r>
            <a:r>
              <a:rPr lang="en-CA" sz="2800" dirty="0">
                <a:solidFill>
                  <a:schemeClr val="tx1"/>
                </a:solidFill>
              </a:rPr>
              <a:t>, transformational change initiative in </a:t>
            </a:r>
            <a:r>
              <a:rPr lang="en-CA" sz="2800" dirty="0" smtClean="0">
                <a:solidFill>
                  <a:schemeClr val="tx1"/>
                </a:solidFill>
              </a:rPr>
              <a:t>specialty </a:t>
            </a:r>
            <a:r>
              <a:rPr lang="en-CA" sz="2800" dirty="0">
                <a:solidFill>
                  <a:schemeClr val="tx1"/>
                </a:solidFill>
              </a:rPr>
              <a:t>medical education;</a:t>
            </a:r>
          </a:p>
          <a:p>
            <a:pPr>
              <a:spcAft>
                <a:spcPts val="600"/>
              </a:spcAft>
            </a:pPr>
            <a:r>
              <a:rPr lang="en-CA" sz="2800" dirty="0">
                <a:solidFill>
                  <a:schemeClr val="tx1"/>
                </a:solidFill>
              </a:rPr>
              <a:t>Focused on the learning continuum from the start of residency to retirement;</a:t>
            </a:r>
          </a:p>
          <a:p>
            <a:pPr>
              <a:spcAft>
                <a:spcPts val="600"/>
              </a:spcAft>
            </a:pPr>
            <a:r>
              <a:rPr lang="en-CA" sz="2800" dirty="0">
                <a:solidFill>
                  <a:schemeClr val="tx1"/>
                </a:solidFill>
              </a:rPr>
              <a:t>Based on a competency model of education and assessment; and</a:t>
            </a:r>
          </a:p>
          <a:p>
            <a:pPr>
              <a:spcAft>
                <a:spcPts val="600"/>
              </a:spcAft>
            </a:pPr>
            <a:r>
              <a:rPr lang="en-CA" sz="2800" dirty="0">
                <a:solidFill>
                  <a:schemeClr val="tx1"/>
                </a:solidFill>
              </a:rPr>
              <a:t>Designed to address societal health need and patient outcomes</a:t>
            </a:r>
            <a:r>
              <a:rPr lang="en-CA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09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CBD? Why Now?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300"/>
              </a:spcBef>
              <a:spcAft>
                <a:spcPts val="1200"/>
              </a:spcAft>
              <a:buNone/>
            </a:pPr>
            <a:r>
              <a:rPr lang="en-US" sz="2500" b="1" dirty="0">
                <a:solidFill>
                  <a:schemeClr val="tx1"/>
                </a:solidFill>
              </a:rPr>
              <a:t>The CBD program will:</a:t>
            </a:r>
            <a:endParaRPr lang="en-CA" sz="25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pc="-40" dirty="0" smtClean="0">
                <a:solidFill>
                  <a:schemeClr val="tx1"/>
                </a:solidFill>
              </a:rPr>
              <a:t>Support the development</a:t>
            </a:r>
            <a:r>
              <a:rPr lang="en-CA" spc="-40" dirty="0" smtClean="0">
                <a:solidFill>
                  <a:schemeClr val="tx1"/>
                </a:solidFill>
              </a:rPr>
              <a:t>, implementation, and evaluation of  competency-based, learner-focused education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pc="-40" dirty="0" smtClean="0">
                <a:solidFill>
                  <a:schemeClr val="tx1"/>
                </a:solidFill>
              </a:rPr>
              <a:t>Reflect</a:t>
            </a:r>
            <a:r>
              <a:rPr lang="en-US" spc="-40" dirty="0">
                <a:solidFill>
                  <a:schemeClr val="tx1"/>
                </a:solidFill>
              </a:rPr>
              <a:t>, and respond to, the world-wide movement towards competency-based medical education.</a:t>
            </a:r>
            <a:endParaRPr lang="en-CA" spc="-40" dirty="0">
              <a:solidFill>
                <a:schemeClr val="tx1"/>
              </a:solidFill>
            </a:endParaRPr>
          </a:p>
          <a:p>
            <a:r>
              <a:rPr lang="en-CA" dirty="0">
                <a:solidFill>
                  <a:schemeClr val="tx1"/>
                </a:solidFill>
              </a:rPr>
              <a:t>Align with </a:t>
            </a:r>
            <a:r>
              <a:rPr lang="en-US" dirty="0">
                <a:solidFill>
                  <a:schemeClr val="tx1"/>
                </a:solidFill>
              </a:rPr>
              <a:t>Future of Medical Education in Canada Postgraduate (FMEC-PG) project.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437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CBD? Why Now? con’t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By focusing on learning rather than time, </a:t>
            </a:r>
            <a:br>
              <a:rPr lang="en-US" sz="2200" b="1" dirty="0">
                <a:solidFill>
                  <a:schemeClr val="tx1"/>
                </a:solidFill>
              </a:rPr>
            </a:br>
            <a:r>
              <a:rPr lang="en-US" sz="2200" b="1" dirty="0">
                <a:solidFill>
                  <a:schemeClr val="tx1"/>
                </a:solidFill>
              </a:rPr>
              <a:t>CBD will enable our </a:t>
            </a:r>
            <a:r>
              <a:rPr lang="en-US" sz="2200" b="1" dirty="0" smtClean="0">
                <a:solidFill>
                  <a:schemeClr val="tx1"/>
                </a:solidFill>
              </a:rPr>
              <a:t>MedEd </a:t>
            </a:r>
            <a:r>
              <a:rPr lang="en-US" sz="2200" b="1" dirty="0">
                <a:solidFill>
                  <a:schemeClr val="tx1"/>
                </a:solidFill>
              </a:rPr>
              <a:t>system to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100" dirty="0" smtClean="0">
                <a:solidFill>
                  <a:schemeClr val="tx1"/>
                </a:solidFill>
              </a:rPr>
              <a:t>Ensure competence</a:t>
            </a:r>
            <a:r>
              <a:rPr lang="en-US" sz="2100" dirty="0">
                <a:solidFill>
                  <a:schemeClr val="tx1"/>
                </a:solidFill>
              </a:rPr>
              <a:t>, but teach for excellence;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100" dirty="0" smtClean="0">
                <a:solidFill>
                  <a:schemeClr val="tx1"/>
                </a:solidFill>
              </a:rPr>
              <a:t>Support physicians’ </a:t>
            </a:r>
            <a:r>
              <a:rPr lang="en-US" sz="2100" dirty="0">
                <a:solidFill>
                  <a:schemeClr val="tx1"/>
                </a:solidFill>
              </a:rPr>
              <a:t>skills and abilities </a:t>
            </a:r>
            <a:r>
              <a:rPr lang="en-US" sz="2100" dirty="0" smtClean="0">
                <a:solidFill>
                  <a:schemeClr val="tx1"/>
                </a:solidFill>
              </a:rPr>
              <a:t>to evolve </a:t>
            </a:r>
            <a:r>
              <a:rPr lang="en-US" sz="2100" dirty="0">
                <a:solidFill>
                  <a:schemeClr val="tx1"/>
                </a:solidFill>
              </a:rPr>
              <a:t>throughout </a:t>
            </a:r>
            <a:r>
              <a:rPr lang="en-US" sz="2100" dirty="0" smtClean="0">
                <a:solidFill>
                  <a:schemeClr val="tx1"/>
                </a:solidFill>
              </a:rPr>
              <a:t>practice—enhancing care;</a:t>
            </a:r>
            <a:endParaRPr lang="en-US" sz="21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100" dirty="0" smtClean="0">
                <a:solidFill>
                  <a:schemeClr val="tx1"/>
                </a:solidFill>
              </a:rPr>
              <a:t>Respond </a:t>
            </a:r>
            <a:r>
              <a:rPr lang="en-US" sz="2100" dirty="0">
                <a:solidFill>
                  <a:schemeClr val="tx1"/>
                </a:solidFill>
              </a:rPr>
              <a:t>to changing patient and societal needs;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100" dirty="0" smtClean="0">
                <a:solidFill>
                  <a:schemeClr val="tx1"/>
                </a:solidFill>
              </a:rPr>
              <a:t>Address </a:t>
            </a:r>
            <a:r>
              <a:rPr lang="en-US" sz="2100" dirty="0">
                <a:solidFill>
                  <a:schemeClr val="tx1"/>
                </a:solidFill>
              </a:rPr>
              <a:t>gaps </a:t>
            </a:r>
            <a:r>
              <a:rPr lang="en-US" sz="2100" dirty="0" smtClean="0">
                <a:solidFill>
                  <a:schemeClr val="tx1"/>
                </a:solidFill>
              </a:rPr>
              <a:t>in the </a:t>
            </a:r>
            <a:r>
              <a:rPr lang="en-US" sz="2100" dirty="0">
                <a:solidFill>
                  <a:schemeClr val="tx1"/>
                </a:solidFill>
              </a:rPr>
              <a:t>current system, like the “failure to fail” culture of resident education;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100" dirty="0" smtClean="0">
                <a:solidFill>
                  <a:schemeClr val="tx1"/>
                </a:solidFill>
              </a:rPr>
              <a:t>Reduce </a:t>
            </a:r>
            <a:r>
              <a:rPr lang="en-US" sz="2100" dirty="0">
                <a:solidFill>
                  <a:schemeClr val="tx1"/>
                </a:solidFill>
              </a:rPr>
              <a:t>burden on </a:t>
            </a:r>
            <a:r>
              <a:rPr lang="en-US" sz="2100" dirty="0" smtClean="0">
                <a:solidFill>
                  <a:schemeClr val="tx1"/>
                </a:solidFill>
              </a:rPr>
              <a:t>Faculties</a:t>
            </a:r>
            <a:r>
              <a:rPr lang="en-US" sz="2100" dirty="0">
                <a:solidFill>
                  <a:schemeClr val="tx1"/>
                </a:solidFill>
              </a:rPr>
              <a:t>, promoting </a:t>
            </a:r>
            <a:r>
              <a:rPr lang="en-US" sz="2100" dirty="0" smtClean="0">
                <a:solidFill>
                  <a:schemeClr val="tx1"/>
                </a:solidFill>
              </a:rPr>
              <a:t>smoother credentialing </a:t>
            </a:r>
            <a:r>
              <a:rPr lang="en-US" sz="2100" dirty="0">
                <a:solidFill>
                  <a:schemeClr val="tx1"/>
                </a:solidFill>
              </a:rPr>
              <a:t>and accreditation; and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100" dirty="0" smtClean="0">
                <a:solidFill>
                  <a:schemeClr val="tx1"/>
                </a:solidFill>
              </a:rPr>
              <a:t>Increase </a:t>
            </a:r>
            <a:r>
              <a:rPr lang="en-US" sz="2100" dirty="0">
                <a:solidFill>
                  <a:schemeClr val="tx1"/>
                </a:solidFill>
              </a:rPr>
              <a:t>accountability and promote </a:t>
            </a:r>
            <a:r>
              <a:rPr lang="en-US" sz="2100" dirty="0" smtClean="0">
                <a:solidFill>
                  <a:schemeClr val="tx1"/>
                </a:solidFill>
              </a:rPr>
              <a:t>transparency in training. </a:t>
            </a:r>
            <a:endParaRPr lang="en-US" sz="2100" dirty="0">
              <a:solidFill>
                <a:schemeClr val="tx1"/>
              </a:solidFill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849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Model of CBME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38200" y="1600200"/>
            <a:ext cx="7772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CBD will introduce a hybrid-model of competency-based medical education (CBME) to specialist education in Canada.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Time will be a resource, </a:t>
            </a:r>
            <a:b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not a restriction. 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Number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of years needed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complete a residency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program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is </a:t>
            </a:r>
            <a: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not expected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change for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majority of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residents.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951480"/>
            <a:ext cx="2857500" cy="1895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58674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Image: www.bing.com/images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32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CBD Competence Continuum</a:t>
            </a:r>
            <a:br>
              <a:rPr lang="en-US" dirty="0" smtClean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icture Placeholder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 w="19050" cmpd="sng">
            <a:noFill/>
          </a:ln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7" y="49041"/>
            <a:ext cx="9116393" cy="6741812"/>
          </a:xfrm>
        </p:spPr>
      </p:pic>
      <p:pic>
        <p:nvPicPr>
          <p:cNvPr id="9" name="Picture Placeholder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2436" y="291637"/>
            <a:ext cx="1682964" cy="775163"/>
          </a:xfrm>
          <a:prstGeom prst="rect">
            <a:avLst/>
          </a:prstGeom>
          <a:noFill/>
          <a:ln w="19050" cmpd="sng">
            <a:noFill/>
          </a:ln>
        </p:spPr>
      </p:pic>
    </p:spTree>
    <p:extLst>
      <p:ext uri="{BB962C8B-B14F-4D97-AF65-F5344CB8AC3E}">
        <p14:creationId xmlns:p14="http://schemas.microsoft.com/office/powerpoint/2010/main" val="363626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pc="-30" dirty="0" smtClean="0"/>
              <a:t>CBD Identified Initiatives</a:t>
            </a:r>
            <a:endParaRPr lang="en-US" spc="-3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ounded Rectangle 1"/>
          <p:cNvSpPr>
            <a:spLocks noChangeArrowheads="1"/>
          </p:cNvSpPr>
          <p:nvPr/>
        </p:nvSpPr>
        <p:spPr bwMode="auto">
          <a:xfrm>
            <a:off x="2514600" y="4225290"/>
            <a:ext cx="4191000" cy="682942"/>
          </a:xfrm>
          <a:prstGeom prst="roundRect">
            <a:avLst>
              <a:gd name="adj" fmla="val 16667"/>
            </a:avLst>
          </a:prstGeom>
          <a:solidFill>
            <a:srgbClr val="00315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CanMEDS </a:t>
            </a:r>
            <a:r>
              <a:rPr lang="en-CA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  <a:endParaRPr lang="en-CA" sz="20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ounded Rectangle 22"/>
          <p:cNvSpPr>
            <a:spLocks noChangeArrowheads="1"/>
          </p:cNvSpPr>
          <p:nvPr/>
        </p:nvSpPr>
        <p:spPr bwMode="auto">
          <a:xfrm>
            <a:off x="1371600" y="1943552"/>
            <a:ext cx="6345238" cy="766762"/>
          </a:xfrm>
          <a:prstGeom prst="roundRect">
            <a:avLst>
              <a:gd name="adj" fmla="val 16667"/>
            </a:avLst>
          </a:prstGeom>
          <a:solidFill>
            <a:srgbClr val="00315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Assessment</a:t>
            </a:r>
            <a:endParaRPr lang="en-CA" sz="14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ounded Rectangle 23"/>
          <p:cNvSpPr>
            <a:spLocks noChangeArrowheads="1"/>
          </p:cNvSpPr>
          <p:nvPr/>
        </p:nvSpPr>
        <p:spPr bwMode="auto">
          <a:xfrm>
            <a:off x="152400" y="6038850"/>
            <a:ext cx="8820688" cy="457200"/>
          </a:xfrm>
          <a:prstGeom prst="roundRect">
            <a:avLst>
              <a:gd name="adj" fmla="val 16667"/>
            </a:avLst>
          </a:prstGeom>
          <a:solidFill>
            <a:srgbClr val="414F5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CA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Lifelong Learning</a:t>
            </a:r>
          </a:p>
        </p:txBody>
      </p:sp>
      <p:sp>
        <p:nvSpPr>
          <p:cNvPr id="18" name="Rounded Rectangle 25"/>
          <p:cNvSpPr>
            <a:spLocks noChangeArrowheads="1"/>
          </p:cNvSpPr>
          <p:nvPr/>
        </p:nvSpPr>
        <p:spPr bwMode="auto">
          <a:xfrm>
            <a:off x="786809" y="4246557"/>
            <a:ext cx="2813643" cy="660082"/>
          </a:xfrm>
          <a:prstGeom prst="roundRect">
            <a:avLst>
              <a:gd name="adj" fmla="val 16667"/>
            </a:avLst>
          </a:prstGeom>
          <a:solidFill>
            <a:srgbClr val="C8B38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 Competency </a:t>
            </a:r>
            <a:br>
              <a:rPr lang="en-CA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CA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Framework &amp;  Milestones </a:t>
            </a:r>
            <a:br>
              <a:rPr lang="en-CA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CA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(Generic &amp; Speciality-Specific)</a:t>
            </a:r>
            <a:endParaRPr lang="en-CA" sz="11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ounded Rectangle 31"/>
          <p:cNvSpPr>
            <a:spLocks noChangeArrowheads="1"/>
          </p:cNvSpPr>
          <p:nvPr/>
        </p:nvSpPr>
        <p:spPr bwMode="auto">
          <a:xfrm>
            <a:off x="539552" y="2368141"/>
            <a:ext cx="1602432" cy="560388"/>
          </a:xfrm>
          <a:prstGeom prst="roundRect">
            <a:avLst>
              <a:gd name="adj" fmla="val 16667"/>
            </a:avLst>
          </a:prstGeom>
          <a:solidFill>
            <a:srgbClr val="C8B38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In-Training Competency-Based Assessment</a:t>
            </a:r>
            <a:endParaRPr lang="en-CA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ounded Rectangle 35"/>
          <p:cNvSpPr>
            <a:spLocks noChangeArrowheads="1"/>
          </p:cNvSpPr>
          <p:nvPr/>
        </p:nvSpPr>
        <p:spPr bwMode="auto">
          <a:xfrm>
            <a:off x="2195736" y="2368141"/>
            <a:ext cx="1538064" cy="560388"/>
          </a:xfrm>
          <a:prstGeom prst="roundRect">
            <a:avLst>
              <a:gd name="adj" fmla="val 16667"/>
            </a:avLst>
          </a:prstGeom>
          <a:solidFill>
            <a:srgbClr val="C8B38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In-Practice Competency-Based Assessment</a:t>
            </a:r>
            <a:endParaRPr lang="en-CA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76199" y="3089851"/>
            <a:ext cx="3333431" cy="749300"/>
          </a:xfrm>
          <a:prstGeom prst="roundRect">
            <a:avLst>
              <a:gd name="adj" fmla="val 16667"/>
            </a:avLst>
          </a:prstGeom>
          <a:solidFill>
            <a:srgbClr val="00315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Accreditation</a:t>
            </a:r>
            <a:endParaRPr lang="en-CA" sz="20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ounded Rectangle 32"/>
          <p:cNvSpPr>
            <a:spLocks noChangeArrowheads="1"/>
          </p:cNvSpPr>
          <p:nvPr/>
        </p:nvSpPr>
        <p:spPr bwMode="auto">
          <a:xfrm>
            <a:off x="5764213" y="3088263"/>
            <a:ext cx="3282950" cy="750888"/>
          </a:xfrm>
          <a:prstGeom prst="roundRect">
            <a:avLst>
              <a:gd name="adj" fmla="val 16667"/>
            </a:avLst>
          </a:prstGeom>
          <a:solidFill>
            <a:srgbClr val="00315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Credentialing</a:t>
            </a:r>
            <a:endParaRPr lang="en-CA" sz="20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ounded Rectangle 32"/>
          <p:cNvSpPr>
            <a:spLocks noChangeArrowheads="1"/>
          </p:cNvSpPr>
          <p:nvPr/>
        </p:nvSpPr>
        <p:spPr bwMode="auto">
          <a:xfrm>
            <a:off x="152399" y="1295400"/>
            <a:ext cx="8820687" cy="457200"/>
          </a:xfrm>
          <a:prstGeom prst="roundRect">
            <a:avLst>
              <a:gd name="adj" fmla="val 16667"/>
            </a:avLst>
          </a:prstGeom>
          <a:solidFill>
            <a:srgbClr val="00315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MAINPORT ePortfolio</a:t>
            </a:r>
            <a:endParaRPr lang="en-CA" sz="20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ounded Rectangle 32"/>
          <p:cNvSpPr>
            <a:spLocks noChangeArrowheads="1"/>
          </p:cNvSpPr>
          <p:nvPr/>
        </p:nvSpPr>
        <p:spPr bwMode="auto">
          <a:xfrm>
            <a:off x="152399" y="3525520"/>
            <a:ext cx="1600201" cy="615950"/>
          </a:xfrm>
          <a:prstGeom prst="roundRect">
            <a:avLst>
              <a:gd name="adj" fmla="val 16667"/>
            </a:avLst>
          </a:prstGeom>
          <a:solidFill>
            <a:srgbClr val="C8B38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Redesign Policy: </a:t>
            </a:r>
          </a:p>
          <a:p>
            <a:pPr algn="ctr">
              <a:defRPr/>
            </a:pPr>
            <a:r>
              <a:rPr lang="en-CA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Outcome-Based Focus</a:t>
            </a:r>
            <a:endParaRPr lang="en-CA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ounded Rectangle 32"/>
          <p:cNvSpPr>
            <a:spLocks noChangeArrowheads="1"/>
          </p:cNvSpPr>
          <p:nvPr/>
        </p:nvSpPr>
        <p:spPr bwMode="auto">
          <a:xfrm>
            <a:off x="152401" y="5551559"/>
            <a:ext cx="8820684" cy="414701"/>
          </a:xfrm>
          <a:prstGeom prst="roundRect">
            <a:avLst>
              <a:gd name="adj" fmla="val 16667"/>
            </a:avLst>
          </a:prstGeom>
          <a:solidFill>
            <a:srgbClr val="5380A4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Faculty 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 and Faculty/Education Support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ounded Rectangle 30"/>
          <p:cNvSpPr>
            <a:spLocks noChangeArrowheads="1"/>
          </p:cNvSpPr>
          <p:nvPr/>
        </p:nvSpPr>
        <p:spPr bwMode="auto">
          <a:xfrm>
            <a:off x="5791200" y="353187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C8B38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200" spc="-5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Redesign Policy: Competency-Based Focus</a:t>
            </a:r>
            <a:endParaRPr lang="en-CA" sz="1200" spc="-5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3602037" y="3072388"/>
            <a:ext cx="1960563" cy="750887"/>
          </a:xfrm>
          <a:prstGeom prst="roundRect">
            <a:avLst>
              <a:gd name="adj" fmla="val 16667"/>
            </a:avLst>
          </a:prstGeom>
          <a:solidFill>
            <a:srgbClr val="00315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0"/>
          <a:lstStyle/>
          <a:p>
            <a:pPr algn="ctr">
              <a:defRPr/>
            </a:pPr>
            <a:r>
              <a:rPr lang="en-CA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CBME</a:t>
            </a:r>
            <a:endParaRPr lang="en-CA" sz="20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ounded Rectangle 32"/>
          <p:cNvSpPr>
            <a:spLocks noChangeArrowheads="1"/>
          </p:cNvSpPr>
          <p:nvPr/>
        </p:nvSpPr>
        <p:spPr bwMode="auto">
          <a:xfrm>
            <a:off x="1895314" y="3525520"/>
            <a:ext cx="1457486" cy="615950"/>
          </a:xfrm>
          <a:prstGeom prst="roundRect">
            <a:avLst>
              <a:gd name="adj" fmla="val 16667"/>
            </a:avLst>
          </a:prstGeom>
          <a:solidFill>
            <a:srgbClr val="C8B38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Re-Engineer Accreditation Process</a:t>
            </a:r>
            <a:endParaRPr lang="en-CA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ounded Rectangle 30"/>
          <p:cNvSpPr>
            <a:spLocks noChangeArrowheads="1"/>
          </p:cNvSpPr>
          <p:nvPr/>
        </p:nvSpPr>
        <p:spPr bwMode="auto">
          <a:xfrm>
            <a:off x="7613650" y="3531870"/>
            <a:ext cx="1359435" cy="609600"/>
          </a:xfrm>
          <a:prstGeom prst="roundRect">
            <a:avLst>
              <a:gd name="adj" fmla="val 16667"/>
            </a:avLst>
          </a:prstGeom>
          <a:solidFill>
            <a:srgbClr val="C8B38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Re-Engineer </a:t>
            </a:r>
            <a:r>
              <a:rPr lang="en-CA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Credentialing Process</a:t>
            </a:r>
            <a:endParaRPr lang="en-CA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5654040" y="4291647"/>
            <a:ext cx="1838056" cy="593725"/>
          </a:xfrm>
          <a:prstGeom prst="roundRect">
            <a:avLst>
              <a:gd name="adj" fmla="val 16667"/>
            </a:avLst>
          </a:prstGeom>
          <a:solidFill>
            <a:srgbClr val="C8B38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200" spc="-5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Deliver Cohorted </a:t>
            </a:r>
            <a:br>
              <a:rPr lang="en-CA" sz="1200" spc="-5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CA" sz="1200" spc="-5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Roll-Out</a:t>
            </a:r>
            <a:endParaRPr lang="en-CA" sz="1200" spc="-5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ounded Rectangle 35"/>
          <p:cNvSpPr>
            <a:spLocks noChangeArrowheads="1"/>
          </p:cNvSpPr>
          <p:nvPr/>
        </p:nvSpPr>
        <p:spPr bwMode="auto">
          <a:xfrm>
            <a:off x="3810000" y="2369502"/>
            <a:ext cx="1600200" cy="560388"/>
          </a:xfrm>
          <a:prstGeom prst="roundRect">
            <a:avLst>
              <a:gd name="adj" fmla="val 16667"/>
            </a:avLst>
          </a:prstGeom>
          <a:solidFill>
            <a:srgbClr val="C8B38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 Exam Governance</a:t>
            </a:r>
            <a:endParaRPr lang="en-CA" sz="11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Rounded Rectangle 35"/>
          <p:cNvSpPr>
            <a:spLocks noChangeArrowheads="1"/>
          </p:cNvSpPr>
          <p:nvPr/>
        </p:nvSpPr>
        <p:spPr bwMode="auto">
          <a:xfrm>
            <a:off x="5486400" y="2369502"/>
            <a:ext cx="1325087" cy="560388"/>
          </a:xfrm>
          <a:prstGeom prst="roundRect">
            <a:avLst>
              <a:gd name="adj" fmla="val 16667"/>
            </a:avLst>
          </a:prstGeom>
          <a:solidFill>
            <a:srgbClr val="C8B38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Re-Engineer</a:t>
            </a:r>
            <a:r>
              <a:rPr lang="en-CA" sz="11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CA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 Delivery</a:t>
            </a:r>
            <a:endParaRPr lang="en-CA" sz="11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Rounded Rectangle 35"/>
          <p:cNvSpPr>
            <a:spLocks noChangeArrowheads="1"/>
          </p:cNvSpPr>
          <p:nvPr/>
        </p:nvSpPr>
        <p:spPr bwMode="auto">
          <a:xfrm>
            <a:off x="6887833" y="2369502"/>
            <a:ext cx="1189367" cy="560388"/>
          </a:xfrm>
          <a:prstGeom prst="roundRect">
            <a:avLst>
              <a:gd name="adj" fmla="val 16667"/>
            </a:avLst>
          </a:prstGeom>
          <a:solidFill>
            <a:srgbClr val="C8B38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05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 Exam Content</a:t>
            </a:r>
            <a:endParaRPr lang="en-CA" sz="105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Rounded Rectangle 31"/>
          <p:cNvSpPr>
            <a:spLocks noChangeArrowheads="1"/>
          </p:cNvSpPr>
          <p:nvPr/>
        </p:nvSpPr>
        <p:spPr bwMode="auto">
          <a:xfrm>
            <a:off x="1208534" y="1423975"/>
            <a:ext cx="1866900" cy="420849"/>
          </a:xfrm>
          <a:prstGeom prst="roundRect">
            <a:avLst>
              <a:gd name="adj" fmla="val 16667"/>
            </a:avLst>
          </a:prstGeom>
          <a:solidFill>
            <a:srgbClr val="C8B38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Residents</a:t>
            </a:r>
            <a:endParaRPr lang="en-CA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Rounded Rectangle 31"/>
          <p:cNvSpPr>
            <a:spLocks noChangeArrowheads="1"/>
          </p:cNvSpPr>
          <p:nvPr/>
        </p:nvSpPr>
        <p:spPr bwMode="auto">
          <a:xfrm>
            <a:off x="6096000" y="1404607"/>
            <a:ext cx="1866900" cy="431632"/>
          </a:xfrm>
          <a:prstGeom prst="roundRect">
            <a:avLst>
              <a:gd name="adj" fmla="val 16667"/>
            </a:avLst>
          </a:prstGeom>
          <a:solidFill>
            <a:srgbClr val="C8B38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Fellows</a:t>
            </a:r>
            <a:endParaRPr lang="en-CA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Rounded Rectangle 32"/>
          <p:cNvSpPr>
            <a:spLocks noChangeArrowheads="1"/>
          </p:cNvSpPr>
          <p:nvPr/>
        </p:nvSpPr>
        <p:spPr bwMode="auto">
          <a:xfrm>
            <a:off x="143801" y="5014312"/>
            <a:ext cx="8820687" cy="457200"/>
          </a:xfrm>
          <a:prstGeom prst="roundRect">
            <a:avLst>
              <a:gd name="adj" fmla="val 16667"/>
            </a:avLst>
          </a:prstGeom>
          <a:solidFill>
            <a:srgbClr val="00315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CA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Affirmation of Continued Competence </a:t>
            </a:r>
            <a:endParaRPr lang="en-CA" sz="20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25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pc="-30" dirty="0" smtClean="0"/>
              <a:t>What New Value </a:t>
            </a:r>
            <a:br>
              <a:rPr lang="en-US" spc="-30" dirty="0" smtClean="0"/>
            </a:br>
            <a:r>
              <a:rPr lang="en-US" spc="-30" dirty="0" smtClean="0"/>
              <a:t>will CBD Bring?</a:t>
            </a:r>
            <a:endParaRPr lang="en-US" spc="-3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0" y="1828800"/>
            <a:ext cx="7391400" cy="3733801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spcAft>
                <a:spcPts val="1800"/>
              </a:spcAft>
              <a:buNone/>
            </a:pPr>
            <a:endParaRPr lang="en-CA" sz="100" dirty="0" smtClean="0">
              <a:solidFill>
                <a:schemeClr val="tx1"/>
              </a:solidFill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endParaRPr lang="en-CA" sz="2000" dirty="0">
              <a:solidFill>
                <a:schemeClr val="tx1"/>
              </a:solidFill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679721" y="5458897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en-US" kern="0" dirty="0">
              <a:latin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600200"/>
            <a:ext cx="77724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MAINPORT ePortfolio for better planning, learning, tracking and assessment;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Milestones and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Entrustable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Professional Activities (EPAs) for improved teaching, learning and evaluation;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Increased support and faculty development tools and templates;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National curriculum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framework;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Updated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CanMEDS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Framework focusing on key issues like patient safety; and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Integrated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education across the continuum.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95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pc="-100" dirty="0" smtClean="0"/>
              <a:t>Why Change? </a:t>
            </a:r>
            <a:endParaRPr lang="en-US" spc="-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18515" y="1676400"/>
            <a:ext cx="7629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2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While Canada’s medical education system </a:t>
            </a:r>
            <a:br>
              <a:rPr lang="en-CA" sz="2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CA" sz="2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exceptional overall,  there are </a:t>
            </a:r>
            <a:r>
              <a:rPr lang="en-CA" sz="2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gaps</a:t>
            </a:r>
            <a:r>
              <a:rPr lang="en-CA" sz="2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CA" sz="2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challenges</a:t>
            </a:r>
            <a:r>
              <a:rPr lang="en-CA" sz="2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within the current model </a:t>
            </a:r>
            <a:br>
              <a:rPr lang="en-CA" sz="2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CA" sz="2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need to be addressed.</a:t>
            </a:r>
            <a:endParaRPr lang="en-CA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6509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pc="-30" dirty="0" smtClean="0"/>
              <a:t>What will CBD Eliminate?</a:t>
            </a:r>
            <a:endParaRPr lang="en-US" spc="-3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0" y="1828800"/>
            <a:ext cx="7391400" cy="3733801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spcAft>
                <a:spcPts val="1800"/>
              </a:spcAft>
              <a:buNone/>
            </a:pPr>
            <a:endParaRPr lang="en-CA" sz="100" dirty="0" smtClean="0">
              <a:solidFill>
                <a:schemeClr val="tx1"/>
              </a:solidFill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endParaRPr lang="en-CA" sz="2000" dirty="0">
              <a:solidFill>
                <a:schemeClr val="tx1"/>
              </a:solidFill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679721" y="5458897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en-US" kern="0" dirty="0">
              <a:latin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600200"/>
            <a:ext cx="7620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FITERs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completed prior to the end of training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Inefficient assessment (like ITERs)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Awkward feedback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Assessing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everything all the time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Teaching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everything all the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3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pc="-30" dirty="0" smtClean="0"/>
              <a:t>CBD: Improving the Resident’s Journey</a:t>
            </a:r>
            <a:endParaRPr lang="en-US" spc="-3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0" y="1828800"/>
            <a:ext cx="7391400" cy="3733801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spcAft>
                <a:spcPts val="1800"/>
              </a:spcAft>
              <a:buNone/>
            </a:pPr>
            <a:endParaRPr lang="en-CA" sz="100" dirty="0" smtClean="0">
              <a:solidFill>
                <a:schemeClr val="tx1"/>
              </a:solidFill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endParaRPr lang="en-CA" sz="2000" dirty="0">
              <a:solidFill>
                <a:schemeClr val="tx1"/>
              </a:solidFill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" y="1828801"/>
            <a:ext cx="3962400" cy="41339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35184" y="1905000"/>
            <a:ext cx="30992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CA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Ultimately</a:t>
            </a:r>
            <a:r>
              <a:rPr lang="en-CA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 move to </a:t>
            </a:r>
            <a:r>
              <a:rPr lang="en-CA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CBD is </a:t>
            </a:r>
            <a:r>
              <a:rPr lang="en-CA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 </a:t>
            </a:r>
            <a:r>
              <a:rPr lang="en-CA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better way to train health </a:t>
            </a:r>
            <a:r>
              <a:rPr lang="en-CA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professionals.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29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Input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How can we improve the CBD Program?</a:t>
            </a:r>
            <a:b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Let us know at:</a:t>
            </a:r>
          </a:p>
          <a:p>
            <a:pPr marL="793750" indent="-328613">
              <a:buClr>
                <a:schemeClr val="accent4"/>
              </a:buClr>
            </a:pPr>
            <a:r>
              <a:rPr lang="en-US" dirty="0" smtClean="0">
                <a:solidFill>
                  <a:schemeClr val="tx1"/>
                </a:solidFill>
                <a:hlinkClick r:id="rId2"/>
              </a:rPr>
              <a:t>cbd@royalcollege.ca</a:t>
            </a:r>
            <a:endParaRPr lang="en-US" dirty="0" smtClean="0">
              <a:solidFill>
                <a:schemeClr val="tx1"/>
              </a:solidFill>
            </a:endParaRPr>
          </a:p>
          <a:p>
            <a:pPr marL="793750" indent="-328613">
              <a:buClr>
                <a:schemeClr val="accent4"/>
              </a:buClr>
            </a:pPr>
            <a:r>
              <a:rPr lang="en-US" dirty="0" smtClean="0">
                <a:solidFill>
                  <a:schemeClr val="tx1"/>
                </a:solidFill>
                <a:hlinkClick r:id="rId3"/>
              </a:rPr>
              <a:t>www.facebook.com/TheRoyalCollege</a:t>
            </a:r>
            <a:endParaRPr lang="en-US" dirty="0" smtClean="0">
              <a:solidFill>
                <a:schemeClr val="tx1"/>
              </a:solidFill>
            </a:endParaRPr>
          </a:p>
          <a:p>
            <a:pPr marL="793750" indent="-328613">
              <a:buClr>
                <a:schemeClr val="accent4"/>
              </a:buClr>
            </a:pPr>
            <a:r>
              <a:rPr lang="en-US" dirty="0" smtClean="0">
                <a:solidFill>
                  <a:schemeClr val="tx1"/>
                </a:solidFill>
                <a:hlinkClick r:id="rId4"/>
              </a:rPr>
              <a:t>https://twitter.com/Royal_College</a:t>
            </a:r>
            <a:endParaRPr lang="en-US" dirty="0" smtClean="0">
              <a:solidFill>
                <a:schemeClr val="tx1"/>
              </a:solidFill>
            </a:endParaRPr>
          </a:p>
          <a:p>
            <a:pPr marL="793750" indent="-328613">
              <a:buClr>
                <a:schemeClr val="accent4"/>
              </a:buClr>
            </a:pPr>
            <a:r>
              <a:rPr lang="en-US" dirty="0" smtClean="0">
                <a:solidFill>
                  <a:schemeClr val="tx1"/>
                </a:solidFill>
                <a:hlinkClick r:id="rId5"/>
              </a:rPr>
              <a:t>www.linkedin.com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For more information, visit our website:</a:t>
            </a:r>
          </a:p>
          <a:p>
            <a:pPr marL="796925"/>
            <a:r>
              <a:rPr lang="en-US" dirty="0" smtClean="0">
                <a:solidFill>
                  <a:schemeClr val="tx1"/>
                </a:solidFill>
                <a:hlinkClick r:id="rId6"/>
              </a:rPr>
              <a:t>www.royalcollege.ca/cbd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8" name="Picture Placeholder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 w="19050" cmpd="sng">
            <a:noFill/>
          </a:ln>
        </p:spPr>
      </p:pic>
    </p:spTree>
    <p:extLst>
      <p:ext uri="{BB962C8B-B14F-4D97-AF65-F5344CB8AC3E}">
        <p14:creationId xmlns:p14="http://schemas.microsoft.com/office/powerpoint/2010/main" val="42330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Drivers for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pc="-100" dirty="0" smtClean="0">
                <a:solidFill>
                  <a:schemeClr val="tx1"/>
                </a:solidFill>
              </a:rPr>
              <a:t>Potential for students to graduate </a:t>
            </a:r>
            <a:r>
              <a:rPr lang="en-CA" spc="-100" dirty="0">
                <a:solidFill>
                  <a:schemeClr val="tx1"/>
                </a:solidFill>
              </a:rPr>
              <a:t>with </a:t>
            </a:r>
            <a:r>
              <a:rPr lang="en-CA" spc="-100" dirty="0" smtClean="0">
                <a:solidFill>
                  <a:schemeClr val="tx1"/>
                </a:solidFill>
              </a:rPr>
              <a:t>gaps in readiness-to-practice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Placeholder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 w="19050" cmpd="sng"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200"/>
            <a:ext cx="6324600" cy="391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139100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Via: http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://well.blogs.nytimes.com</a:t>
            </a:r>
          </a:p>
        </p:txBody>
      </p:sp>
    </p:spTree>
    <p:extLst>
      <p:ext uri="{BB962C8B-B14F-4D97-AF65-F5344CB8AC3E}">
        <p14:creationId xmlns:p14="http://schemas.microsoft.com/office/powerpoint/2010/main" val="1194533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within Current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pc="-100" dirty="0" smtClean="0">
                <a:solidFill>
                  <a:schemeClr val="tx1"/>
                </a:solidFill>
              </a:rPr>
              <a:t>New </a:t>
            </a:r>
            <a:r>
              <a:rPr lang="en-CA" spc="-100" dirty="0">
                <a:solidFill>
                  <a:schemeClr val="tx1"/>
                </a:solidFill>
              </a:rPr>
              <a:t>a</a:t>
            </a:r>
            <a:r>
              <a:rPr lang="en-CA" spc="-100" dirty="0" smtClean="0">
                <a:solidFill>
                  <a:schemeClr val="tx1"/>
                </a:solidFill>
              </a:rPr>
              <a:t>ge of </a:t>
            </a:r>
            <a:r>
              <a:rPr lang="en-CA" b="1" spc="-100" dirty="0" smtClean="0">
                <a:solidFill>
                  <a:schemeClr val="tx1"/>
                </a:solidFill>
              </a:rPr>
              <a:t>accountability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9" b="10699"/>
          <a:stretch>
            <a:fillRect/>
          </a:stretch>
        </p:blipFill>
        <p:spPr/>
      </p:pic>
      <p:pic>
        <p:nvPicPr>
          <p:cNvPr id="5" name="Picture Placeholder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 w="19050" cmpd="sng">
            <a:noFill/>
          </a:ln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33600"/>
            <a:ext cx="5198867" cy="4017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48200" y="5867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Image: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www.rischiocalcolato.it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918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Drivers for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pc="-100" dirty="0" smtClean="0">
                <a:solidFill>
                  <a:schemeClr val="tx1"/>
                </a:solidFill>
              </a:rPr>
              <a:t>Increased public concern and need to demonstrate continuing competence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Placeholder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 w="19050" cmpd="sng">
            <a:noFill/>
          </a:ln>
        </p:spPr>
      </p:pic>
      <p:pic>
        <p:nvPicPr>
          <p:cNvPr id="9" name="Picture 8" descr="NL Radiologist 708 errors - Globe 200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667000"/>
            <a:ext cx="3758834" cy="2309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Editorial Smith - Citize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465377"/>
            <a:ext cx="3065606" cy="29937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Charles Smith incompetence news 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1417" y="4289116"/>
            <a:ext cx="3233778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56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Drivers for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pc="-100" dirty="0" smtClean="0">
                <a:solidFill>
                  <a:schemeClr val="tx1"/>
                </a:solidFill>
              </a:rPr>
              <a:t>Prevalence of failure-to-fail culture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Placeholder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 w="19050" cmpd="sng">
            <a:noFill/>
          </a:ln>
        </p:spPr>
      </p:pic>
      <p:pic>
        <p:nvPicPr>
          <p:cNvPr id="12" name="Picture 2" descr="http://www.50-best.com/images/funny_fails/complete_fail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133600"/>
            <a:ext cx="5562600" cy="3505840"/>
          </a:xfrm>
          <a:prstGeom prst="rect">
            <a:avLst/>
          </a:prstGeom>
          <a:noFill/>
        </p:spPr>
      </p:pic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5843786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Image: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://www.lolntroll.com</a:t>
            </a:r>
          </a:p>
        </p:txBody>
      </p:sp>
    </p:spTree>
    <p:extLst>
      <p:ext uri="{BB962C8B-B14F-4D97-AF65-F5344CB8AC3E}">
        <p14:creationId xmlns:p14="http://schemas.microsoft.com/office/powerpoint/2010/main" val="1071896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Drivers for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2209799"/>
          </a:xfrm>
        </p:spPr>
        <p:txBody>
          <a:bodyPr>
            <a:normAutofit/>
          </a:bodyPr>
          <a:lstStyle/>
          <a:p>
            <a:r>
              <a:rPr lang="en-CA" spc="-100" dirty="0" smtClean="0">
                <a:solidFill>
                  <a:schemeClr val="tx1"/>
                </a:solidFill>
              </a:rPr>
              <a:t>Criticism around the </a:t>
            </a:r>
            <a:r>
              <a:rPr lang="en-CA" b="1" spc="-100" dirty="0" smtClean="0">
                <a:solidFill>
                  <a:schemeClr val="tx1"/>
                </a:solidFill>
              </a:rPr>
              <a:t>ad-</a:t>
            </a:r>
            <a:r>
              <a:rPr lang="en-CA" b="1" spc="-100" dirty="0">
                <a:solidFill>
                  <a:schemeClr val="tx1"/>
                </a:solidFill>
              </a:rPr>
              <a:t>h</a:t>
            </a:r>
            <a:r>
              <a:rPr lang="en-CA" b="1" spc="-100" dirty="0" smtClean="0">
                <a:solidFill>
                  <a:schemeClr val="tx1"/>
                </a:solidFill>
              </a:rPr>
              <a:t>oc</a:t>
            </a:r>
            <a:r>
              <a:rPr lang="en-CA" spc="-100" dirty="0" smtClean="0">
                <a:solidFill>
                  <a:schemeClr val="tx1"/>
                </a:solidFill>
              </a:rPr>
              <a:t> nature of medical education</a:t>
            </a:r>
          </a:p>
          <a:p>
            <a:endParaRPr lang="en-CA" spc="-1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spc="-100" dirty="0" smtClean="0">
              <a:solidFill>
                <a:schemeClr val="tx1"/>
              </a:solidFill>
            </a:endParaRPr>
          </a:p>
          <a:p>
            <a:endParaRPr lang="en-CA" b="1" spc="-100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7" b="13577"/>
          <a:stretch>
            <a:fillRect/>
          </a:stretch>
        </p:blipFill>
        <p:spPr/>
      </p:pic>
      <p:pic>
        <p:nvPicPr>
          <p:cNvPr id="5" name="Picture Placeholder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 w="19050" cmpd="sng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447800" y="44196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6085173" y="6642446"/>
            <a:ext cx="312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819400"/>
            <a:ext cx="3455869" cy="288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43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Drivers for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pc="-100" dirty="0" smtClean="0">
                <a:solidFill>
                  <a:schemeClr val="tx1"/>
                </a:solidFill>
              </a:rPr>
              <a:t>Process heavy nature of accreditation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0" b="27220"/>
          <a:stretch>
            <a:fillRect/>
          </a:stretch>
        </p:blipFill>
        <p:spPr/>
      </p:pic>
      <p:pic>
        <p:nvPicPr>
          <p:cNvPr id="5" name="Picture Placeholder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 w="19050" cmpd="sng">
            <a:noFill/>
          </a:ln>
        </p:spPr>
      </p:pic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/>
          <a:p>
            <a:fld id="{51EBB4C4-B395-064C-BD76-B6B6D3504C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988066"/>
            <a:ext cx="3124200" cy="4165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33800" y="5758934"/>
            <a:ext cx="4257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Image: www.tallerdeprocesos.com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401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Custom 5">
      <a:dk1>
        <a:srgbClr val="003152"/>
      </a:dk1>
      <a:lt1>
        <a:srgbClr val="FFFFFF"/>
      </a:lt1>
      <a:dk2>
        <a:srgbClr val="414F5C"/>
      </a:dk2>
      <a:lt2>
        <a:srgbClr val="808080"/>
      </a:lt2>
      <a:accent1>
        <a:srgbClr val="C8B385"/>
      </a:accent1>
      <a:accent2>
        <a:srgbClr val="557FA6"/>
      </a:accent2>
      <a:accent3>
        <a:srgbClr val="FFFFFF"/>
      </a:accent3>
      <a:accent4>
        <a:srgbClr val="000000"/>
      </a:accent4>
      <a:accent5>
        <a:srgbClr val="DAEDEF"/>
      </a:accent5>
      <a:accent6>
        <a:srgbClr val="C8B385"/>
      </a:accent6>
      <a:hlink>
        <a:srgbClr val="003152"/>
      </a:hlink>
      <a:folHlink>
        <a:srgbClr val="003152"/>
      </a:folHlink>
    </a:clrScheme>
    <a:fontScheme name="Blank Presentation">
      <a:majorFont>
        <a:latin typeface="Verdana"/>
        <a:ea typeface="Osaka"/>
        <a:cs typeface=""/>
      </a:majorFont>
      <a:minorFont>
        <a:latin typeface="Verdana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Osaka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Osaka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764</Words>
  <Application>Microsoft Office PowerPoint</Application>
  <PresentationFormat>On-screen Show (4:3)</PresentationFormat>
  <Paragraphs>183</Paragraphs>
  <Slides>32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Lucida Grande</vt:lpstr>
      <vt:lpstr>Osaka</vt:lpstr>
      <vt:lpstr>Times</vt:lpstr>
      <vt:lpstr>Verdana</vt:lpstr>
      <vt:lpstr>Office Theme</vt:lpstr>
      <vt:lpstr>Blank Presentation</vt:lpstr>
      <vt:lpstr>2_Office Theme</vt:lpstr>
      <vt:lpstr>Help Us Spread the News</vt:lpstr>
      <vt:lpstr>Why Competence by Design (CBD)? The Rationale</vt:lpstr>
      <vt:lpstr>Why Change? </vt:lpstr>
      <vt:lpstr>Drivers for Change</vt:lpstr>
      <vt:lpstr>Issues within Current System</vt:lpstr>
      <vt:lpstr>Drivers for Change</vt:lpstr>
      <vt:lpstr>Drivers for Change</vt:lpstr>
      <vt:lpstr>Drivers for Change</vt:lpstr>
      <vt:lpstr>Drivers for Change</vt:lpstr>
      <vt:lpstr>Drivers for Change</vt:lpstr>
      <vt:lpstr>Drivers for Change</vt:lpstr>
      <vt:lpstr>Assessment Tensions  in Current World</vt:lpstr>
      <vt:lpstr>System Challenges  in Current World</vt:lpstr>
      <vt:lpstr>MedEd Matters</vt:lpstr>
      <vt:lpstr>PowerPoint Presentation</vt:lpstr>
      <vt:lpstr>PowerPoint Presentation</vt:lpstr>
      <vt:lpstr>We Get Better With Time…but…</vt:lpstr>
      <vt:lpstr>…Rates Are Predicted at Certification</vt:lpstr>
      <vt:lpstr>Need for an Improved System</vt:lpstr>
      <vt:lpstr>Change is Underway…</vt:lpstr>
      <vt:lpstr>New World:  Competence by Design (CBD)</vt:lpstr>
      <vt:lpstr>New World:  Competence by Design (CBD)</vt:lpstr>
      <vt:lpstr>What is CBD?</vt:lpstr>
      <vt:lpstr>Why CBD? Why Now?</vt:lpstr>
      <vt:lpstr>Why CBD? Why Now? con’t</vt:lpstr>
      <vt:lpstr>Hybrid Model of CBME</vt:lpstr>
      <vt:lpstr>CBD Competence Continuum </vt:lpstr>
      <vt:lpstr>CBD Identified Initiatives</vt:lpstr>
      <vt:lpstr>What New Value  will CBD Bring?</vt:lpstr>
      <vt:lpstr>What will CBD Eliminate?</vt:lpstr>
      <vt:lpstr>CBD: Improving the Resident’s Journey</vt:lpstr>
      <vt:lpstr>Your Input Matters</vt:lpstr>
    </vt:vector>
  </TitlesOfParts>
  <Company>Royal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Competence by Design (CBD): The Rationale</dc:title>
  <dc:creator>Mohr, Crystal</dc:creator>
  <cp:lastModifiedBy>Kristen Story</cp:lastModifiedBy>
  <cp:revision>28</cp:revision>
  <dcterms:created xsi:type="dcterms:W3CDTF">2014-06-11T19:17:57Z</dcterms:created>
  <dcterms:modified xsi:type="dcterms:W3CDTF">2019-01-18T19:46:31Z</dcterms:modified>
</cp:coreProperties>
</file>