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336" r:id="rId5"/>
    <p:sldId id="401" r:id="rId6"/>
    <p:sldId id="410" r:id="rId7"/>
    <p:sldId id="450" r:id="rId8"/>
    <p:sldId id="344" r:id="rId9"/>
    <p:sldId id="290" r:id="rId10"/>
    <p:sldId id="403" r:id="rId11"/>
    <p:sldId id="420" r:id="rId12"/>
    <p:sldId id="430" r:id="rId13"/>
    <p:sldId id="433" r:id="rId14"/>
    <p:sldId id="432" r:id="rId15"/>
    <p:sldId id="435" r:id="rId16"/>
    <p:sldId id="436" r:id="rId17"/>
    <p:sldId id="427" r:id="rId18"/>
    <p:sldId id="463" r:id="rId19"/>
    <p:sldId id="464" r:id="rId20"/>
    <p:sldId id="445" r:id="rId21"/>
    <p:sldId id="455" r:id="rId22"/>
    <p:sldId id="456" r:id="rId23"/>
  </p:sldIdLst>
  <p:sldSz cx="12192000" cy="6858000"/>
  <p:notesSz cx="6858000" cy="9144000"/>
  <p:defaultTextStyle>
    <a:defPPr>
      <a:defRPr lang="en-US"/>
    </a:defPPr>
    <a:lvl1pPr marL="0" algn="l" defTabSz="1106917" rtl="0" eaLnBrk="1" latinLnBrk="0" hangingPunct="1">
      <a:defRPr sz="2180" kern="1200">
        <a:solidFill>
          <a:schemeClr val="tx1"/>
        </a:solidFill>
        <a:latin typeface="+mn-lt"/>
        <a:ea typeface="+mn-ea"/>
        <a:cs typeface="+mn-cs"/>
      </a:defRPr>
    </a:lvl1pPr>
    <a:lvl2pPr marL="553459" algn="l" defTabSz="1106917" rtl="0" eaLnBrk="1" latinLnBrk="0" hangingPunct="1">
      <a:defRPr sz="2180" kern="1200">
        <a:solidFill>
          <a:schemeClr val="tx1"/>
        </a:solidFill>
        <a:latin typeface="+mn-lt"/>
        <a:ea typeface="+mn-ea"/>
        <a:cs typeface="+mn-cs"/>
      </a:defRPr>
    </a:lvl2pPr>
    <a:lvl3pPr marL="1106917" algn="l" defTabSz="1106917" rtl="0" eaLnBrk="1" latinLnBrk="0" hangingPunct="1">
      <a:defRPr sz="2180" kern="1200">
        <a:solidFill>
          <a:schemeClr val="tx1"/>
        </a:solidFill>
        <a:latin typeface="+mn-lt"/>
        <a:ea typeface="+mn-ea"/>
        <a:cs typeface="+mn-cs"/>
      </a:defRPr>
    </a:lvl3pPr>
    <a:lvl4pPr marL="1660374" algn="l" defTabSz="1106917" rtl="0" eaLnBrk="1" latinLnBrk="0" hangingPunct="1">
      <a:defRPr sz="2180" kern="1200">
        <a:solidFill>
          <a:schemeClr val="tx1"/>
        </a:solidFill>
        <a:latin typeface="+mn-lt"/>
        <a:ea typeface="+mn-ea"/>
        <a:cs typeface="+mn-cs"/>
      </a:defRPr>
    </a:lvl4pPr>
    <a:lvl5pPr marL="2213833" algn="l" defTabSz="1106917" rtl="0" eaLnBrk="1" latinLnBrk="0" hangingPunct="1">
      <a:defRPr sz="2180" kern="1200">
        <a:solidFill>
          <a:schemeClr val="tx1"/>
        </a:solidFill>
        <a:latin typeface="+mn-lt"/>
        <a:ea typeface="+mn-ea"/>
        <a:cs typeface="+mn-cs"/>
      </a:defRPr>
    </a:lvl5pPr>
    <a:lvl6pPr marL="2767291" algn="l" defTabSz="1106917" rtl="0" eaLnBrk="1" latinLnBrk="0" hangingPunct="1">
      <a:defRPr sz="2180" kern="1200">
        <a:solidFill>
          <a:schemeClr val="tx1"/>
        </a:solidFill>
        <a:latin typeface="+mn-lt"/>
        <a:ea typeface="+mn-ea"/>
        <a:cs typeface="+mn-cs"/>
      </a:defRPr>
    </a:lvl6pPr>
    <a:lvl7pPr marL="3320750" algn="l" defTabSz="1106917" rtl="0" eaLnBrk="1" latinLnBrk="0" hangingPunct="1">
      <a:defRPr sz="2180" kern="1200">
        <a:solidFill>
          <a:schemeClr val="tx1"/>
        </a:solidFill>
        <a:latin typeface="+mn-lt"/>
        <a:ea typeface="+mn-ea"/>
        <a:cs typeface="+mn-cs"/>
      </a:defRPr>
    </a:lvl7pPr>
    <a:lvl8pPr marL="3874207" algn="l" defTabSz="1106917" rtl="0" eaLnBrk="1" latinLnBrk="0" hangingPunct="1">
      <a:defRPr sz="2180" kern="1200">
        <a:solidFill>
          <a:schemeClr val="tx1"/>
        </a:solidFill>
        <a:latin typeface="+mn-lt"/>
        <a:ea typeface="+mn-ea"/>
        <a:cs typeface="+mn-cs"/>
      </a:defRPr>
    </a:lvl8pPr>
    <a:lvl9pPr marL="4427665" algn="l" defTabSz="1106917" rtl="0" eaLnBrk="1" latinLnBrk="0" hangingPunct="1">
      <a:defRPr sz="21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DC4"/>
    <a:srgbClr val="9970AB"/>
    <a:srgbClr val="CDCFE3"/>
    <a:srgbClr val="0B5871"/>
    <a:srgbClr val="BF3C4E"/>
    <a:srgbClr val="E88B12"/>
    <a:srgbClr val="F06D65"/>
    <a:srgbClr val="0C2AC1"/>
    <a:srgbClr val="C5787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0956" autoAdjust="0"/>
    <p:restoredTop sz="67904" autoAdjust="0"/>
  </p:normalViewPr>
  <p:slideViewPr>
    <p:cSldViewPr snapToGrid="0" snapToObjects="1" showGuides="1">
      <p:cViewPr varScale="1">
        <p:scale>
          <a:sx n="78" d="100"/>
          <a:sy n="78" d="100"/>
        </p:scale>
        <p:origin x="2232" y="184"/>
      </p:cViewPr>
      <p:guideLst>
        <p:guide orient="horz" pos="4178"/>
        <p:guide pos="3840"/>
      </p:guideLst>
    </p:cSldViewPr>
  </p:slideViewPr>
  <p:notesTextViewPr>
    <p:cViewPr>
      <p:scale>
        <a:sx n="110" d="100"/>
        <a:sy n="110" d="100"/>
      </p:scale>
      <p:origin x="0" y="0"/>
    </p:cViewPr>
  </p:notesTextViewPr>
  <p:notesViewPr>
    <p:cSldViewPr snapToGrid="0" snapToObjects="1">
      <p:cViewPr>
        <p:scale>
          <a:sx n="90" d="100"/>
          <a:sy n="90" d="100"/>
        </p:scale>
        <p:origin x="3960" y="20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437100-09C7-A2FB-5C60-882C48219D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272DE-DEC0-EACA-A7D1-32C933FD3C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FCC1D-3ABA-724B-9ACB-BF2F1E509084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0A9E4-4CC5-9359-BC7D-62D0E6C6BE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D8E88-3930-DB22-4955-E1ED3B36DB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EF6E-49DA-9B47-905B-D8CF593B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7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106917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1pPr>
    <a:lvl2pPr marL="553459" algn="l" defTabSz="1106917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2pPr>
    <a:lvl3pPr marL="1106917" algn="l" defTabSz="1106917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3pPr>
    <a:lvl4pPr marL="1660374" algn="l" defTabSz="1106917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4pPr>
    <a:lvl5pPr marL="2213833" algn="l" defTabSz="1106917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5pPr>
    <a:lvl6pPr marL="2767291" algn="l" defTabSz="1106917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6pPr>
    <a:lvl7pPr marL="3320750" algn="l" defTabSz="1106917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7pPr>
    <a:lvl8pPr marL="3874207" algn="l" defTabSz="1106917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8pPr>
    <a:lvl9pPr marL="4427665" algn="l" defTabSz="1106917" rtl="0" eaLnBrk="1" latinLnBrk="0" hangingPunct="1">
      <a:defRPr sz="14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sz="1200" dirty="0"/>
              <a:t>Good afternoon, everyone. I am Christine Lukac, a 3</a:t>
            </a:r>
            <a:r>
              <a:rPr lang="en-US" sz="1200" baseline="30000" dirty="0"/>
              <a:t>rd</a:t>
            </a:r>
            <a:r>
              <a:rPr lang="en-US" sz="1200" dirty="0"/>
              <a:t> year pediatrics resident at the University of Calgary</a:t>
            </a:r>
          </a:p>
          <a:p>
            <a:endParaRPr lang="en-US" sz="1200" dirty="0"/>
          </a:p>
          <a:p>
            <a:r>
              <a:rPr lang="en-US" sz="1200" dirty="0"/>
              <a:t>I am excited to share with you the result of my research on hospitalizations for acute respiratory diseases among children in Alberta</a:t>
            </a:r>
          </a:p>
          <a:p>
            <a:r>
              <a:rPr lang="en-US" sz="1200" dirty="0"/>
              <a:t>This work is supervised by Jim Kellner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99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17% of hospitalizations were for influenza like illness which had an annual winter season.</a:t>
            </a:r>
          </a:p>
          <a:p>
            <a:endParaRPr lang="en-US" sz="1200" dirty="0"/>
          </a:p>
          <a:p>
            <a:r>
              <a:rPr lang="en-US" sz="1200" dirty="0"/>
              <a:t>This graph captured the H1N1 pandemic in the fall of 2009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25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37% of hospitalizations were for pneumonia which also has annual winter season</a:t>
            </a:r>
          </a:p>
          <a:p>
            <a:endParaRPr lang="en-US" sz="1200" dirty="0"/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 graph captured the post H1N1 peak for hospitalizations for pneumonia in the winter of 2010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12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Finally, croup accounted for 7.8% of hospitalizations and had a biennial pattern alternating wit bronchiolitis - with peak incidence in 2004, 2006, 2008, and so on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3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To summarize the results of our first objective…</a:t>
            </a:r>
          </a:p>
          <a:p>
            <a:endParaRPr lang="en-US" sz="1200" dirty="0"/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56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Onto the RESULTS for our second objective – </a:t>
            </a:r>
          </a:p>
          <a:p>
            <a:endParaRPr lang="en-CA" sz="12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Here along the x axis is the week of hospitalization</a:t>
            </a:r>
          </a:p>
          <a:p>
            <a:r>
              <a:rPr lang="en-CA" sz="1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the y1 axis is the incidence of hospitalization</a:t>
            </a:r>
          </a:p>
          <a:p>
            <a:endParaRPr lang="en-CA" sz="12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2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SARIMA model predicts the expected pattern of hospitalizations for ARD if there were no exposures to SARS-CoV-2 or non-pharmaceutical interventions</a:t>
            </a:r>
          </a:p>
          <a:p>
            <a:pPr marL="285750" indent="-285750">
              <a:buFontTx/>
              <a:buChar char="-"/>
            </a:pPr>
            <a:endParaRPr lang="en-US" sz="1200" b="0" dirty="0"/>
          </a:p>
          <a:p>
            <a:pPr marL="285750" marR="0" lvl="0" indent="-28575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dirty="0"/>
              <a:t>During the winter of Dec 2020 through Feb 2021, we observed a 0.08 fold decrease, or 92% decrease in hospitalizations, compared with expected.</a:t>
            </a:r>
          </a:p>
          <a:p>
            <a:pPr marL="285750" indent="-285750">
              <a:buFontTx/>
              <a:buChar char="-"/>
            </a:pPr>
            <a:endParaRPr lang="en-US" sz="1200" b="0" dirty="0"/>
          </a:p>
          <a:p>
            <a:pPr marL="285750" indent="-285750">
              <a:buFontTx/>
              <a:buChar char="-"/>
            </a:pPr>
            <a:r>
              <a:rPr lang="en-US" sz="1200" b="0" dirty="0"/>
              <a:t>In contrast, the winter of Dec 2022 through Feb 2023, we observed a 1.51 fold increase, or 50% more hospitalizations compared with expected.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17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dirty="0">
                <a:solidFill>
                  <a:srgbClr val="000000"/>
                </a:solidFill>
                <a:ea typeface="Calibri" panose="020F0502020204030204" pitchFamily="34" charset="0"/>
              </a:rPr>
              <a:t>This figure shows clinical severity based on the average percent </a:t>
            </a:r>
            <a:r>
              <a:rPr lang="en-US" sz="1200" dirty="0"/>
              <a:t> PICU admissions depicted in the red line - a 13 week moving average with 95% CI</a:t>
            </a:r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 the </a:t>
            </a:r>
            <a:r>
              <a:rPr lang="en-CA" sz="1200" dirty="0">
                <a:solidFill>
                  <a:srgbClr val="000000"/>
                </a:solidFill>
                <a:ea typeface="Calibri" panose="020F0502020204030204" pitchFamily="34" charset="0"/>
              </a:rPr>
              <a:t>63,776</a:t>
            </a:r>
            <a:r>
              <a:rPr lang="en-CA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hospitalizations for ARD, </a:t>
            </a:r>
            <a:r>
              <a:rPr lang="en-CA" sz="1200" dirty="0">
                <a:solidFill>
                  <a:srgbClr val="343A40"/>
                </a:solidFill>
                <a:latin typeface="proxima-nova"/>
              </a:rPr>
              <a:t>4,167 (6.53%) included a PICU admission </a:t>
            </a:r>
            <a:r>
              <a:rPr lang="en-CA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</a:t>
            </a:r>
            <a:endParaRPr lang="en-CA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b="0" i="0" dirty="0">
                <a:solidFill>
                  <a:srgbClr val="343A40"/>
                </a:solidFill>
                <a:effectLst/>
                <a:latin typeface="proxima-nova"/>
              </a:rPr>
              <a:t>The average percentage of PICU admissions steadily increased from</a:t>
            </a:r>
          </a:p>
          <a:p>
            <a:pPr marL="342900" marR="0" lvl="0" indent="-34290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8128000" algn="l"/>
              </a:tabLst>
              <a:defRPr/>
            </a:pPr>
            <a:r>
              <a:rPr lang="en-CA" sz="1200" b="0" i="0" dirty="0">
                <a:solidFill>
                  <a:srgbClr val="343A40"/>
                </a:solidFill>
                <a:effectLst/>
                <a:latin typeface="proxima-nova"/>
              </a:rPr>
              <a:t>4.07% (95%CI 1.22%, 6.91%) in winter 2004 (Dec 2003-Feb 2004) to</a:t>
            </a:r>
          </a:p>
          <a:p>
            <a:pPr marL="342900" marR="0" lvl="0" indent="-34290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8128000" algn="l"/>
              </a:tabLst>
              <a:defRPr/>
            </a:pPr>
            <a:r>
              <a:rPr lang="en-CA" sz="1200" b="0" i="0" dirty="0">
                <a:solidFill>
                  <a:srgbClr val="343A40"/>
                </a:solidFill>
                <a:effectLst/>
                <a:latin typeface="proxima-nova"/>
              </a:rPr>
              <a:t>10.48% (95%CI 8.36%, 12.60%) in winter 2020 (Dec 2019-Feb 2020).</a:t>
            </a:r>
          </a:p>
          <a:p>
            <a:pPr marL="342900" marR="0" lvl="0" indent="-34290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8128000" algn="l"/>
              </a:tabLst>
              <a:defRPr/>
            </a:pPr>
            <a:endParaRPr lang="en-CA" sz="1200" b="0" i="0" dirty="0">
              <a:solidFill>
                <a:srgbClr val="343A40"/>
              </a:solidFill>
              <a:effectLst/>
              <a:latin typeface="proxima-nova"/>
            </a:endParaRP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0" algn="l"/>
              </a:tabLst>
              <a:defRPr/>
            </a:pPr>
            <a:r>
              <a:rPr lang="en-CA" sz="1200" b="0" i="0" dirty="0">
                <a:solidFill>
                  <a:srgbClr val="343A40"/>
                </a:solidFill>
                <a:effectLst/>
                <a:latin typeface="proxima-nova"/>
              </a:rPr>
              <a:t>Comparing expected – SARIMA model – with observed</a:t>
            </a:r>
          </a:p>
          <a:p>
            <a:pPr marL="342900" marR="0" lvl="0" indent="-34290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8128000" algn="l"/>
              </a:tabLst>
              <a:defRPr/>
            </a:pPr>
            <a:r>
              <a:rPr lang="en-CA" sz="1200" b="0" i="0" dirty="0">
                <a:solidFill>
                  <a:srgbClr val="343A40"/>
                </a:solidFill>
                <a:effectLst/>
                <a:latin typeface="proxima-nova"/>
              </a:rPr>
              <a:t>There was no significant change in the percentage of PICU admissions during the period post SARS-CoV-2</a:t>
            </a:r>
          </a:p>
          <a:p>
            <a:pPr marL="342900" marR="0" lvl="0" indent="-34290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8128000" algn="l"/>
              </a:tabLst>
              <a:defRPr/>
            </a:pPr>
            <a:r>
              <a:rPr lang="en-CA" sz="1200" b="0" i="0" dirty="0">
                <a:solidFill>
                  <a:srgbClr val="343A40"/>
                </a:solidFill>
                <a:effectLst/>
                <a:latin typeface="proxima-nova"/>
              </a:rPr>
              <a:t>12.03% in Dec 2020-Feb 2021</a:t>
            </a:r>
          </a:p>
          <a:p>
            <a:pPr marL="342900" marR="0" lvl="0" indent="-34290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8128000" algn="l"/>
              </a:tabLst>
              <a:defRPr/>
            </a:pPr>
            <a:r>
              <a:rPr lang="en-CA" sz="1200" b="0" i="0" dirty="0">
                <a:solidFill>
                  <a:srgbClr val="343A40"/>
                </a:solidFill>
                <a:effectLst/>
                <a:latin typeface="proxima-nova"/>
              </a:rPr>
              <a:t>11.86% Dec 2022-Feb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38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043363"/>
          </a:xfrm>
        </p:spPr>
        <p:txBody>
          <a:bodyPr/>
          <a:lstStyle/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dirty="0">
                <a:solidFill>
                  <a:srgbClr val="000000"/>
                </a:solidFill>
                <a:ea typeface="Calibri" panose="020F0502020204030204" pitchFamily="34" charset="0"/>
              </a:rPr>
              <a:t>This figure shows the affected population, based on the average age at discharge in months - </a:t>
            </a:r>
            <a:r>
              <a:rPr lang="en-US" sz="1200" dirty="0"/>
              <a:t>13 week moving average with confidence intervals</a:t>
            </a: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endParaRPr lang="en-CA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b="0" i="0" dirty="0">
                <a:solidFill>
                  <a:srgbClr val="343A40"/>
                </a:solidFill>
                <a:effectLst/>
                <a:latin typeface="proxima-nova"/>
              </a:rPr>
              <a:t>During each winter season, the average age at discharge decreased to </a:t>
            </a:r>
            <a:r>
              <a:rPr lang="en-CA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25.06 months (95%CI 19.19, 30.94). </a:t>
            </a:r>
            <a:endParaRPr lang="en-CA" sz="1200" b="0" i="0" dirty="0">
              <a:solidFill>
                <a:srgbClr val="343A40"/>
              </a:solidFill>
              <a:effectLst/>
              <a:latin typeface="proxima-nova"/>
            </a:endParaRP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endParaRPr lang="en-CA" sz="1200" b="0" i="0" dirty="0">
              <a:solidFill>
                <a:srgbClr val="343A40"/>
              </a:solidFill>
              <a:effectLst/>
              <a:latin typeface="proxima-nova"/>
            </a:endParaRP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100" b="0" i="0" dirty="0">
                <a:solidFill>
                  <a:srgbClr val="343A40"/>
                </a:solidFill>
                <a:effectLst/>
                <a:latin typeface="proxima-nova"/>
              </a:rPr>
              <a:t>In Dec 2020 to Feb 2021, the expected average age at discharge was 30 </a:t>
            </a:r>
            <a:r>
              <a:rPr lang="en-CA" sz="1100" b="0" i="0" dirty="0" err="1">
                <a:solidFill>
                  <a:srgbClr val="343A40"/>
                </a:solidFill>
                <a:effectLst/>
                <a:latin typeface="proxima-nova"/>
              </a:rPr>
              <a:t>mo</a:t>
            </a:r>
            <a:r>
              <a:rPr lang="en-CA" sz="1100" b="0" i="0" dirty="0">
                <a:solidFill>
                  <a:srgbClr val="343A40"/>
                </a:solidFill>
                <a:effectLst/>
                <a:latin typeface="proxima-nova"/>
              </a:rPr>
              <a:t> (21 - 39 </a:t>
            </a:r>
            <a:r>
              <a:rPr lang="en-CA" sz="1100" b="0" i="0" dirty="0" err="1">
                <a:solidFill>
                  <a:srgbClr val="343A40"/>
                </a:solidFill>
                <a:effectLst/>
                <a:latin typeface="proxima-nova"/>
              </a:rPr>
              <a:t>mo</a:t>
            </a:r>
            <a:r>
              <a:rPr lang="en-CA" sz="1100" b="0" i="0" dirty="0">
                <a:solidFill>
                  <a:srgbClr val="343A40"/>
                </a:solidFill>
                <a:effectLst/>
                <a:latin typeface="proxima-nova"/>
              </a:rPr>
              <a:t>).</a:t>
            </a: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b="0" i="0" dirty="0">
                <a:solidFill>
                  <a:srgbClr val="343A40"/>
                </a:solidFill>
                <a:effectLst/>
                <a:latin typeface="proxima-nova"/>
              </a:rPr>
              <a:t>The observed average age was significantly higher, 42 mo.</a:t>
            </a: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b="0" i="0" dirty="0">
                <a:solidFill>
                  <a:srgbClr val="343A40"/>
                </a:solidFill>
                <a:effectLst/>
                <a:latin typeface="proxima-nova"/>
              </a:rPr>
              <a:t>This was when the incidence of hospitalizations was 0.08 per 100,000 children</a:t>
            </a: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b="0" i="0" dirty="0">
                <a:solidFill>
                  <a:srgbClr val="343A40"/>
                </a:solidFill>
                <a:effectLst/>
                <a:latin typeface="proxima-nova"/>
              </a:rPr>
              <a:t>So, among the few children who were admitted for acute respiratory diseases, on average children were older. </a:t>
            </a: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endParaRPr lang="en-CA" sz="1200" b="0" i="0" dirty="0">
              <a:solidFill>
                <a:srgbClr val="343A40"/>
              </a:solidFill>
              <a:effectLst/>
              <a:latin typeface="proxima-nova"/>
            </a:endParaRP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100" b="0" i="0" dirty="0">
                <a:solidFill>
                  <a:srgbClr val="343A40"/>
                </a:solidFill>
                <a:effectLst/>
                <a:latin typeface="proxima-nova"/>
              </a:rPr>
              <a:t>In Dec 2022 to Feb 2023, the expected average age was 30.56 </a:t>
            </a:r>
            <a:r>
              <a:rPr lang="en-CA" sz="1100" b="0" i="0" dirty="0" err="1">
                <a:solidFill>
                  <a:srgbClr val="343A40"/>
                </a:solidFill>
                <a:effectLst/>
                <a:latin typeface="proxima-nova"/>
              </a:rPr>
              <a:t>mo</a:t>
            </a:r>
            <a:r>
              <a:rPr lang="en-CA" sz="1100" b="0" i="0" dirty="0">
                <a:solidFill>
                  <a:srgbClr val="343A40"/>
                </a:solidFill>
                <a:effectLst/>
                <a:latin typeface="proxima-nova"/>
              </a:rPr>
              <a:t> (20.54 </a:t>
            </a:r>
            <a:r>
              <a:rPr lang="en-CA" sz="1100" b="0" i="0" dirty="0" err="1">
                <a:solidFill>
                  <a:srgbClr val="343A40"/>
                </a:solidFill>
                <a:effectLst/>
                <a:latin typeface="proxima-nova"/>
              </a:rPr>
              <a:t>mo</a:t>
            </a:r>
            <a:r>
              <a:rPr lang="en-CA" sz="1100" b="0" i="0" dirty="0">
                <a:solidFill>
                  <a:srgbClr val="343A40"/>
                </a:solidFill>
                <a:effectLst/>
                <a:latin typeface="proxima-nova"/>
              </a:rPr>
              <a:t> – 40.58 </a:t>
            </a:r>
            <a:r>
              <a:rPr lang="en-CA" sz="1100" b="0" i="0" dirty="0" err="1">
                <a:solidFill>
                  <a:srgbClr val="343A40"/>
                </a:solidFill>
                <a:effectLst/>
                <a:latin typeface="proxima-nova"/>
              </a:rPr>
              <a:t>mo</a:t>
            </a:r>
            <a:r>
              <a:rPr lang="en-CA" sz="1100" b="0" i="0" dirty="0">
                <a:solidFill>
                  <a:srgbClr val="343A40"/>
                </a:solidFill>
                <a:effectLst/>
                <a:latin typeface="proxima-nova"/>
              </a:rPr>
              <a:t>).</a:t>
            </a: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b="0" i="0" dirty="0">
                <a:solidFill>
                  <a:srgbClr val="343A40"/>
                </a:solidFill>
                <a:effectLst/>
                <a:latin typeface="proxima-nova"/>
              </a:rPr>
              <a:t>The observed average age was 23 mo.</a:t>
            </a: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endParaRPr lang="en-CA" sz="1200" b="0" i="0" dirty="0">
              <a:solidFill>
                <a:srgbClr val="343A40"/>
              </a:solidFill>
              <a:effectLst/>
              <a:latin typeface="proxima-nova"/>
            </a:endParaRP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b="0" i="0" dirty="0">
                <a:solidFill>
                  <a:srgbClr val="343A40"/>
                </a:solidFill>
                <a:effectLst/>
                <a:latin typeface="proxima-nova"/>
              </a:rPr>
              <a:t>In other words, there was </a:t>
            </a:r>
            <a:r>
              <a:rPr lang="en-CA" sz="1200" b="0" i="0" dirty="0">
                <a:solidFill>
                  <a:srgbClr val="343A40"/>
                </a:solidFill>
                <a:effectLst/>
                <a:latin typeface="proxima-nova"/>
                <a:ea typeface="Calibri" panose="020F0502020204030204" pitchFamily="34" charset="0"/>
              </a:rPr>
              <a:t>no change in the affected population hospitalized with acute respiratory diseases during the 2023 surge in hospitalizations</a:t>
            </a:r>
            <a:r>
              <a:rPr lang="en-CA" sz="1200" b="0" i="0" dirty="0">
                <a:solidFill>
                  <a:srgbClr val="000000"/>
                </a:solidFill>
                <a:effectLst/>
                <a:latin typeface="proxima-nova"/>
                <a:ea typeface="Calibri" panose="020F0502020204030204" pitchFamily="34" charset="0"/>
              </a:rPr>
              <a:t>.</a:t>
            </a:r>
            <a:endParaRPr lang="en-US" sz="1200" b="0" i="0" dirty="0">
              <a:solidFill>
                <a:srgbClr val="343A40"/>
              </a:solidFill>
              <a:effectLst/>
              <a:latin typeface="proxima-nova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88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To summarize the results of our second objective, </a:t>
            </a:r>
          </a:p>
          <a:p>
            <a:endParaRPr lang="en-US" sz="1200" dirty="0"/>
          </a:p>
          <a:p>
            <a:r>
              <a:rPr lang="en-US" sz="1200" dirty="0"/>
              <a:t>In Alberta, during the Dec 2022 to Feb 2023 winter season</a:t>
            </a:r>
          </a:p>
          <a:p>
            <a:endParaRPr lang="en-US" sz="1200" dirty="0"/>
          </a:p>
          <a:p>
            <a:r>
              <a:rPr lang="en-US" sz="1200" dirty="0"/>
              <a:t>The average incidence of hospitalizations for acute respiratory diseases among children increased by 50%.</a:t>
            </a:r>
          </a:p>
          <a:p>
            <a:endParaRPr lang="en-US" sz="1200" dirty="0"/>
          </a:p>
          <a:p>
            <a:r>
              <a:rPr lang="en-US" sz="1200" dirty="0"/>
              <a:t>However, there was no change in clinical severity as measured by the percentage of PICU admissions.</a:t>
            </a:r>
          </a:p>
          <a:p>
            <a:endParaRPr lang="en-US" sz="1200" dirty="0"/>
          </a:p>
          <a:p>
            <a:r>
              <a:rPr lang="en-US" sz="1200" dirty="0"/>
              <a:t>There was no change in the affected population as measured by the average age at the time of discharge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75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other words,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95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Admissions for acute respiratory diseases account for the majority of hospitalizations among children, particularly during the winter months</a:t>
            </a:r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When I refer to acute respiratory diseases, this includes </a:t>
            </a:r>
            <a:r>
              <a:rPr lang="en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Bronchiolitis, Influenza like illness, Pneumonia, and Croup</a:t>
            </a:r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seasonal pattern of acute respiratory diseases was interrupted by the novel coronavirus SARS-CoV-2 and public health policies also known as non-pharmaceutical interventions.</a:t>
            </a:r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These non-pharmaceutical interventions can be measured with a Stringency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0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We conducted a population based retrospective cohort study among all children in Alberta. </a:t>
            </a:r>
          </a:p>
          <a:p>
            <a:endParaRPr lang="en-US" sz="1200" dirty="0"/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had two research objectives</a:t>
            </a:r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342900" indent="-342900">
              <a:buAutoNum type="arabicPeriod"/>
            </a:pPr>
            <a:r>
              <a:rPr lang="en-US" sz="1200" dirty="0"/>
              <a:t>To describe the seasonal pattern of acute respiratory diseases overall and for each respiratory disease independently</a:t>
            </a:r>
          </a:p>
          <a:p>
            <a:pPr marL="342900" indent="-342900">
              <a:buAutoNum type="arabicPeriod"/>
            </a:pPr>
            <a:r>
              <a:rPr lang="en-US" sz="1200" dirty="0"/>
              <a:t>To measure the impacts of SARS-CoV-2 and NPI on these seasonal patterns</a:t>
            </a:r>
          </a:p>
          <a:p>
            <a:pPr marL="342900" indent="-342900">
              <a:buAutoNum type="arabicPeriod"/>
            </a:pPr>
            <a:endParaRPr lang="en-US" sz="1200" dirty="0"/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asked THREE specific questions</a:t>
            </a:r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What was the impact on the </a:t>
            </a:r>
            <a:r>
              <a:rPr lang="en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weekly incidence of hospitalizations, to measure healthcare use?</a:t>
            </a:r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What was the impact on the weekly percentage of PICU admissions, to measure clinical severity?</a:t>
            </a:r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What was the average age at the time of discharge, to measure the affected population?</a:t>
            </a:r>
          </a:p>
          <a:p>
            <a:pPr marL="342900" indent="-342900">
              <a:buAutoNum type="arabicPeriod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53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 other words, why does it feel like residency got harder over the last three years</a:t>
            </a:r>
          </a:p>
          <a:p>
            <a:endParaRPr lang="en-US" sz="1200" dirty="0"/>
          </a:p>
          <a:p>
            <a:r>
              <a:rPr lang="en-US" sz="1200" dirty="0"/>
              <a:t>Specifically, during the 2022-2023 winter season?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9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>
                <a:effectLst/>
                <a:latin typeface="ArialMT"/>
              </a:rPr>
              <a:t>To meet our first objective, we accessed data via the Alberta Discharge Abstract Database over a 20 year and 9 months</a:t>
            </a:r>
          </a:p>
          <a:p>
            <a:endParaRPr lang="en-CA" sz="1200" dirty="0">
              <a:effectLst/>
              <a:latin typeface="ArialMT"/>
            </a:endParaRPr>
          </a:p>
          <a:p>
            <a:pPr marL="0" marR="0" lvl="0" indent="0" algn="l" defTabSz="11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effectLst/>
                <a:latin typeface="ArialMT"/>
              </a:rPr>
              <a:t>Using international classification of disease codes</a:t>
            </a:r>
          </a:p>
          <a:p>
            <a:r>
              <a:rPr lang="en-CA" sz="1200" dirty="0">
                <a:effectLst/>
                <a:latin typeface="ArialMT"/>
              </a:rPr>
              <a:t>We identified all hospital discharges in Alberta for bronchiolitis, influenza like illness, pneumonia, and croup</a:t>
            </a:r>
          </a:p>
          <a:p>
            <a:endParaRPr lang="en-CA" sz="1200" dirty="0">
              <a:effectLst/>
              <a:latin typeface="ArialMT"/>
            </a:endParaRPr>
          </a:p>
          <a:p>
            <a:r>
              <a:rPr lang="en-CA" sz="1200" dirty="0">
                <a:effectLst/>
                <a:latin typeface="ArialMT"/>
              </a:rPr>
              <a:t>Clinical severity was measured as the percentage of PICU admissions % of all hospitalizations</a:t>
            </a:r>
          </a:p>
          <a:p>
            <a:endParaRPr lang="en-CA" sz="1200" dirty="0">
              <a:effectLst/>
              <a:latin typeface="ArialMT"/>
            </a:endParaRPr>
          </a:p>
          <a:p>
            <a:r>
              <a:rPr lang="en-CA" sz="1200" dirty="0">
                <a:effectLst/>
                <a:latin typeface="ArialMT"/>
              </a:rPr>
              <a:t>Affected population was measured as the age in months, taking the difference between discharge date and date of birth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8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To quantify non-pharmaceutical interventions we used </a:t>
            </a:r>
            <a:r>
              <a:rPr lang="en-CA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Stringency Index developed by the Oxford Coronavirus Government Response Tracker.</a:t>
            </a:r>
          </a:p>
          <a:p>
            <a:endParaRPr lang="en-US" sz="1200" dirty="0"/>
          </a:p>
          <a:p>
            <a:r>
              <a:rPr lang="en-US" sz="1200" dirty="0"/>
              <a:t>This is an international organization that collected data on non-pharmaceutical interventions globally, including Canada and specifically the province of Alberta.</a:t>
            </a:r>
          </a:p>
          <a:p>
            <a:endParaRPr lang="en-US" sz="1200" dirty="0"/>
          </a:p>
          <a:p>
            <a:r>
              <a:rPr lang="en-US" sz="1200" dirty="0"/>
              <a:t>Then they developed a stringency index which incorporates 9 metrics into one index on a scale from 0 to 100, where 100 is most stringent.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2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To meet our second objective</a:t>
            </a:r>
          </a:p>
          <a:p>
            <a:endParaRPr lang="en-US" sz="1200" dirty="0"/>
          </a:p>
          <a:p>
            <a:r>
              <a:rPr lang="en-US" sz="1200" dirty="0"/>
              <a:t>I built time series models using 17 years of data prior to SARS-CoV-2, to forecast over 3 years and 9 months after SARS-CoV-2</a:t>
            </a:r>
          </a:p>
          <a:p>
            <a:endParaRPr lang="en-US" sz="1200" dirty="0"/>
          </a:p>
          <a:p>
            <a:r>
              <a:rPr lang="en-US" sz="1200" dirty="0"/>
              <a:t>The seasonal autoregressive integrated moving average models are different from most statistics which assumes independence between observations. </a:t>
            </a:r>
          </a:p>
          <a:p>
            <a:endParaRPr lang="en-US" sz="1200" dirty="0"/>
          </a:p>
          <a:p>
            <a:r>
              <a:rPr lang="en-US" sz="1200" dirty="0"/>
              <a:t>SARIMA models assume that the incidence of an infectious disease one week is associated with the incidence in subsequent weeks</a:t>
            </a:r>
          </a:p>
          <a:p>
            <a:endParaRPr lang="en-US" sz="1200" dirty="0"/>
          </a:p>
          <a:p>
            <a:r>
              <a:rPr lang="en-US" sz="1200" dirty="0"/>
              <a:t>By forecasting forward in time, we can depict the expected outcomes in the absence of SARS-CoV-2 and NPI (blue) and compare it with what was observed (pink)</a:t>
            </a:r>
          </a:p>
          <a:p>
            <a:endParaRPr lang="en-US" sz="1200" dirty="0"/>
          </a:p>
          <a:p>
            <a:r>
              <a:rPr lang="en-US" sz="1200" dirty="0"/>
              <a:t>Then we measured population impact during winter seasons with expected vs observed ratios and percent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27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8128000" algn="l"/>
              </a:tabLst>
            </a:pPr>
            <a:r>
              <a:rPr lang="en-CA" sz="1200" dirty="0">
                <a:solidFill>
                  <a:srgbClr val="000000"/>
                </a:solidFill>
                <a:ea typeface="Calibri" panose="020F0502020204030204" pitchFamily="34" charset="0"/>
              </a:rPr>
              <a:t>Onto the RESULTS for our first objective –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8128000" algn="l"/>
              </a:tabLst>
            </a:pPr>
            <a:r>
              <a:rPr lang="en-CA" sz="1200" dirty="0">
                <a:solidFill>
                  <a:srgbClr val="000000"/>
                </a:solidFill>
                <a:ea typeface="Calibri" panose="020F0502020204030204" pitchFamily="34" charset="0"/>
              </a:rPr>
              <a:t>X axis – week of hospitalization from April 2003 to December 2023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8128000" algn="l"/>
              </a:tabLst>
            </a:pPr>
            <a:r>
              <a:rPr lang="en-CA" sz="1200" dirty="0">
                <a:solidFill>
                  <a:srgbClr val="000000"/>
                </a:solidFill>
                <a:ea typeface="Calibri" panose="020F0502020204030204" pitchFamily="34" charset="0"/>
              </a:rPr>
              <a:t>Y1 axis – incidence of hospitalizations per 100,000 children in light grey, stacked on top of incidence of PICU admission in dark grey</a:t>
            </a: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dirty="0">
                <a:solidFill>
                  <a:srgbClr val="000000"/>
                </a:solidFill>
                <a:ea typeface="Calibri" panose="020F0502020204030204" pitchFamily="34" charset="0"/>
              </a:rPr>
              <a:t>Y2 axis – precent of PICU admission (RED)</a:t>
            </a: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dirty="0">
                <a:solidFill>
                  <a:srgbClr val="000000"/>
                </a:solidFill>
                <a:ea typeface="Calibri" panose="020F0502020204030204" pitchFamily="34" charset="0"/>
              </a:rPr>
              <a:t>Y2 axis – Stringency Index in Alberta (blue)</a:t>
            </a: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dirty="0">
                <a:solidFill>
                  <a:srgbClr val="000000"/>
                </a:solidFill>
                <a:ea typeface="Calibri" panose="020F0502020204030204" pitchFamily="34" charset="0"/>
              </a:rPr>
              <a:t>Y3 axis – average age at the time of discharge in months</a:t>
            </a: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endParaRPr lang="en-CA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dirty="0">
                <a:solidFill>
                  <a:srgbClr val="000000"/>
                </a:solidFill>
                <a:ea typeface="Calibri" panose="020F0502020204030204" pitchFamily="34" charset="0"/>
              </a:rPr>
              <a:t>Overall, there were 63,776 hospitalizations for acute respiratory diseases during the study period</a:t>
            </a: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dirty="0">
                <a:solidFill>
                  <a:srgbClr val="000000"/>
                </a:solidFill>
                <a:ea typeface="Calibri" panose="020F0502020204030204" pitchFamily="34" charset="0"/>
              </a:rPr>
              <a:t>Generally, a biennial pattern emerged, where the peak incidence was highest every other winter season – to help our eyes see the patterns I highlighted these high peak   years over the series of figures.</a:t>
            </a: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endParaRPr lang="en-CA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dirty="0">
                <a:solidFill>
                  <a:srgbClr val="000000"/>
                </a:solidFill>
                <a:ea typeface="Calibri" panose="020F0502020204030204" pitchFamily="34" charset="0"/>
              </a:rPr>
              <a:t>After SARS-CoV-2, when the stringency index was highest, the incidence of hospitalizations was lowest</a:t>
            </a: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endParaRPr lang="en-CA" sz="1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marR="0" lvl="0" indent="0" algn="l" defTabSz="11069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128000" algn="l"/>
              </a:tabLst>
              <a:defRPr/>
            </a:pPr>
            <a:r>
              <a:rPr lang="en-CA" sz="1200" dirty="0">
                <a:solidFill>
                  <a:srgbClr val="000000"/>
                </a:solidFill>
                <a:ea typeface="Calibri" panose="020F0502020204030204" pitchFamily="34" charset="0"/>
              </a:rPr>
              <a:t>As the stringency index decreased, the incidence of hospitalizations increased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Bronchiolitis accounted for 36% of hospitalizations</a:t>
            </a:r>
          </a:p>
          <a:p>
            <a:endParaRPr lang="en-US" sz="1200" dirty="0"/>
          </a:p>
          <a:p>
            <a:r>
              <a:rPr lang="en-US" sz="1200" dirty="0"/>
              <a:t>And was the primary driver of the biennial pattern with peak incidence in January 2005, 2007, 2009 and so on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6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410" y="1056503"/>
            <a:ext cx="9720649" cy="21568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2646"/>
              </a:lnSpc>
              <a:defRPr sz="2531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405" y="3225762"/>
            <a:ext cx="9144000" cy="9693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95"/>
              </a:lnSpc>
              <a:spcBef>
                <a:spcPts val="0"/>
              </a:spcBef>
              <a:buNone/>
              <a:defRPr sz="1381" b="1">
                <a:solidFill>
                  <a:srgbClr val="FFCD00"/>
                </a:solidFill>
              </a:defRPr>
            </a:lvl1pPr>
            <a:lvl2pPr marL="262960" indent="0" algn="ctr">
              <a:buNone/>
              <a:defRPr sz="1150"/>
            </a:lvl2pPr>
            <a:lvl3pPr marL="525921" indent="0" algn="ctr">
              <a:buNone/>
              <a:defRPr sz="1036"/>
            </a:lvl3pPr>
            <a:lvl4pPr marL="788881" indent="0" algn="ctr">
              <a:buNone/>
              <a:defRPr sz="920"/>
            </a:lvl4pPr>
            <a:lvl5pPr marL="1051842" indent="0" algn="ctr">
              <a:buNone/>
              <a:defRPr sz="920"/>
            </a:lvl5pPr>
            <a:lvl6pPr marL="1314802" indent="0" algn="ctr">
              <a:buNone/>
              <a:defRPr sz="920"/>
            </a:lvl6pPr>
            <a:lvl7pPr marL="1577763" indent="0" algn="ctr">
              <a:buNone/>
              <a:defRPr sz="920"/>
            </a:lvl7pPr>
            <a:lvl8pPr marL="1840723" indent="0" algn="ctr">
              <a:buNone/>
              <a:defRPr sz="920"/>
            </a:lvl8pPr>
            <a:lvl9pPr marL="2103683" indent="0" algn="ctr">
              <a:buNone/>
              <a:defRPr sz="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65EAFC-1584-534F-94A0-E401762A1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409" y="4207479"/>
            <a:ext cx="7587049" cy="123350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036"/>
              </a:lnSpc>
              <a:spcBef>
                <a:spcPts val="0"/>
              </a:spcBef>
              <a:buNone/>
              <a:defRPr sz="92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C5AE50E-BB67-BE4C-B639-5B1F6E7798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409" y="5453339"/>
            <a:ext cx="7587049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690" b="1">
                <a:solidFill>
                  <a:srgbClr val="FFCD00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94642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25" y="49427"/>
            <a:ext cx="10958384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1956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0" y="6479511"/>
            <a:ext cx="2743200" cy="24833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C87759-9B3E-7B4A-8AC8-00BB9288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5" y="1438672"/>
            <a:ext cx="10958384" cy="4498750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200"/>
            </a:lvl1pPr>
            <a:lvl2pPr>
              <a:buClr>
                <a:srgbClr val="FBB031"/>
              </a:buClr>
              <a:defRPr sz="2000"/>
            </a:lvl2pPr>
            <a:lvl3pPr>
              <a:buClr>
                <a:srgbClr val="8B857B"/>
              </a:buClr>
              <a:defRPr sz="1800"/>
            </a:lvl3pPr>
            <a:lvl4pPr>
              <a:buClr>
                <a:schemeClr val="accent3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222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25" y="49427"/>
            <a:ext cx="10958384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1956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49031"/>
            <a:ext cx="2743200" cy="248335"/>
          </a:xfrm>
          <a:prstGeom prst="rect">
            <a:avLst/>
          </a:prstGeom>
        </p:spPr>
        <p:txBody>
          <a:bodyPr/>
          <a:lstStyle>
            <a:lvl1pPr>
              <a:defRPr sz="575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ED04D62-3AA9-214D-8928-EF6811EB93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2248" y="1587671"/>
            <a:ext cx="4199355" cy="4170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8C75E1-5E7E-BA4A-A06F-8AB20CB5F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923" y="1587673"/>
            <a:ext cx="5593492" cy="417057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rgbClr val="FBB031"/>
              </a:buClr>
              <a:defRPr sz="2000"/>
            </a:lvl2pPr>
            <a:lvl3pPr>
              <a:buClr>
                <a:srgbClr val="8B857B"/>
              </a:buClr>
              <a:defRPr sz="1800"/>
            </a:lvl3pPr>
            <a:lvl4pPr>
              <a:buClr>
                <a:schemeClr val="accent3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700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25" y="49427"/>
            <a:ext cx="10958384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1956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49031"/>
            <a:ext cx="2743200" cy="248335"/>
          </a:xfrm>
          <a:prstGeom prst="rect">
            <a:avLst/>
          </a:prstGeom>
        </p:spPr>
        <p:txBody>
          <a:bodyPr/>
          <a:lstStyle>
            <a:lvl1pPr>
              <a:defRPr sz="575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3CB8C31-17B9-D04A-AD0C-9EE4B3540B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2719" y="1766457"/>
            <a:ext cx="4016040" cy="1681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07E1D0-04A0-F646-9FDF-EA299EBA3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719" y="3739107"/>
            <a:ext cx="4016040" cy="21674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150"/>
            </a:lvl1pPr>
            <a:lvl2pPr>
              <a:buClr>
                <a:srgbClr val="FBB031"/>
              </a:buClr>
              <a:defRPr sz="1036"/>
            </a:lvl2pPr>
            <a:lvl3pPr>
              <a:buClr>
                <a:srgbClr val="8B857B"/>
              </a:buClr>
              <a:defRPr sz="920"/>
            </a:lvl3pPr>
            <a:lvl4pPr>
              <a:buClr>
                <a:schemeClr val="accent3"/>
              </a:buClr>
              <a:defRPr sz="805"/>
            </a:lvl4pPr>
            <a:lvl5pPr>
              <a:buClr>
                <a:schemeClr val="accent1"/>
              </a:buClr>
              <a:defRPr sz="80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F9D265-5699-C74F-8BA7-F087707447AE}"/>
              </a:ext>
            </a:extLst>
          </p:cNvPr>
          <p:cNvCxnSpPr/>
          <p:nvPr userDrawn="1"/>
        </p:nvCxnSpPr>
        <p:spPr>
          <a:xfrm>
            <a:off x="6096000" y="1551313"/>
            <a:ext cx="0" cy="46534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E44C8FA-770D-1046-9E87-57D9D70823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3244" y="1766457"/>
            <a:ext cx="4016040" cy="1681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6D65A2-63E1-BB4F-8662-202C2AF5B86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153244" y="3739107"/>
            <a:ext cx="4016040" cy="21674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150"/>
            </a:lvl1pPr>
            <a:lvl2pPr>
              <a:buClr>
                <a:srgbClr val="FBB031"/>
              </a:buClr>
              <a:defRPr sz="1036"/>
            </a:lvl2pPr>
            <a:lvl3pPr>
              <a:buClr>
                <a:srgbClr val="8B857B"/>
              </a:buClr>
              <a:defRPr sz="920"/>
            </a:lvl3pPr>
            <a:lvl4pPr>
              <a:buClr>
                <a:schemeClr val="accent3"/>
              </a:buClr>
              <a:defRPr sz="805"/>
            </a:lvl4pPr>
            <a:lvl5pPr>
              <a:buClr>
                <a:schemeClr val="accent1"/>
              </a:buClr>
              <a:defRPr sz="80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DC09A30-2DEC-8049-A594-3E394E631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9142" y="630197"/>
            <a:ext cx="8902700" cy="462760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3106"/>
              </a:lnSpc>
              <a:spcBef>
                <a:spcPts val="0"/>
              </a:spcBef>
              <a:buNone/>
              <a:defRPr sz="2991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slide is for one big, bold statement. Bullet 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176466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1410" y="624016"/>
            <a:ext cx="9720649" cy="195301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2186"/>
              </a:lnSpc>
              <a:defRPr sz="207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 for attending!</a:t>
            </a:r>
            <a:br>
              <a:rPr lang="en-US" dirty="0"/>
            </a:br>
            <a:r>
              <a:rPr lang="en-US" dirty="0"/>
              <a:t>and/or other concluding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1405" y="2589384"/>
            <a:ext cx="9144000" cy="8777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495"/>
              </a:lnSpc>
              <a:spcBef>
                <a:spcPts val="0"/>
              </a:spcBef>
              <a:buNone/>
              <a:defRPr sz="1381" b="1">
                <a:solidFill>
                  <a:srgbClr val="FFCD00"/>
                </a:solidFill>
              </a:defRPr>
            </a:lvl1pPr>
            <a:lvl2pPr marL="262960" indent="0" algn="ctr">
              <a:buNone/>
              <a:defRPr sz="1150"/>
            </a:lvl2pPr>
            <a:lvl3pPr marL="525921" indent="0" algn="ctr">
              <a:buNone/>
              <a:defRPr sz="1036"/>
            </a:lvl3pPr>
            <a:lvl4pPr marL="788881" indent="0" algn="ctr">
              <a:buNone/>
              <a:defRPr sz="920"/>
            </a:lvl4pPr>
            <a:lvl5pPr marL="1051842" indent="0" algn="ctr">
              <a:buNone/>
              <a:defRPr sz="920"/>
            </a:lvl5pPr>
            <a:lvl6pPr marL="1314802" indent="0" algn="ctr">
              <a:buNone/>
              <a:defRPr sz="920"/>
            </a:lvl6pPr>
            <a:lvl7pPr marL="1577763" indent="0" algn="ctr">
              <a:buNone/>
              <a:defRPr sz="920"/>
            </a:lvl7pPr>
            <a:lvl8pPr marL="1840723" indent="0" algn="ctr">
              <a:buNone/>
              <a:defRPr sz="920"/>
            </a:lvl8pPr>
            <a:lvl9pPr marL="2103683" indent="0" algn="ctr">
              <a:buNone/>
              <a:defRPr sz="920"/>
            </a:lvl9pPr>
          </a:lstStyle>
          <a:p>
            <a:r>
              <a:rPr lang="en-US" dirty="0"/>
              <a:t>For more information go to</a:t>
            </a:r>
            <a:br>
              <a:rPr lang="en-US" dirty="0"/>
            </a:br>
            <a:r>
              <a:rPr lang="en-US" dirty="0" err="1"/>
              <a:t>ucalgary.ca</a:t>
            </a:r>
            <a:r>
              <a:rPr lang="en-US" dirty="0"/>
              <a:t>/</a:t>
            </a:r>
            <a:r>
              <a:rPr lang="en-US" dirty="0" err="1"/>
              <a:t>webaddress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65EAFC-1584-534F-94A0-E401762A1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409" y="4572006"/>
            <a:ext cx="7587049" cy="123350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036"/>
              </a:lnSpc>
              <a:spcBef>
                <a:spcPts val="0"/>
              </a:spcBef>
              <a:buNone/>
              <a:defRPr sz="92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 err="1"/>
              <a:t>presentersemail@ucalgary.ca</a:t>
            </a:r>
            <a:br>
              <a:rPr lang="en-US" dirty="0"/>
            </a:br>
            <a:r>
              <a:rPr lang="en-US" dirty="0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95611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6582" y="329076"/>
            <a:ext cx="11375761" cy="6196872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8403" tIns="14202" rIns="28403" bIns="14202" anchor="ctr"/>
          <a:lstStyle/>
          <a:p>
            <a:pPr algn="ctr" defTabSz="283993">
              <a:defRPr/>
            </a:pPr>
            <a:endParaRPr lang="en-US" sz="278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8534582" y="434247"/>
            <a:ext cx="3099153" cy="4343466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8403" tIns="14202" rIns="28403" bIns="14202" anchor="ctr"/>
          <a:lstStyle/>
          <a:p>
            <a:pPr algn="ctr" defTabSz="283993">
              <a:defRPr/>
            </a:pPr>
            <a:endParaRPr lang="en-US" sz="278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012057"/>
            <a:ext cx="10972800" cy="1051560"/>
          </a:xfrm>
        </p:spPr>
        <p:txBody>
          <a:bodyPr anchor="t"/>
          <a:lstStyle>
            <a:lvl1pPr algn="l">
              <a:buNone/>
              <a:defRPr sz="112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51" y="533401"/>
            <a:ext cx="2987040" cy="4211480"/>
          </a:xfrm>
        </p:spPr>
        <p:txBody>
          <a:bodyPr lIns="438912"/>
          <a:lstStyle>
            <a:lvl1pPr marL="14199" indent="0" algn="l">
              <a:spcBef>
                <a:spcPts val="0"/>
              </a:spcBef>
              <a:buNone/>
              <a:defRPr sz="433">
                <a:solidFill>
                  <a:srgbClr val="FFFFFF"/>
                </a:solidFill>
              </a:defRPr>
            </a:lvl1pPr>
            <a:lvl2pPr>
              <a:defRPr sz="376">
                <a:solidFill>
                  <a:srgbClr val="FFFFFF"/>
                </a:solidFill>
              </a:defRPr>
            </a:lvl2pPr>
            <a:lvl3pPr>
              <a:defRPr sz="310">
                <a:solidFill>
                  <a:srgbClr val="FFFFFF"/>
                </a:solidFill>
              </a:defRPr>
            </a:lvl3pPr>
            <a:lvl4pPr>
              <a:defRPr sz="278">
                <a:solidFill>
                  <a:srgbClr val="FFFFFF"/>
                </a:solidFill>
              </a:defRPr>
            </a:lvl4pPr>
            <a:lvl5pPr>
              <a:defRPr sz="278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5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97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595959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595959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B8F12D-1150-4B1E-928D-E699123D4151}" type="slidenum">
              <a:rPr lang="en-US">
                <a:solidFill>
                  <a:srgbClr val="59595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9595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3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FFE2BE-68DB-91A8-5710-8E020712A33D}"/>
              </a:ext>
            </a:extLst>
          </p:cNvPr>
          <p:cNvSpPr/>
          <p:nvPr userDrawn="1"/>
        </p:nvSpPr>
        <p:spPr>
          <a:xfrm>
            <a:off x="10204174" y="5440986"/>
            <a:ext cx="1987826" cy="1417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Logos - CreativeStudio , | University of Calgary">
            <a:extLst>
              <a:ext uri="{FF2B5EF4-FFF2-40B4-BE49-F238E27FC236}">
                <a16:creationId xmlns:a16="http://schemas.microsoft.com/office/drawing/2014/main" id="{3A448D54-B739-1AF3-458F-C543D834CF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37" t="14769" r="13296" b="13717"/>
          <a:stretch/>
        </p:blipFill>
        <p:spPr bwMode="auto">
          <a:xfrm>
            <a:off x="10929429" y="5872797"/>
            <a:ext cx="1131591" cy="8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0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hf hdr="0" ftr="0" dt="0"/>
  <p:txStyles>
    <p:titleStyle>
      <a:lvl1pPr algn="l" defTabSz="525921" rtl="0" eaLnBrk="1" latinLnBrk="0" hangingPunct="1">
        <a:lnSpc>
          <a:spcPct val="90000"/>
        </a:lnSpc>
        <a:spcBef>
          <a:spcPct val="0"/>
        </a:spcBef>
        <a:buNone/>
        <a:defRPr sz="25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480" indent="-131480" algn="l" defTabSz="525921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1611" kern="1200">
          <a:solidFill>
            <a:schemeClr val="tx1"/>
          </a:solidFill>
          <a:latin typeface="+mn-lt"/>
          <a:ea typeface="+mn-ea"/>
          <a:cs typeface="+mn-cs"/>
        </a:defRPr>
      </a:lvl1pPr>
      <a:lvl2pPr marL="394441" indent="-131480" algn="l" defTabSz="525921" rtl="0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381" kern="1200">
          <a:solidFill>
            <a:schemeClr val="tx1"/>
          </a:solidFill>
          <a:latin typeface="+mn-lt"/>
          <a:ea typeface="+mn-ea"/>
          <a:cs typeface="+mn-cs"/>
        </a:defRPr>
      </a:lvl2pPr>
      <a:lvl3pPr marL="657401" indent="-131480" algn="l" defTabSz="525921" rtl="0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920361" indent="-131480" algn="l" defTabSz="525921" rtl="0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4pPr>
      <a:lvl5pPr marL="1183322" indent="-131480" algn="l" defTabSz="525921" rtl="0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5pPr>
      <a:lvl6pPr marL="1446283" indent="-131480" algn="l" defTabSz="525921" rtl="0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6pPr>
      <a:lvl7pPr marL="1709243" indent="-131480" algn="l" defTabSz="525921" rtl="0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7pPr>
      <a:lvl8pPr marL="1972203" indent="-131480" algn="l" defTabSz="525921" rtl="0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8pPr>
      <a:lvl9pPr marL="2235164" indent="-131480" algn="l" defTabSz="525921" rtl="0" eaLnBrk="1" latinLnBrk="0" hangingPunct="1">
        <a:lnSpc>
          <a:spcPct val="90000"/>
        </a:lnSpc>
        <a:spcBef>
          <a:spcPts val="288"/>
        </a:spcBef>
        <a:buFont typeface="Arial" panose="020B0604020202020204" pitchFamily="34" charset="0"/>
        <a:buChar char="•"/>
        <a:defRPr sz="10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921" rtl="0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1pPr>
      <a:lvl2pPr marL="262960" algn="l" defTabSz="525921" rtl="0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2pPr>
      <a:lvl3pPr marL="525921" algn="l" defTabSz="525921" rtl="0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3pPr>
      <a:lvl4pPr marL="788881" algn="l" defTabSz="525921" rtl="0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4pPr>
      <a:lvl5pPr marL="1051842" algn="l" defTabSz="525921" rtl="0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5pPr>
      <a:lvl6pPr marL="1314802" algn="l" defTabSz="525921" rtl="0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6pPr>
      <a:lvl7pPr marL="1577763" algn="l" defTabSz="525921" rtl="0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7pPr>
      <a:lvl8pPr marL="1840723" algn="l" defTabSz="525921" rtl="0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8pPr>
      <a:lvl9pPr marL="2103683" algn="l" defTabSz="525921" rtl="0" eaLnBrk="1" latinLnBrk="0" hangingPunct="1">
        <a:defRPr sz="10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B90685-7467-5D07-5CC9-52B24547E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676" y="913257"/>
            <a:ext cx="9720649" cy="2156898"/>
          </a:xfrm>
        </p:spPr>
        <p:txBody>
          <a:bodyPr anchor="ctr" anchorCtr="0"/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Hospitalizations for acute respiratory diseases</a:t>
            </a:r>
            <a:b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among children in Alberta, Canada,</a:t>
            </a:r>
            <a:b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before and during the COVID-19 pandemic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AD5EEC-5962-97B1-51CF-9D8BD9074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000" y="2955303"/>
            <a:ext cx="9720000" cy="969363"/>
          </a:xfrm>
        </p:spPr>
        <p:txBody>
          <a:bodyPr anchor="ctr" anchorCtr="0"/>
          <a:lstStyle/>
          <a:p>
            <a:pPr algn="ctr">
              <a:lnSpc>
                <a:spcPct val="150000"/>
              </a:lnSpc>
            </a:pPr>
            <a:r>
              <a:rPr lang="en-CA" sz="20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Christine D. Lukac MD MPH</a:t>
            </a:r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Brett Simms PhD,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Grace P.S. Kwong PhD, </a:t>
            </a:r>
          </a:p>
          <a:p>
            <a:pPr algn="ctr">
              <a:lnSpc>
                <a:spcPct val="150000"/>
              </a:lnSpc>
            </a:pPr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Jessalyn K. </a:t>
            </a:r>
            <a:r>
              <a:rPr lang="en-CA" sz="20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Holodinsky</a:t>
            </a:r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PhD, </a:t>
            </a:r>
            <a:r>
              <a:rPr lang="en-CA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 W. Johnson MD FRCPC, James D. Kellner MD MSc FRCPC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1801FC-999E-19C5-1CE6-18FB1FF172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6000" y="4410674"/>
            <a:ext cx="9720000" cy="1913922"/>
          </a:xfrm>
        </p:spPr>
        <p:txBody>
          <a:bodyPr anchor="ctr" anchorCtr="0"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CA" sz="19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National Pediatric Resident Research Competition</a:t>
            </a:r>
            <a:endParaRPr lang="en-CA" sz="1900" b="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CA" sz="1900" dirty="0">
                <a:latin typeface="Calibri" panose="020F0502020204030204" pitchFamily="34" charset="0"/>
                <a:cs typeface="Calibri" panose="020F0502020204030204" pitchFamily="34" charset="0"/>
              </a:rPr>
              <a:t>May 2, 2024</a:t>
            </a:r>
          </a:p>
        </p:txBody>
      </p:sp>
    </p:spTree>
    <p:extLst>
      <p:ext uri="{BB962C8B-B14F-4D97-AF65-F5344CB8AC3E}">
        <p14:creationId xmlns:p14="http://schemas.microsoft.com/office/powerpoint/2010/main" val="7291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27127-1B77-67AB-F81C-C160847C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5" y="1438672"/>
            <a:ext cx="5579076" cy="437111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8128000" algn="l"/>
              </a:tabLst>
            </a:pPr>
            <a:endParaRPr lang="en-CA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9F88793-5016-F0A4-36DD-3A35F047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49427"/>
            <a:ext cx="10958384" cy="988542"/>
          </a:xfrm>
        </p:spPr>
        <p:txBody>
          <a:bodyPr/>
          <a:lstStyle/>
          <a:p>
            <a:r>
              <a:rPr lang="en-US" dirty="0"/>
              <a:t>Results</a:t>
            </a:r>
            <a:r>
              <a:rPr lang="en-US" sz="1900" dirty="0"/>
              <a:t>   </a:t>
            </a:r>
            <a:r>
              <a:rPr lang="en-CA" sz="1900" b="1" dirty="0">
                <a:ea typeface="Calibri" panose="020F0502020204030204" pitchFamily="34" charset="0"/>
              </a:rPr>
              <a:t>Objective 1: Describe the seasonal pattern of acute respiratory diseases</a:t>
            </a:r>
            <a:endParaRPr lang="en-US" sz="1900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E7FE6CD-5E21-6A98-DAB1-C2C68A2A4C09}"/>
              </a:ext>
            </a:extLst>
          </p:cNvPr>
          <p:cNvSpPr txBox="1">
            <a:spLocks/>
          </p:cNvSpPr>
          <p:nvPr/>
        </p:nvSpPr>
        <p:spPr>
          <a:xfrm>
            <a:off x="516924" y="1210069"/>
            <a:ext cx="10958383" cy="475367"/>
          </a:xfrm>
          <a:prstGeom prst="rect">
            <a:avLst/>
          </a:prstGeom>
        </p:spPr>
        <p:txBody>
          <a:bodyPr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1900" b="1" dirty="0">
                <a:solidFill>
                  <a:srgbClr val="000000"/>
                </a:solidFill>
                <a:ea typeface="Calibri" panose="020F0502020204030204" pitchFamily="34" charset="0"/>
              </a:rPr>
              <a:t>Healthcare use: </a:t>
            </a:r>
            <a:r>
              <a:rPr lang="en-CA" sz="1900" b="1" dirty="0">
                <a:solidFill>
                  <a:srgbClr val="E88B12"/>
                </a:solidFill>
                <a:ea typeface="Calibri" panose="020F0502020204030204" pitchFamily="34" charset="0"/>
              </a:rPr>
              <a:t>Influenza like illness </a:t>
            </a:r>
            <a:r>
              <a:rPr lang="en-CA" sz="1900" dirty="0">
                <a:solidFill>
                  <a:srgbClr val="E88B12"/>
                </a:solidFill>
                <a:ea typeface="Calibri" panose="020F0502020204030204" pitchFamily="34" charset="0"/>
              </a:rPr>
              <a:t>accounted for 10,833 (16.97%) of hospitalizations</a:t>
            </a:r>
            <a:endParaRPr lang="en-CA" sz="19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00DC50-18A7-59C1-5112-A518B864E06A}"/>
              </a:ext>
            </a:extLst>
          </p:cNvPr>
          <p:cNvSpPr txBox="1">
            <a:spLocks/>
          </p:cNvSpPr>
          <p:nvPr/>
        </p:nvSpPr>
        <p:spPr>
          <a:xfrm>
            <a:off x="516924" y="1619852"/>
            <a:ext cx="11415246" cy="475367"/>
          </a:xfrm>
          <a:prstGeom prst="rect">
            <a:avLst/>
          </a:prstGeom>
        </p:spPr>
        <p:txBody>
          <a:bodyPr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8128000" algn="l"/>
              </a:tabLst>
            </a:pPr>
            <a:r>
              <a:rPr lang="en-CA" sz="1800" dirty="0">
                <a:solidFill>
                  <a:srgbClr val="000000"/>
                </a:solidFill>
                <a:ea typeface="Calibri" panose="020F0502020204030204" pitchFamily="34" charset="0"/>
              </a:rPr>
              <a:t>An annual pattern with peak incidence each winter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6014565-0E51-1BDB-E69A-CF4C5FF7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6BFC0-713B-AC6F-15C7-2C3644CBC2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90086" y="2106640"/>
            <a:ext cx="9025718" cy="468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002920-4BD2-9992-7D66-03C6BC062DBB}"/>
              </a:ext>
            </a:extLst>
          </p:cNvPr>
          <p:cNvGrpSpPr/>
          <p:nvPr/>
        </p:nvGrpSpPr>
        <p:grpSpPr>
          <a:xfrm>
            <a:off x="2636504" y="2742377"/>
            <a:ext cx="4833282" cy="3492000"/>
            <a:chOff x="2633150" y="2728239"/>
            <a:chExt cx="4833282" cy="3456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C3F9A7-06B0-4660-5E96-19A8F1DB4E86}"/>
                </a:ext>
              </a:extLst>
            </p:cNvPr>
            <p:cNvSpPr/>
            <p:nvPr/>
          </p:nvSpPr>
          <p:spPr>
            <a:xfrm>
              <a:off x="2633150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D9FB3E-3AAE-36E9-32F5-A5B4C887B53A}"/>
                </a:ext>
              </a:extLst>
            </p:cNvPr>
            <p:cNvSpPr/>
            <p:nvPr/>
          </p:nvSpPr>
          <p:spPr>
            <a:xfrm>
              <a:off x="3404342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612A5A-4B97-A6C1-7A41-DC10F11D7AE0}"/>
                </a:ext>
              </a:extLst>
            </p:cNvPr>
            <p:cNvSpPr/>
            <p:nvPr/>
          </p:nvSpPr>
          <p:spPr>
            <a:xfrm>
              <a:off x="4957760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F772C2-8D1A-963E-F825-660B52B9A6D1}"/>
                </a:ext>
              </a:extLst>
            </p:cNvPr>
            <p:cNvSpPr/>
            <p:nvPr/>
          </p:nvSpPr>
          <p:spPr>
            <a:xfrm>
              <a:off x="5735849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32C414-3986-FBFA-59B0-907BED7F9B7B}"/>
                </a:ext>
              </a:extLst>
            </p:cNvPr>
            <p:cNvSpPr/>
            <p:nvPr/>
          </p:nvSpPr>
          <p:spPr>
            <a:xfrm>
              <a:off x="4178276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42D33D-98AF-43F8-3EA8-B9CF6B2356FB}"/>
                </a:ext>
              </a:extLst>
            </p:cNvPr>
            <p:cNvSpPr/>
            <p:nvPr/>
          </p:nvSpPr>
          <p:spPr>
            <a:xfrm>
              <a:off x="6511833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B56D20-7592-4EE7-40DD-B8EF27ACB272}"/>
                </a:ext>
              </a:extLst>
            </p:cNvPr>
            <p:cNvSpPr/>
            <p:nvPr/>
          </p:nvSpPr>
          <p:spPr>
            <a:xfrm>
              <a:off x="7286432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1840F5-CCFA-7F07-F9E7-40FC54382571}"/>
              </a:ext>
            </a:extLst>
          </p:cNvPr>
          <p:cNvGrpSpPr/>
          <p:nvPr/>
        </p:nvGrpSpPr>
        <p:grpSpPr>
          <a:xfrm>
            <a:off x="4691281" y="2053414"/>
            <a:ext cx="4602844" cy="427809"/>
            <a:chOff x="4691281" y="2053414"/>
            <a:chExt cx="4602844" cy="4278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4C75D2-D3EE-57E5-6F81-117C2B7DADC0}"/>
                </a:ext>
              </a:extLst>
            </p:cNvPr>
            <p:cNvSpPr txBox="1"/>
            <p:nvPr/>
          </p:nvSpPr>
          <p:spPr>
            <a:xfrm>
              <a:off x="5400959" y="2053414"/>
              <a:ext cx="3893166" cy="427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E88B12"/>
                  </a:solidFill>
                </a:rPr>
                <a:t>H1N1 pandemic fall 2009</a:t>
              </a:r>
            </a:p>
          </p:txBody>
        </p: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516C8354-234E-815F-C888-D07454F64022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rot="10800000" flipV="1">
              <a:off x="4691281" y="2267319"/>
              <a:ext cx="709679" cy="213904"/>
            </a:xfrm>
            <a:prstGeom prst="curvedConnector3">
              <a:avLst/>
            </a:prstGeom>
            <a:ln w="28575">
              <a:solidFill>
                <a:srgbClr val="E88B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55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326B457E-637B-F54E-79CC-31E4FB98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49427"/>
            <a:ext cx="10958384" cy="988542"/>
          </a:xfrm>
        </p:spPr>
        <p:txBody>
          <a:bodyPr/>
          <a:lstStyle/>
          <a:p>
            <a:r>
              <a:rPr lang="en-US" dirty="0"/>
              <a:t>Results</a:t>
            </a:r>
            <a:r>
              <a:rPr lang="en-US" sz="1900" dirty="0"/>
              <a:t>   </a:t>
            </a:r>
            <a:r>
              <a:rPr lang="en-CA" sz="1900" b="1" dirty="0">
                <a:ea typeface="Calibri" panose="020F0502020204030204" pitchFamily="34" charset="0"/>
              </a:rPr>
              <a:t>Objective 1: Describe the seasonal pattern of acute respiratory diseases</a:t>
            </a:r>
            <a:endParaRPr lang="en-US" sz="1900" dirty="0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1170E3A-4847-A858-21AA-67DB011DB63B}"/>
              </a:ext>
            </a:extLst>
          </p:cNvPr>
          <p:cNvSpPr txBox="1">
            <a:spLocks/>
          </p:cNvSpPr>
          <p:nvPr/>
        </p:nvSpPr>
        <p:spPr>
          <a:xfrm>
            <a:off x="516924" y="1210069"/>
            <a:ext cx="10958383" cy="475367"/>
          </a:xfrm>
          <a:prstGeom prst="rect">
            <a:avLst/>
          </a:prstGeom>
        </p:spPr>
        <p:txBody>
          <a:bodyPr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sz="1900" b="1" dirty="0">
                <a:solidFill>
                  <a:srgbClr val="000000"/>
                </a:solidFill>
                <a:ea typeface="Calibri" panose="020F0502020204030204" pitchFamily="34" charset="0"/>
              </a:rPr>
              <a:t>Healthcare use: </a:t>
            </a:r>
            <a:r>
              <a:rPr lang="en-CA" sz="1900" b="1" dirty="0">
                <a:solidFill>
                  <a:srgbClr val="9970AB"/>
                </a:solidFill>
                <a:ea typeface="Calibri" panose="020F0502020204030204" pitchFamily="34" charset="0"/>
              </a:rPr>
              <a:t>Pneumonia </a:t>
            </a:r>
            <a:r>
              <a:rPr lang="en-CA" sz="1900" dirty="0">
                <a:solidFill>
                  <a:srgbClr val="9970AB"/>
                </a:solidFill>
                <a:ea typeface="Calibri" panose="020F0502020204030204" pitchFamily="34" charset="0"/>
              </a:rPr>
              <a:t>accounted for 23,977 (37.44%) of hospitalizations</a:t>
            </a:r>
            <a:endParaRPr lang="en-CA" sz="19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881FB394-0530-7781-71EF-FEE978FDE401}"/>
              </a:ext>
            </a:extLst>
          </p:cNvPr>
          <p:cNvSpPr txBox="1">
            <a:spLocks/>
          </p:cNvSpPr>
          <p:nvPr/>
        </p:nvSpPr>
        <p:spPr>
          <a:xfrm>
            <a:off x="516924" y="1619852"/>
            <a:ext cx="11415246" cy="475367"/>
          </a:xfrm>
          <a:prstGeom prst="rect">
            <a:avLst/>
          </a:prstGeom>
        </p:spPr>
        <p:txBody>
          <a:bodyPr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8128000" algn="l"/>
              </a:tabLst>
            </a:pPr>
            <a:r>
              <a:rPr lang="en-CA" sz="1800" dirty="0">
                <a:solidFill>
                  <a:srgbClr val="000000"/>
                </a:solidFill>
                <a:ea typeface="Calibri" panose="020F0502020204030204" pitchFamily="34" charset="0"/>
              </a:rPr>
              <a:t>An annual pattern with broader peaks each winter – an earlier increase and later decreased in hospitalizations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D8DE8BCB-5FF6-5219-A6AD-7313D4E5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20E4A-B000-3B9A-AF1D-6107662814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90086" y="2119892"/>
            <a:ext cx="9025718" cy="4680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D4ADD20-94CA-C144-88E3-816DA5F5F732}"/>
              </a:ext>
            </a:extLst>
          </p:cNvPr>
          <p:cNvGrpSpPr/>
          <p:nvPr/>
        </p:nvGrpSpPr>
        <p:grpSpPr>
          <a:xfrm>
            <a:off x="2636504" y="2742377"/>
            <a:ext cx="4833282" cy="3492000"/>
            <a:chOff x="2633150" y="2728239"/>
            <a:chExt cx="4833282" cy="3456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A154C3-FCD4-6EDC-A11C-529F6957A63D}"/>
                </a:ext>
              </a:extLst>
            </p:cNvPr>
            <p:cNvSpPr/>
            <p:nvPr/>
          </p:nvSpPr>
          <p:spPr>
            <a:xfrm>
              <a:off x="2633150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B5EA10-52E1-517E-7BED-C4B19A7E8DB8}"/>
                </a:ext>
              </a:extLst>
            </p:cNvPr>
            <p:cNvSpPr/>
            <p:nvPr/>
          </p:nvSpPr>
          <p:spPr>
            <a:xfrm>
              <a:off x="3404342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4F3255-C5F2-15B2-540E-02234F590A34}"/>
                </a:ext>
              </a:extLst>
            </p:cNvPr>
            <p:cNvSpPr/>
            <p:nvPr/>
          </p:nvSpPr>
          <p:spPr>
            <a:xfrm>
              <a:off x="4957760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41AA24-AD9A-82D2-453C-D1F015D3279B}"/>
                </a:ext>
              </a:extLst>
            </p:cNvPr>
            <p:cNvSpPr/>
            <p:nvPr/>
          </p:nvSpPr>
          <p:spPr>
            <a:xfrm>
              <a:off x="5735849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D6A1FA-557B-ABA3-FB51-4351D0AE7257}"/>
                </a:ext>
              </a:extLst>
            </p:cNvPr>
            <p:cNvSpPr/>
            <p:nvPr/>
          </p:nvSpPr>
          <p:spPr>
            <a:xfrm>
              <a:off x="4178276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9EB11A-FF05-C0DF-8221-E12EEDA6F97F}"/>
                </a:ext>
              </a:extLst>
            </p:cNvPr>
            <p:cNvSpPr/>
            <p:nvPr/>
          </p:nvSpPr>
          <p:spPr>
            <a:xfrm>
              <a:off x="6511833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0BCCEB-6A78-3120-4A1E-5B91CA8C89D2}"/>
                </a:ext>
              </a:extLst>
            </p:cNvPr>
            <p:cNvSpPr/>
            <p:nvPr/>
          </p:nvSpPr>
          <p:spPr>
            <a:xfrm>
              <a:off x="7286432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3218B3-FB75-412D-D814-EE22C29149FE}"/>
              </a:ext>
            </a:extLst>
          </p:cNvPr>
          <p:cNvGrpSpPr/>
          <p:nvPr/>
        </p:nvGrpSpPr>
        <p:grpSpPr>
          <a:xfrm>
            <a:off x="4691270" y="2053414"/>
            <a:ext cx="3664632" cy="427809"/>
            <a:chOff x="4691270" y="2053414"/>
            <a:chExt cx="3664632" cy="42780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DE6901F-A0C9-4B94-AB2B-D4C05EE36CF8}"/>
                </a:ext>
              </a:extLst>
            </p:cNvPr>
            <p:cNvSpPr txBox="1"/>
            <p:nvPr/>
          </p:nvSpPr>
          <p:spPr>
            <a:xfrm>
              <a:off x="5400960" y="2053414"/>
              <a:ext cx="2954942" cy="427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9970AB"/>
                  </a:solidFill>
                </a:rPr>
                <a:t>Post H1N1 winter 2010</a:t>
              </a:r>
            </a:p>
          </p:txBody>
        </p: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EA5690F0-8F80-9A83-61AB-E13E720CE681}"/>
                </a:ext>
              </a:extLst>
            </p:cNvPr>
            <p:cNvCxnSpPr>
              <a:stCxn id="3" idx="1"/>
            </p:cNvCxnSpPr>
            <p:nvPr/>
          </p:nvCxnSpPr>
          <p:spPr>
            <a:xfrm rot="10800000" flipV="1">
              <a:off x="4691270" y="2267319"/>
              <a:ext cx="709690" cy="213904"/>
            </a:xfrm>
            <a:prstGeom prst="curvedConnector3">
              <a:avLst/>
            </a:prstGeom>
            <a:ln w="28575">
              <a:solidFill>
                <a:srgbClr val="9970A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07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283E11B-091C-715E-1F29-1B70FBA7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49427"/>
            <a:ext cx="10958384" cy="988542"/>
          </a:xfrm>
        </p:spPr>
        <p:txBody>
          <a:bodyPr/>
          <a:lstStyle/>
          <a:p>
            <a:r>
              <a:rPr lang="en-US" dirty="0"/>
              <a:t>Results</a:t>
            </a:r>
            <a:r>
              <a:rPr lang="en-US" sz="1900" dirty="0"/>
              <a:t>   </a:t>
            </a:r>
            <a:r>
              <a:rPr lang="en-CA" sz="1900" b="1" dirty="0">
                <a:ea typeface="Calibri" panose="020F0502020204030204" pitchFamily="34" charset="0"/>
              </a:rPr>
              <a:t>Objective 1: Describe the seasonal pattern of acute respiratory diseases</a:t>
            </a:r>
            <a:endParaRPr lang="en-US" sz="1900" dirty="0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5A0A101F-9983-2774-18AD-C73646CD3F8A}"/>
              </a:ext>
            </a:extLst>
          </p:cNvPr>
          <p:cNvSpPr txBox="1">
            <a:spLocks/>
          </p:cNvSpPr>
          <p:nvPr/>
        </p:nvSpPr>
        <p:spPr>
          <a:xfrm>
            <a:off x="516924" y="1210069"/>
            <a:ext cx="10958383" cy="475367"/>
          </a:xfrm>
          <a:prstGeom prst="rect">
            <a:avLst/>
          </a:prstGeom>
        </p:spPr>
        <p:txBody>
          <a:bodyPr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1900" b="1" dirty="0">
                <a:solidFill>
                  <a:srgbClr val="000000"/>
                </a:solidFill>
                <a:ea typeface="Calibri" panose="020F0502020204030204" pitchFamily="34" charset="0"/>
              </a:rPr>
              <a:t>Healthcare use: </a:t>
            </a:r>
            <a:r>
              <a:rPr lang="en-CA" sz="1900" dirty="0">
                <a:solidFill>
                  <a:srgbClr val="5AAE61"/>
                </a:solidFill>
                <a:ea typeface="Calibri" panose="020F0502020204030204" pitchFamily="34" charset="0"/>
              </a:rPr>
              <a:t>Croup accounted for 4,984 (7.81%) of hospitalizations</a:t>
            </a:r>
            <a:endParaRPr lang="en-CA" sz="19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9BC990DE-0501-A8D6-57E6-8ED3B6BC3B00}"/>
              </a:ext>
            </a:extLst>
          </p:cNvPr>
          <p:cNvSpPr txBox="1">
            <a:spLocks/>
          </p:cNvSpPr>
          <p:nvPr/>
        </p:nvSpPr>
        <p:spPr>
          <a:xfrm>
            <a:off x="516924" y="1619852"/>
            <a:ext cx="11558282" cy="475367"/>
          </a:xfrm>
          <a:prstGeom prst="rect">
            <a:avLst/>
          </a:prstGeom>
        </p:spPr>
        <p:txBody>
          <a:bodyPr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8128000" algn="l"/>
              </a:tabLst>
            </a:pPr>
            <a:r>
              <a:rPr lang="en-CA" sz="1800" dirty="0">
                <a:solidFill>
                  <a:srgbClr val="000000"/>
                </a:solidFill>
                <a:ea typeface="Calibri" panose="020F0502020204030204" pitchFamily="34" charset="0"/>
              </a:rPr>
              <a:t>The biennial pattern alternates with bronchiolitis – peak incidence was highest in Jan 2004, 2006, 2008, 2010, 2012…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1CD4DC49-EB41-D392-9F74-9FCD872A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790B4F-9589-3D9F-8BC6-775EDB001B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93240" y="2118208"/>
            <a:ext cx="9025718" cy="468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304536C-41C4-A556-72A1-ABF7E08C203A}"/>
              </a:ext>
            </a:extLst>
          </p:cNvPr>
          <p:cNvGrpSpPr/>
          <p:nvPr/>
        </p:nvGrpSpPr>
        <p:grpSpPr>
          <a:xfrm>
            <a:off x="2636504" y="2742377"/>
            <a:ext cx="4833282" cy="3492000"/>
            <a:chOff x="2633150" y="2728239"/>
            <a:chExt cx="4833282" cy="3456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B363EE-9273-9B98-0F3B-30EC9E04DE22}"/>
                </a:ext>
              </a:extLst>
            </p:cNvPr>
            <p:cNvSpPr/>
            <p:nvPr/>
          </p:nvSpPr>
          <p:spPr>
            <a:xfrm>
              <a:off x="2633150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0BC465-4A33-8636-3AAD-DA15968B0DF7}"/>
                </a:ext>
              </a:extLst>
            </p:cNvPr>
            <p:cNvSpPr/>
            <p:nvPr/>
          </p:nvSpPr>
          <p:spPr>
            <a:xfrm>
              <a:off x="3404342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C5C03F-A5A0-4F14-5A81-FAF65270BE7B}"/>
                </a:ext>
              </a:extLst>
            </p:cNvPr>
            <p:cNvSpPr/>
            <p:nvPr/>
          </p:nvSpPr>
          <p:spPr>
            <a:xfrm>
              <a:off x="4957760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A18595-0F32-8F5D-DA63-467DE5421A85}"/>
                </a:ext>
              </a:extLst>
            </p:cNvPr>
            <p:cNvSpPr/>
            <p:nvPr/>
          </p:nvSpPr>
          <p:spPr>
            <a:xfrm>
              <a:off x="5735849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586FD6-E2EC-0E80-EFDD-A686A1F86E6B}"/>
                </a:ext>
              </a:extLst>
            </p:cNvPr>
            <p:cNvSpPr/>
            <p:nvPr/>
          </p:nvSpPr>
          <p:spPr>
            <a:xfrm>
              <a:off x="4178276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99C30D-B887-FBDD-E0F6-7374F18D9195}"/>
                </a:ext>
              </a:extLst>
            </p:cNvPr>
            <p:cNvSpPr/>
            <p:nvPr/>
          </p:nvSpPr>
          <p:spPr>
            <a:xfrm>
              <a:off x="6511833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1C570F-0D64-E7CB-E0B1-1676A22E7C0C}"/>
                </a:ext>
              </a:extLst>
            </p:cNvPr>
            <p:cNvSpPr/>
            <p:nvPr/>
          </p:nvSpPr>
          <p:spPr>
            <a:xfrm>
              <a:off x="7286432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701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69658-601C-8164-48D5-4A4FFEEB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68CEE-6D91-605A-40B3-BE67CC133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4" y="1438672"/>
            <a:ext cx="11370275" cy="4498750"/>
          </a:xfrm>
        </p:spPr>
        <p:txBody>
          <a:bodyPr/>
          <a:lstStyle/>
          <a:p>
            <a:r>
              <a:rPr lang="en-US" sz="2000" dirty="0"/>
              <a:t>The weekly incidence of hospitalizations for ARD peaks annually during the winter season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All acute respiratory diseases 	</a:t>
            </a:r>
            <a:r>
              <a:rPr lang="en-US" dirty="0"/>
              <a:t>– biennial pattern</a:t>
            </a:r>
          </a:p>
          <a:p>
            <a:pPr lvl="1"/>
            <a:r>
              <a:rPr lang="en-US" b="1" dirty="0">
                <a:solidFill>
                  <a:srgbClr val="4393C4"/>
                </a:solidFill>
              </a:rPr>
              <a:t>Bronchiolitis</a:t>
            </a:r>
            <a:r>
              <a:rPr lang="en-US" dirty="0"/>
              <a:t> 				– major driver of the biennial pattern</a:t>
            </a:r>
          </a:p>
          <a:p>
            <a:pPr lvl="1"/>
            <a:r>
              <a:rPr lang="en-US" b="1" dirty="0">
                <a:solidFill>
                  <a:srgbClr val="E88B12"/>
                </a:solidFill>
              </a:rPr>
              <a:t>Influenza like illness 			</a:t>
            </a:r>
            <a:r>
              <a:rPr lang="en-US" dirty="0"/>
              <a:t>– annual pattern with winter peak</a:t>
            </a:r>
          </a:p>
          <a:p>
            <a:pPr lvl="1"/>
            <a:r>
              <a:rPr lang="en-US" b="1" dirty="0">
                <a:solidFill>
                  <a:srgbClr val="9970AB"/>
                </a:solidFill>
              </a:rPr>
              <a:t>Pneumonia</a:t>
            </a:r>
            <a:r>
              <a:rPr lang="en-US" dirty="0"/>
              <a:t> 				– annual pattern with winter peak</a:t>
            </a:r>
          </a:p>
          <a:p>
            <a:pPr lvl="1"/>
            <a:r>
              <a:rPr lang="en-US" b="1" dirty="0">
                <a:solidFill>
                  <a:srgbClr val="5AAE61"/>
                </a:solidFill>
              </a:rPr>
              <a:t>Croup</a:t>
            </a:r>
            <a:r>
              <a:rPr lang="en-US" dirty="0"/>
              <a:t> 					– biennial pattern alternating with bronchiolitis</a:t>
            </a:r>
          </a:p>
          <a:p>
            <a:pPr marL="0" indent="0">
              <a:buNone/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8128000" algn="l"/>
              </a:tabLst>
            </a:pPr>
            <a:r>
              <a:rPr lang="en-CA" sz="2000" dirty="0">
                <a:solidFill>
                  <a:srgbClr val="000000"/>
                </a:solidFill>
                <a:ea typeface="Calibri" panose="020F0502020204030204" pitchFamily="34" charset="0"/>
              </a:rPr>
              <a:t>As the </a:t>
            </a:r>
            <a:r>
              <a:rPr lang="en-CA" sz="2000" b="1" dirty="0">
                <a:solidFill>
                  <a:srgbClr val="000D6E"/>
                </a:solidFill>
                <a:ea typeface="Calibri" panose="020F0502020204030204" pitchFamily="34" charset="0"/>
              </a:rPr>
              <a:t>stringency index </a:t>
            </a:r>
            <a:r>
              <a:rPr lang="en-CA" sz="2000" dirty="0">
                <a:solidFill>
                  <a:srgbClr val="000000"/>
                </a:solidFill>
                <a:ea typeface="Calibri" panose="020F0502020204030204" pitchFamily="34" charset="0"/>
              </a:rPr>
              <a:t>increased, the incidence of hospitalizations for ARD among children decreased</a:t>
            </a:r>
            <a:endParaRPr lang="en-CA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8128000" algn="l"/>
              </a:tabLst>
            </a:pPr>
            <a:endParaRPr lang="en-CA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8128000" algn="l"/>
              </a:tabLst>
            </a:pPr>
            <a:endParaRPr lang="en-CA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8128000" algn="l"/>
              </a:tabLst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621C22-C727-D8C5-801D-BA3C8CC1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4" y="49427"/>
            <a:ext cx="11675075" cy="988542"/>
          </a:xfrm>
        </p:spPr>
        <p:txBody>
          <a:bodyPr/>
          <a:lstStyle/>
          <a:p>
            <a:r>
              <a:rPr lang="en-US" dirty="0"/>
              <a:t>Summary &amp; Interpretation   </a:t>
            </a: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</a:rPr>
              <a:t>Objective 1: </a:t>
            </a:r>
            <a:r>
              <a:rPr lang="en-CA" sz="1800" b="1" dirty="0">
                <a:latin typeface="Calibri" panose="020F0502020204030204" pitchFamily="34" charset="0"/>
                <a:ea typeface="Calibri" panose="020F0502020204030204" pitchFamily="34" charset="0"/>
              </a:rPr>
              <a:t>Describe the seasonal pattern of acute respiratory diseases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777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1F9689D-FB83-8333-2019-233F8D750F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33371" y="1316600"/>
            <a:ext cx="9315000" cy="414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A02A13-2874-BBEE-A95A-089828FC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08" y="49427"/>
            <a:ext cx="10958384" cy="988542"/>
          </a:xfrm>
        </p:spPr>
        <p:txBody>
          <a:bodyPr>
            <a:normAutofit/>
          </a:bodyPr>
          <a:lstStyle/>
          <a:p>
            <a:pPr>
              <a:tabLst>
                <a:tab pos="1417638" algn="l"/>
              </a:tabLst>
            </a:pPr>
            <a:r>
              <a:rPr lang="en-US" dirty="0"/>
              <a:t>Results	</a:t>
            </a:r>
            <a:r>
              <a:rPr lang="en-CA" sz="1900" b="1" dirty="0">
                <a:latin typeface="Calibri" panose="020F0502020204030204" pitchFamily="34" charset="0"/>
                <a:ea typeface="Calibri" panose="020F0502020204030204" pitchFamily="34" charset="0"/>
              </a:rPr>
              <a:t>Objective 2: Measure the impacts of  </a:t>
            </a:r>
            <a:r>
              <a:rPr lang="en-CA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SARS-CoV-2 and NPI</a:t>
            </a:r>
            <a:endParaRPr lang="en-US" sz="1900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378BEDE-2729-2AC0-9487-FD07A325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64837759-1EBF-3E40-CB9C-70C6C91E4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22" y="1018997"/>
            <a:ext cx="11268675" cy="437111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Healthcare use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C6344C-3425-5BA6-1E37-75E3839E5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34584"/>
              </p:ext>
            </p:extLst>
          </p:nvPr>
        </p:nvGraphicFramePr>
        <p:xfrm>
          <a:off x="1595999" y="5456600"/>
          <a:ext cx="9000002" cy="1296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383052">
                  <a:extLst>
                    <a:ext uri="{9D8B030D-6E8A-4147-A177-3AD203B41FA5}">
                      <a16:colId xmlns:a16="http://schemas.microsoft.com/office/drawing/2014/main" val="3096898919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4235938780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1080275251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3843470129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415739938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3429058915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340540536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Reference SARIMA - Expected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Observed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Impact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093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Avg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Low 95%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High 95%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Avg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Ratio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Percent change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98132"/>
                  </a:ext>
                </a:extLst>
              </a:tr>
              <a:tr h="21600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CA" sz="1200" b="1" u="none" strike="noStrike" dirty="0">
                          <a:effectLst/>
                        </a:rPr>
                        <a:t>Incidence of hospital discharges per 100,000 children</a:t>
                      </a:r>
                    </a:p>
                  </a:txBody>
                  <a:tcPr marL="0" marR="0" marT="0" marB="0" anchor="ctr">
                    <a:solidFill>
                      <a:srgbClr val="969696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89077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Dec 2020 - Feb 2021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10.42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5.11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15.73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0.82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0.08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-92.09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46582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Dec 2021 - Feb 2022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10.41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4.89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15.93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7.53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0.72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-27.72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22493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Dec 2022 - Feb 2023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10.77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4.71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16.83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16.28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1.51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51.23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4197787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66E999D3-D7C1-75B3-E69C-27D99317C903}"/>
              </a:ext>
            </a:extLst>
          </p:cNvPr>
          <p:cNvSpPr/>
          <p:nvPr/>
        </p:nvSpPr>
        <p:spPr>
          <a:xfrm>
            <a:off x="9344627" y="2056435"/>
            <a:ext cx="198470" cy="2766352"/>
          </a:xfrm>
          <a:prstGeom prst="rect">
            <a:avLst/>
          </a:prstGeom>
          <a:solidFill>
            <a:srgbClr val="F6D6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380FB5-4C93-B33B-C84B-6CDC6DCA2A1F}"/>
              </a:ext>
            </a:extLst>
          </p:cNvPr>
          <p:cNvSpPr/>
          <p:nvPr/>
        </p:nvSpPr>
        <p:spPr>
          <a:xfrm>
            <a:off x="10196369" y="2056435"/>
            <a:ext cx="198470" cy="2766352"/>
          </a:xfrm>
          <a:prstGeom prst="rect">
            <a:avLst/>
          </a:prstGeom>
          <a:solidFill>
            <a:srgbClr val="F6D6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662928-9FA2-0190-6D0E-94F01C75F713}"/>
              </a:ext>
            </a:extLst>
          </p:cNvPr>
          <p:cNvSpPr/>
          <p:nvPr/>
        </p:nvSpPr>
        <p:spPr>
          <a:xfrm rot="16200000">
            <a:off x="5977699" y="1713316"/>
            <a:ext cx="219600" cy="9000002"/>
          </a:xfrm>
          <a:prstGeom prst="rect">
            <a:avLst/>
          </a:prstGeom>
          <a:solidFill>
            <a:srgbClr val="F6D6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3E611-2B95-9F68-C37C-4E006F0B7FAB}"/>
              </a:ext>
            </a:extLst>
          </p:cNvPr>
          <p:cNvSpPr/>
          <p:nvPr/>
        </p:nvSpPr>
        <p:spPr>
          <a:xfrm rot="16200000">
            <a:off x="5981950" y="2142172"/>
            <a:ext cx="219600" cy="8991502"/>
          </a:xfrm>
          <a:prstGeom prst="rect">
            <a:avLst/>
          </a:prstGeom>
          <a:solidFill>
            <a:srgbClr val="F6D6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E0CEC9-140C-17AE-1B04-476EE3ED2388}"/>
              </a:ext>
            </a:extLst>
          </p:cNvPr>
          <p:cNvSpPr txBox="1">
            <a:spLocks/>
          </p:cNvSpPr>
          <p:nvPr/>
        </p:nvSpPr>
        <p:spPr>
          <a:xfrm>
            <a:off x="3290929" y="588256"/>
            <a:ext cx="8901072" cy="427035"/>
          </a:xfrm>
          <a:prstGeom prst="rect">
            <a:avLst/>
          </a:prstGeom>
        </p:spPr>
        <p:txBody>
          <a:bodyPr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sz="1800" b="1" dirty="0">
                <a:solidFill>
                  <a:schemeClr val="bg1"/>
                </a:solidFill>
                <a:latin typeface="proxima-nova"/>
                <a:ea typeface="Calibri" panose="020F0502020204030204" pitchFamily="34" charset="0"/>
              </a:rPr>
              <a:t>There was a 50% increase in hospitalizations for ARD in Dec 2022 to Feb 2023</a:t>
            </a:r>
            <a:endParaRPr lang="en-CA" sz="18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7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B9568F7-D755-CCD5-740B-6A10A31D9B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33371" y="1313000"/>
            <a:ext cx="9323100" cy="4143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A02A13-2874-BBEE-A95A-089828FC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08" y="49427"/>
            <a:ext cx="10958384" cy="988542"/>
          </a:xfrm>
        </p:spPr>
        <p:txBody>
          <a:bodyPr>
            <a:normAutofit/>
          </a:bodyPr>
          <a:lstStyle/>
          <a:p>
            <a:pPr>
              <a:tabLst>
                <a:tab pos="1417638" algn="l"/>
              </a:tabLst>
            </a:pPr>
            <a:r>
              <a:rPr lang="en-US" dirty="0"/>
              <a:t>Results	</a:t>
            </a:r>
            <a:r>
              <a:rPr lang="en-CA" sz="1900" b="1" dirty="0">
                <a:latin typeface="Calibri" panose="020F0502020204030204" pitchFamily="34" charset="0"/>
                <a:ea typeface="Calibri" panose="020F0502020204030204" pitchFamily="34" charset="0"/>
              </a:rPr>
              <a:t>Objective 2: Measure the impacts of  </a:t>
            </a:r>
            <a:r>
              <a:rPr lang="en-CA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SARS-CoV-2 and NPI</a:t>
            </a:r>
            <a:endParaRPr lang="en-US" sz="1900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378BEDE-2729-2AC0-9487-FD07A325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64837759-1EBF-3E40-CB9C-70C6C91E4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22" y="1018997"/>
            <a:ext cx="11268675" cy="437111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Clinical Severity: </a:t>
            </a:r>
            <a:r>
              <a:rPr lang="en-CA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 the </a:t>
            </a:r>
            <a:r>
              <a:rPr lang="en-CA" sz="1800" dirty="0">
                <a:solidFill>
                  <a:srgbClr val="000000"/>
                </a:solidFill>
                <a:ea typeface="Calibri" panose="020F0502020204030204" pitchFamily="34" charset="0"/>
              </a:rPr>
              <a:t>63,776</a:t>
            </a:r>
            <a:r>
              <a:rPr lang="en-CA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hospitalizations for ARD, </a:t>
            </a:r>
            <a:r>
              <a:rPr lang="en-CA" sz="1800" dirty="0">
                <a:solidFill>
                  <a:srgbClr val="343A40"/>
                </a:solidFill>
                <a:latin typeface="proxima-nova"/>
              </a:rPr>
              <a:t>4,167 (6.53%) included a PICU admission </a:t>
            </a:r>
            <a:r>
              <a:rPr lang="en-C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</a:t>
            </a:r>
            <a:endParaRPr lang="en-CA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C6344C-3425-5BA6-1E37-75E3839E5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385449"/>
              </p:ext>
            </p:extLst>
          </p:nvPr>
        </p:nvGraphicFramePr>
        <p:xfrm>
          <a:off x="1595999" y="5456600"/>
          <a:ext cx="9000002" cy="13176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383052">
                  <a:extLst>
                    <a:ext uri="{9D8B030D-6E8A-4147-A177-3AD203B41FA5}">
                      <a16:colId xmlns:a16="http://schemas.microsoft.com/office/drawing/2014/main" val="3096898919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4235938780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1080275251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3843470129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415739938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3429058915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3405405366"/>
                    </a:ext>
                  </a:extLst>
                </a:gridCol>
              </a:tblGrid>
              <a:tr h="21960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Reference SARIMA - Expected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Observed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Impact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09311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Avg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Low 95%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High 95%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Avg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Ratio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Percent change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98132"/>
                  </a:ext>
                </a:extLst>
              </a:tr>
              <a:tr h="219600">
                <a:tc gridSpan="7">
                  <a:txBody>
                    <a:bodyPr/>
                    <a:lstStyle/>
                    <a:p>
                      <a:pPr marL="0" marR="0" lvl="0" indent="0" algn="l" defTabSz="41143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u="none" strike="noStrike" dirty="0">
                          <a:effectLst/>
                        </a:rPr>
                        <a:t>Average percent PICU admissions (%)</a:t>
                      </a:r>
                    </a:p>
                  </a:txBody>
                  <a:tcPr marL="0" marR="0" marT="0" marB="0" anchor="ctr">
                    <a:solidFill>
                      <a:srgbClr val="969696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5131558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Dec 2020 - Feb 2021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10.88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7.83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13.93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12.03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1.11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10.56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1585679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Dec 2021 - Feb 2022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11.07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7.59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14.55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14.02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1.27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>
                          <a:effectLst/>
                        </a:rPr>
                        <a:t>26.65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6325396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Dec 2022 - Feb 2023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11.68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7.49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15.87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11.86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1.02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1.53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372725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2A64373-71B6-2543-6BA2-EC6671B94F44}"/>
              </a:ext>
            </a:extLst>
          </p:cNvPr>
          <p:cNvSpPr/>
          <p:nvPr/>
        </p:nvSpPr>
        <p:spPr>
          <a:xfrm>
            <a:off x="9344627" y="1807369"/>
            <a:ext cx="198470" cy="3015418"/>
          </a:xfrm>
          <a:prstGeom prst="rect">
            <a:avLst/>
          </a:prstGeom>
          <a:solidFill>
            <a:srgbClr val="F6D6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346C1A-9E9B-D2DB-F7F5-C6DF0459DC23}"/>
              </a:ext>
            </a:extLst>
          </p:cNvPr>
          <p:cNvSpPr/>
          <p:nvPr/>
        </p:nvSpPr>
        <p:spPr>
          <a:xfrm>
            <a:off x="10196369" y="1807369"/>
            <a:ext cx="198470" cy="3015418"/>
          </a:xfrm>
          <a:prstGeom prst="rect">
            <a:avLst/>
          </a:prstGeom>
          <a:solidFill>
            <a:srgbClr val="F6D6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0ABE29-22CC-F57E-1A4F-471B591FF9DC}"/>
              </a:ext>
            </a:extLst>
          </p:cNvPr>
          <p:cNvSpPr/>
          <p:nvPr/>
        </p:nvSpPr>
        <p:spPr>
          <a:xfrm rot="16200000">
            <a:off x="5986199" y="1720062"/>
            <a:ext cx="219600" cy="9000002"/>
          </a:xfrm>
          <a:prstGeom prst="rect">
            <a:avLst/>
          </a:prstGeom>
          <a:solidFill>
            <a:srgbClr val="F6D6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2EF96-539A-6A19-90D2-1595C3D95860}"/>
              </a:ext>
            </a:extLst>
          </p:cNvPr>
          <p:cNvSpPr/>
          <p:nvPr/>
        </p:nvSpPr>
        <p:spPr>
          <a:xfrm rot="16200000">
            <a:off x="5986199" y="2160693"/>
            <a:ext cx="219600" cy="9000002"/>
          </a:xfrm>
          <a:prstGeom prst="rect">
            <a:avLst/>
          </a:prstGeom>
          <a:solidFill>
            <a:srgbClr val="F6D6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EFC21B5-AC4D-A9BD-B3B1-053A385A7DB5}"/>
              </a:ext>
            </a:extLst>
          </p:cNvPr>
          <p:cNvSpPr txBox="1">
            <a:spLocks/>
          </p:cNvSpPr>
          <p:nvPr/>
        </p:nvSpPr>
        <p:spPr>
          <a:xfrm>
            <a:off x="3290929" y="588256"/>
            <a:ext cx="8901072" cy="427035"/>
          </a:xfrm>
          <a:prstGeom prst="rect">
            <a:avLst/>
          </a:prstGeom>
        </p:spPr>
        <p:txBody>
          <a:bodyPr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sz="1800" b="1" dirty="0">
                <a:solidFill>
                  <a:schemeClr val="bg1"/>
                </a:solidFill>
                <a:latin typeface="proxima-nova"/>
                <a:ea typeface="Calibri" panose="020F0502020204030204" pitchFamily="34" charset="0"/>
              </a:rPr>
              <a:t>There was no change in clinical severity of ARD after SARS-CoV-2</a:t>
            </a:r>
            <a:endParaRPr lang="en-CA" sz="18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F894F-54D8-EA49-5965-5E3528AB36E3}"/>
              </a:ext>
            </a:extLst>
          </p:cNvPr>
          <p:cNvSpPr/>
          <p:nvPr/>
        </p:nvSpPr>
        <p:spPr>
          <a:xfrm>
            <a:off x="2182878" y="1801593"/>
            <a:ext cx="198470" cy="3015418"/>
          </a:xfrm>
          <a:prstGeom prst="rect">
            <a:avLst/>
          </a:prstGeom>
          <a:solidFill>
            <a:srgbClr val="E7BDC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45110A-1E66-3331-8CD6-975992AF505A}"/>
              </a:ext>
            </a:extLst>
          </p:cNvPr>
          <p:cNvSpPr/>
          <p:nvPr/>
        </p:nvSpPr>
        <p:spPr>
          <a:xfrm>
            <a:off x="8879050" y="1801593"/>
            <a:ext cx="198470" cy="3015418"/>
          </a:xfrm>
          <a:prstGeom prst="rect">
            <a:avLst/>
          </a:prstGeom>
          <a:solidFill>
            <a:srgbClr val="E7BDC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EE12D0-2E31-DB60-7660-E8E889EC2E7C}"/>
              </a:ext>
            </a:extLst>
          </p:cNvPr>
          <p:cNvSpPr/>
          <p:nvPr/>
        </p:nvSpPr>
        <p:spPr>
          <a:xfrm rot="16200000">
            <a:off x="7754653" y="-749951"/>
            <a:ext cx="283363" cy="3981236"/>
          </a:xfrm>
          <a:prstGeom prst="rect">
            <a:avLst/>
          </a:prstGeom>
          <a:solidFill>
            <a:srgbClr val="E7BD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9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3" grpId="0" animBg="1"/>
      <p:bldP spid="1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378BEDE-2729-2AC0-9487-FD07A325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0ECBE5BE-F6FC-2D6D-2CC9-B6B8A710CB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33371" y="1313000"/>
            <a:ext cx="9323100" cy="4143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9A02A13-2874-BBEE-A95A-089828FC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08" y="49427"/>
            <a:ext cx="10958384" cy="988542"/>
          </a:xfrm>
        </p:spPr>
        <p:txBody>
          <a:bodyPr>
            <a:normAutofit/>
          </a:bodyPr>
          <a:lstStyle/>
          <a:p>
            <a:pPr>
              <a:tabLst>
                <a:tab pos="1417638" algn="l"/>
              </a:tabLst>
            </a:pPr>
            <a:r>
              <a:rPr lang="en-US" dirty="0"/>
              <a:t>Results	</a:t>
            </a:r>
            <a:r>
              <a:rPr lang="en-CA" sz="1900" b="1" dirty="0">
                <a:latin typeface="Calibri" panose="020F0502020204030204" pitchFamily="34" charset="0"/>
                <a:ea typeface="Calibri" panose="020F0502020204030204" pitchFamily="34" charset="0"/>
              </a:rPr>
              <a:t>Objective 2: Measure the impacts of  </a:t>
            </a:r>
            <a:r>
              <a:rPr lang="en-CA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SARS-CoV-2 and NPI</a:t>
            </a:r>
            <a:endParaRPr lang="en-US" sz="1900" dirty="0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64837759-1EBF-3E40-CB9C-70C6C91E4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22" y="1018997"/>
            <a:ext cx="11268675" cy="437111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Affected Population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C6344C-3425-5BA6-1E37-75E3839E5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88831"/>
              </p:ext>
            </p:extLst>
          </p:nvPr>
        </p:nvGraphicFramePr>
        <p:xfrm>
          <a:off x="1595999" y="5456600"/>
          <a:ext cx="9000002" cy="13176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383052">
                  <a:extLst>
                    <a:ext uri="{9D8B030D-6E8A-4147-A177-3AD203B41FA5}">
                      <a16:colId xmlns:a16="http://schemas.microsoft.com/office/drawing/2014/main" val="3096898919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4235938780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1080275251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3843470129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415739938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3429058915"/>
                    </a:ext>
                  </a:extLst>
                </a:gridCol>
                <a:gridCol w="1102825">
                  <a:extLst>
                    <a:ext uri="{9D8B030D-6E8A-4147-A177-3AD203B41FA5}">
                      <a16:colId xmlns:a16="http://schemas.microsoft.com/office/drawing/2014/main" val="3405405366"/>
                    </a:ext>
                  </a:extLst>
                </a:gridCol>
              </a:tblGrid>
              <a:tr h="21960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Reference SARIMA - Expected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Observed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Impact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09311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Avg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Low 95%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High 95%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Avg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Ratio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u="none" strike="noStrike" dirty="0">
                          <a:effectLst/>
                        </a:rPr>
                        <a:t>Percent change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69696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98132"/>
                  </a:ext>
                </a:extLst>
              </a:tr>
              <a:tr h="219600">
                <a:tc gridSpan="7">
                  <a:txBody>
                    <a:bodyPr/>
                    <a:lstStyle/>
                    <a:p>
                      <a:pPr marL="0" marR="0" lvl="0" indent="0" algn="l" defTabSz="41143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u="none" strike="noStrike" dirty="0">
                          <a:effectLst/>
                        </a:rPr>
                        <a:t>Average age at discharge (months)</a:t>
                      </a:r>
                    </a:p>
                  </a:txBody>
                  <a:tcPr marL="0" marR="0" marT="0" marB="0" anchor="ctr">
                    <a:solidFill>
                      <a:srgbClr val="969696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 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9167739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Dec 2020 - Feb 2021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>
                          <a:effectLst/>
                        </a:rPr>
                        <a:t>30.26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21.43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39.10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42.71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1.41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41.14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0826621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Dec 2021 - Feb 2022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>
                          <a:effectLst/>
                        </a:rPr>
                        <a:t>30.29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>
                          <a:effectLst/>
                        </a:rPr>
                        <a:t>20.98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39.61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22.85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0.75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-24.58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494591"/>
                  </a:ext>
                </a:extLst>
              </a:tr>
              <a:tr h="219600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 dirty="0">
                          <a:effectLst/>
                        </a:rPr>
                        <a:t>Dec 2022 - Feb 2023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>
                          <a:effectLst/>
                        </a:rPr>
                        <a:t>30.56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 dirty="0">
                          <a:effectLst/>
                        </a:rPr>
                        <a:t>20.54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1200" u="none" strike="noStrike">
                          <a:effectLst/>
                        </a:rPr>
                        <a:t>40.58</a:t>
                      </a:r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23.02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0.75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dirty="0">
                          <a:effectLst/>
                        </a:rPr>
                        <a:t>-24.66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3073553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51AADA2-562D-8E38-C7FA-F8F528511E00}"/>
              </a:ext>
            </a:extLst>
          </p:cNvPr>
          <p:cNvSpPr/>
          <p:nvPr/>
        </p:nvSpPr>
        <p:spPr>
          <a:xfrm>
            <a:off x="9344627" y="1807369"/>
            <a:ext cx="198470" cy="3015418"/>
          </a:xfrm>
          <a:prstGeom prst="rect">
            <a:avLst/>
          </a:prstGeom>
          <a:solidFill>
            <a:srgbClr val="F6D6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22366D-AE24-0449-EEEB-C7142666D456}"/>
              </a:ext>
            </a:extLst>
          </p:cNvPr>
          <p:cNvSpPr/>
          <p:nvPr/>
        </p:nvSpPr>
        <p:spPr>
          <a:xfrm>
            <a:off x="10196369" y="1807369"/>
            <a:ext cx="198470" cy="3015418"/>
          </a:xfrm>
          <a:prstGeom prst="rect">
            <a:avLst/>
          </a:prstGeom>
          <a:solidFill>
            <a:srgbClr val="F6D6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D2FE69-6A9F-D22D-564A-732C5DB3E880}"/>
              </a:ext>
            </a:extLst>
          </p:cNvPr>
          <p:cNvSpPr/>
          <p:nvPr/>
        </p:nvSpPr>
        <p:spPr>
          <a:xfrm rot="16200000">
            <a:off x="5986199" y="1720062"/>
            <a:ext cx="219600" cy="9000002"/>
          </a:xfrm>
          <a:prstGeom prst="rect">
            <a:avLst/>
          </a:prstGeom>
          <a:solidFill>
            <a:srgbClr val="F6D6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F2BECA-BE5D-F567-5D9F-49B719F423EE}"/>
              </a:ext>
            </a:extLst>
          </p:cNvPr>
          <p:cNvSpPr/>
          <p:nvPr/>
        </p:nvSpPr>
        <p:spPr>
          <a:xfrm rot="16200000">
            <a:off x="5986199" y="2160693"/>
            <a:ext cx="219600" cy="9000002"/>
          </a:xfrm>
          <a:prstGeom prst="rect">
            <a:avLst/>
          </a:prstGeom>
          <a:solidFill>
            <a:srgbClr val="F6D6B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020044F-3555-A0D5-E976-78FB48897C9E}"/>
              </a:ext>
            </a:extLst>
          </p:cNvPr>
          <p:cNvSpPr txBox="1">
            <a:spLocks/>
          </p:cNvSpPr>
          <p:nvPr/>
        </p:nvSpPr>
        <p:spPr>
          <a:xfrm>
            <a:off x="3290929" y="588256"/>
            <a:ext cx="8901072" cy="427035"/>
          </a:xfrm>
          <a:prstGeom prst="rect">
            <a:avLst/>
          </a:prstGeom>
        </p:spPr>
        <p:txBody>
          <a:bodyPr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sz="1800" b="1" dirty="0">
                <a:solidFill>
                  <a:schemeClr val="bg1"/>
                </a:solidFill>
                <a:latin typeface="proxima-nova"/>
                <a:ea typeface="Calibri" panose="020F0502020204030204" pitchFamily="34" charset="0"/>
              </a:rPr>
              <a:t>There was no change in the affected population hospitalized with ARD after SARS-CoV-2</a:t>
            </a:r>
            <a:endParaRPr lang="en-CA" sz="1800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B7CC0-B0B9-1107-6EFF-8722495D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19D51-FC04-D6F5-7373-A8CAE830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5" y="1438672"/>
            <a:ext cx="11675074" cy="449875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During the Dec 2022 to Feb 2023 winter season…</a:t>
            </a:r>
          </a:p>
          <a:p>
            <a:endParaRPr lang="en-CA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Increased healthcare use</a:t>
            </a:r>
          </a:p>
          <a:p>
            <a:pPr lvl="1"/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average incidence of hospitalizations for ARD increased by 1.51-fold or 51.23% compared with expected</a:t>
            </a:r>
          </a:p>
          <a:p>
            <a:pPr lvl="1"/>
            <a:endParaRPr lang="en-CA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 difference in clinical severity</a:t>
            </a:r>
          </a:p>
          <a:p>
            <a:pPr lvl="1"/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percent of PICU admissions of all hospitalizations was 11.86%, no different than expected 11.68% (95%CI 7.49%, 15.87%)</a:t>
            </a:r>
          </a:p>
          <a:p>
            <a:pPr lvl="1"/>
            <a:endParaRPr lang="en-CA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 difference in affected population</a:t>
            </a:r>
          </a:p>
          <a:p>
            <a:pPr lvl="1"/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average age at discharge was 23 </a:t>
            </a:r>
            <a:r>
              <a:rPr lang="en-CA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</a:t>
            </a:r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no different than expected 30.56 </a:t>
            </a:r>
            <a:r>
              <a:rPr lang="en-CA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</a:t>
            </a:r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(95%CI 20.54 </a:t>
            </a:r>
            <a:r>
              <a:rPr lang="en-CA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</a:t>
            </a:r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40.58 </a:t>
            </a:r>
            <a:r>
              <a:rPr lang="en-CA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</a:t>
            </a:r>
            <a:r>
              <a:rPr lang="en-C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lvl="1"/>
            <a:endParaRPr lang="en-CA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347E5D-2E66-F53F-5132-96B15D8C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4" y="49427"/>
            <a:ext cx="11675075" cy="988542"/>
          </a:xfrm>
        </p:spPr>
        <p:txBody>
          <a:bodyPr/>
          <a:lstStyle/>
          <a:p>
            <a:r>
              <a:rPr lang="en-US" dirty="0"/>
              <a:t>Summary &amp; Interpretation   </a:t>
            </a:r>
            <a:r>
              <a:rPr lang="en-CA" sz="2000" b="1" dirty="0">
                <a:latin typeface="Calibri" panose="020F0502020204030204" pitchFamily="34" charset="0"/>
                <a:ea typeface="Calibri" panose="020F0502020204030204" pitchFamily="34" charset="0"/>
              </a:rPr>
              <a:t>Objective 2: Measure the impacts of 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SARS-CoV-2 and NPI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890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467E694-8BE8-FC20-899C-46E602478875}"/>
              </a:ext>
            </a:extLst>
          </p:cNvPr>
          <p:cNvSpPr txBox="1">
            <a:spLocks/>
          </p:cNvSpPr>
          <p:nvPr/>
        </p:nvSpPr>
        <p:spPr>
          <a:xfrm>
            <a:off x="1235675" y="741807"/>
            <a:ext cx="9720649" cy="2156898"/>
          </a:xfrm>
          <a:prstGeom prst="rect">
            <a:avLst/>
          </a:prstGeom>
        </p:spPr>
        <p:txBody>
          <a:bodyPr anchor="ctr" anchorCtr="0"/>
          <a:lstStyle>
            <a:lvl1pPr algn="l" defTabSz="5259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Why does it feel like residency got harder </a:t>
            </a:r>
          </a:p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over the last three years?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C47D15-0223-9E86-6B5B-858EC3296CDD}"/>
              </a:ext>
            </a:extLst>
          </p:cNvPr>
          <p:cNvGrpSpPr/>
          <p:nvPr/>
        </p:nvGrpSpPr>
        <p:grpSpPr>
          <a:xfrm>
            <a:off x="431800" y="2528879"/>
            <a:ext cx="11760200" cy="3410989"/>
            <a:chOff x="431800" y="3070155"/>
            <a:chExt cx="10947400" cy="2887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7207D6-677C-D3B4-301E-75778D172F67}"/>
                </a:ext>
              </a:extLst>
            </p:cNvPr>
            <p:cNvSpPr/>
            <p:nvPr/>
          </p:nvSpPr>
          <p:spPr>
            <a:xfrm>
              <a:off x="431800" y="3070155"/>
              <a:ext cx="109474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40703-E96B-46CA-4F35-F1C4D78463FF}"/>
                </a:ext>
              </a:extLst>
            </p:cNvPr>
            <p:cNvSpPr/>
            <p:nvPr/>
          </p:nvSpPr>
          <p:spPr>
            <a:xfrm>
              <a:off x="431800" y="4517955"/>
              <a:ext cx="10524525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dog lying on a couch&#10;&#10;Description automatically generated">
            <a:extLst>
              <a:ext uri="{FF2B5EF4-FFF2-40B4-BE49-F238E27FC236}">
                <a16:creationId xmlns:a16="http://schemas.microsoft.com/office/drawing/2014/main" id="{DE90CA44-12EA-E1E3-76CF-DA72E7A4B5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113" y="2741561"/>
            <a:ext cx="5040000" cy="302400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E2C5A3-406B-F63F-8989-22E7BA85393B}"/>
              </a:ext>
            </a:extLst>
          </p:cNvPr>
          <p:cNvSpPr txBox="1">
            <a:spLocks/>
          </p:cNvSpPr>
          <p:nvPr/>
        </p:nvSpPr>
        <p:spPr>
          <a:xfrm>
            <a:off x="597135" y="2665360"/>
            <a:ext cx="5998188" cy="3024001"/>
          </a:xfrm>
          <a:prstGeom prst="rect">
            <a:avLst/>
          </a:prstGeom>
        </p:spPr>
        <p:txBody>
          <a:bodyPr anchor="ctr"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 sz="1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CA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During the 2023 winter season, we cared for 50% more children in hospital.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CA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 the hospitalized children, 12% required PICU admission and their average age was 23 months similar to prior years.</a:t>
            </a:r>
          </a:p>
        </p:txBody>
      </p:sp>
    </p:spTree>
    <p:extLst>
      <p:ext uri="{BB962C8B-B14F-4D97-AF65-F5344CB8AC3E}">
        <p14:creationId xmlns:p14="http://schemas.microsoft.com/office/powerpoint/2010/main" val="1147471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467E694-8BE8-FC20-899C-46E602478875}"/>
              </a:ext>
            </a:extLst>
          </p:cNvPr>
          <p:cNvSpPr txBox="1">
            <a:spLocks/>
          </p:cNvSpPr>
          <p:nvPr/>
        </p:nvSpPr>
        <p:spPr>
          <a:xfrm>
            <a:off x="431801" y="773891"/>
            <a:ext cx="5500980" cy="2156898"/>
          </a:xfrm>
          <a:prstGeom prst="rect">
            <a:avLst/>
          </a:prstGeom>
        </p:spPr>
        <p:txBody>
          <a:bodyPr anchor="ctr" anchorCtr="0"/>
          <a:lstStyle>
            <a:lvl1pPr algn="l" defTabSz="5259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Thank you to my team!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C47D15-0223-9E86-6B5B-858EC3296CDD}"/>
              </a:ext>
            </a:extLst>
          </p:cNvPr>
          <p:cNvGrpSpPr/>
          <p:nvPr/>
        </p:nvGrpSpPr>
        <p:grpSpPr>
          <a:xfrm>
            <a:off x="431800" y="2528879"/>
            <a:ext cx="11760200" cy="3410989"/>
            <a:chOff x="431800" y="3070155"/>
            <a:chExt cx="10947400" cy="2887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7207D6-677C-D3B4-301E-75778D172F67}"/>
                </a:ext>
              </a:extLst>
            </p:cNvPr>
            <p:cNvSpPr/>
            <p:nvPr/>
          </p:nvSpPr>
          <p:spPr>
            <a:xfrm>
              <a:off x="431800" y="3070155"/>
              <a:ext cx="109474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40703-E96B-46CA-4F35-F1C4D78463FF}"/>
                </a:ext>
              </a:extLst>
            </p:cNvPr>
            <p:cNvSpPr/>
            <p:nvPr/>
          </p:nvSpPr>
          <p:spPr>
            <a:xfrm>
              <a:off x="431800" y="4517955"/>
              <a:ext cx="10524525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E2C5A3-406B-F63F-8989-22E7BA85393B}"/>
              </a:ext>
            </a:extLst>
          </p:cNvPr>
          <p:cNvSpPr txBox="1">
            <a:spLocks/>
          </p:cNvSpPr>
          <p:nvPr/>
        </p:nvSpPr>
        <p:spPr>
          <a:xfrm>
            <a:off x="560137" y="2759877"/>
            <a:ext cx="5571352" cy="3024001"/>
          </a:xfrm>
          <a:prstGeom prst="rect">
            <a:avLst/>
          </a:prstGeom>
        </p:spPr>
        <p:txBody>
          <a:bodyPr anchor="t"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 sz="1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CA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Brett Simms PhD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Grace P.S. Kwong PhD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sz="2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Jessalyn K. </a:t>
            </a:r>
            <a:r>
              <a:rPr lang="en-CA" sz="23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Holodinsky</a:t>
            </a:r>
            <a:r>
              <a:rPr lang="en-CA" sz="2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PhD</a:t>
            </a:r>
            <a:endParaRPr lang="en-CA"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CA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 W. Johnson MD FRCPC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James D. Kellner MD MSc FRCPC</a:t>
            </a:r>
            <a:endParaRPr lang="en-US" sz="2300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CC8C432-664F-20F5-2893-EEFB9AF16355}"/>
              </a:ext>
            </a:extLst>
          </p:cNvPr>
          <p:cNvSpPr txBox="1">
            <a:spLocks/>
          </p:cNvSpPr>
          <p:nvPr/>
        </p:nvSpPr>
        <p:spPr>
          <a:xfrm>
            <a:off x="6003155" y="773891"/>
            <a:ext cx="5664200" cy="2156898"/>
          </a:xfrm>
          <a:prstGeom prst="rect">
            <a:avLst/>
          </a:prstGeom>
        </p:spPr>
        <p:txBody>
          <a:bodyPr anchor="ctr" anchorCtr="0"/>
          <a:lstStyle>
            <a:lvl1pPr algn="l" defTabSz="5259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Thank you for listening!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8C0CF55-9C28-EE8D-912B-5E8FB7B8F933}"/>
              </a:ext>
            </a:extLst>
          </p:cNvPr>
          <p:cNvSpPr txBox="1">
            <a:spLocks/>
          </p:cNvSpPr>
          <p:nvPr/>
        </p:nvSpPr>
        <p:spPr>
          <a:xfrm>
            <a:off x="6041786" y="2759877"/>
            <a:ext cx="5571352" cy="3024001"/>
          </a:xfrm>
          <a:prstGeom prst="rect">
            <a:avLst/>
          </a:prstGeom>
        </p:spPr>
        <p:txBody>
          <a:bodyPr anchor="t"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defRPr sz="16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3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</a:t>
            </a:r>
            <a:r>
              <a:rPr lang="en-C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christine.lukac@albertahealthservices.ca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677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9AB1-8BCF-62F9-F2D9-0DF654072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9BC0-8433-886E-D208-C7DDA0ABA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08" y="1438672"/>
            <a:ext cx="11490197" cy="10659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Admissions for </a:t>
            </a:r>
            <a:r>
              <a:rPr lang="en-C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acute respiratory diseases (ARD) </a:t>
            </a: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account for the majority of hospitalizations among children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</a:t>
            </a:r>
            <a:r>
              <a:rPr lang="en-C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ARD: </a:t>
            </a:r>
            <a:r>
              <a:rPr lang="en-CA" sz="2000" b="1" dirty="0">
                <a:solidFill>
                  <a:srgbClr val="4393C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Bronchiolitis</a:t>
            </a:r>
            <a:r>
              <a:rPr lang="en-C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CA" sz="2000" b="1" dirty="0">
                <a:solidFill>
                  <a:srgbClr val="E88B1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Influenza like illness</a:t>
            </a:r>
            <a:r>
              <a:rPr lang="en-C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CA" sz="2000" b="1" dirty="0">
                <a:solidFill>
                  <a:srgbClr val="9970A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Pneumonia</a:t>
            </a:r>
            <a:r>
              <a:rPr lang="en-C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CA" sz="2000" b="1" dirty="0">
                <a:solidFill>
                  <a:srgbClr val="5AAE6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Croup</a:t>
            </a:r>
          </a:p>
        </p:txBody>
      </p:sp>
      <p:pic>
        <p:nvPicPr>
          <p:cNvPr id="9" name="Graphic 8" descr="Lungs with solid fill">
            <a:extLst>
              <a:ext uri="{FF2B5EF4-FFF2-40B4-BE49-F238E27FC236}">
                <a16:creationId xmlns:a16="http://schemas.microsoft.com/office/drawing/2014/main" id="{A4569DE9-C16D-EA6F-2840-0C24BC82C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516" y="1764669"/>
            <a:ext cx="360000" cy="360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68DC4-ED09-5BFA-3638-B50EFCF4E55B}"/>
              </a:ext>
            </a:extLst>
          </p:cNvPr>
          <p:cNvGrpSpPr/>
          <p:nvPr/>
        </p:nvGrpSpPr>
        <p:grpSpPr>
          <a:xfrm>
            <a:off x="451608" y="3717219"/>
            <a:ext cx="11675076" cy="3042534"/>
            <a:chOff x="451608" y="3717219"/>
            <a:chExt cx="11675076" cy="30425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A19678-D29D-867C-C347-9CCE43F3376C}"/>
                </a:ext>
              </a:extLst>
            </p:cNvPr>
            <p:cNvSpPr txBox="1"/>
            <p:nvPr/>
          </p:nvSpPr>
          <p:spPr>
            <a:xfrm>
              <a:off x="3416983" y="6421199"/>
              <a:ext cx="44984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b="0" i="1" dirty="0">
                  <a:solidFill>
                    <a:srgbClr val="242021"/>
                  </a:solidFill>
                  <a:effectLst/>
                  <a:latin typeface="GuardianSans-RegularIt"/>
                </a:rPr>
                <a:t>https://</a:t>
              </a:r>
              <a:r>
                <a:rPr lang="en-CA" sz="1600" b="0" i="1" dirty="0" err="1">
                  <a:solidFill>
                    <a:srgbClr val="242021"/>
                  </a:solidFill>
                  <a:effectLst/>
                  <a:latin typeface="GuardianSans-RegularIt"/>
                </a:rPr>
                <a:t>ourworldindata.org</a:t>
              </a:r>
              <a:r>
                <a:rPr lang="en-CA" sz="1600" b="0" i="1" dirty="0">
                  <a:solidFill>
                    <a:srgbClr val="242021"/>
                  </a:solidFill>
                  <a:effectLst/>
                  <a:latin typeface="GuardianSans-RegularIt"/>
                </a:rPr>
                <a:t>/covid-stringency-index</a:t>
              </a:r>
              <a:endParaRPr lang="en-CA" sz="1600" b="1" dirty="0"/>
            </a:p>
          </p:txBody>
        </p:sp>
        <p:pic>
          <p:nvPicPr>
            <p:cNvPr id="6" name="Content Placeholder 5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0E831A6C-95E7-53DD-84B8-291DBA074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6983" y="4081942"/>
              <a:ext cx="5358034" cy="2256183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E73915C0-B246-DE24-9BF3-490CBC4AFAF6}"/>
                </a:ext>
              </a:extLst>
            </p:cNvPr>
            <p:cNvSpPr txBox="1">
              <a:spLocks/>
            </p:cNvSpPr>
            <p:nvPr/>
          </p:nvSpPr>
          <p:spPr>
            <a:xfrm>
              <a:off x="451608" y="3717219"/>
              <a:ext cx="11675076" cy="10659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31480" indent="-131480" algn="l" defTabSz="525921" rtl="0" eaLnBrk="1" latinLnBrk="0" hangingPunct="1">
                <a:lnSpc>
                  <a:spcPct val="90000"/>
                </a:lnSpc>
                <a:spcBef>
                  <a:spcPts val="575"/>
                </a:spcBef>
                <a:buClr>
                  <a:srgbClr val="E32726"/>
                </a:buClr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4441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Clr>
                  <a:srgbClr val="FBB03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401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Clr>
                  <a:srgbClr val="8B857B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20361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3322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46283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Font typeface="Arial" panose="020B0604020202020204" pitchFamily="34" charset="0"/>
                <a:buChar char="•"/>
                <a:defRPr sz="10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09243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Font typeface="Arial" panose="020B0604020202020204" pitchFamily="34" charset="0"/>
                <a:buChar char="•"/>
                <a:defRPr sz="10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72203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Font typeface="Arial" panose="020B0604020202020204" pitchFamily="34" charset="0"/>
                <a:buChar char="•"/>
                <a:defRPr sz="10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35164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Font typeface="Arial" panose="020B0604020202020204" pitchFamily="34" charset="0"/>
                <a:buChar char="•"/>
                <a:defRPr sz="10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CA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NPI can be measured with the Oxford Coronavirus Government Response Tracker (</a:t>
              </a:r>
              <a:r>
                <a:rPr lang="en-CA" sz="20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OxCGRT</a:t>
              </a:r>
              <a:r>
                <a:rPr lang="en-CA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) </a:t>
              </a:r>
              <a:r>
                <a:rPr lang="en-CA" sz="2000" b="1" dirty="0">
                  <a:solidFill>
                    <a:srgbClr val="010F7E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Stringency Index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66732A-7F73-C82D-91DE-A66F0BD3436D}"/>
              </a:ext>
            </a:extLst>
          </p:cNvPr>
          <p:cNvGrpSpPr/>
          <p:nvPr/>
        </p:nvGrpSpPr>
        <p:grpSpPr>
          <a:xfrm>
            <a:off x="451608" y="2460204"/>
            <a:ext cx="11490197" cy="1065972"/>
            <a:chOff x="516924" y="2820429"/>
            <a:chExt cx="11490197" cy="1065972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FDE46879-362F-B787-2888-0E79BF939BE9}"/>
                </a:ext>
              </a:extLst>
            </p:cNvPr>
            <p:cNvSpPr txBox="1">
              <a:spLocks/>
            </p:cNvSpPr>
            <p:nvPr/>
          </p:nvSpPr>
          <p:spPr>
            <a:xfrm>
              <a:off x="516924" y="2820429"/>
              <a:ext cx="11490197" cy="10659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31480" indent="-131480" algn="l" defTabSz="525921" rtl="0" eaLnBrk="1" latinLnBrk="0" hangingPunct="1">
                <a:lnSpc>
                  <a:spcPct val="90000"/>
                </a:lnSpc>
                <a:spcBef>
                  <a:spcPts val="575"/>
                </a:spcBef>
                <a:buClr>
                  <a:srgbClr val="E32726"/>
                </a:buClr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94441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Clr>
                  <a:srgbClr val="FBB03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401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Clr>
                  <a:srgbClr val="8B857B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20361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83322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46283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Font typeface="Arial" panose="020B0604020202020204" pitchFamily="34" charset="0"/>
                <a:buChar char="•"/>
                <a:defRPr sz="10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09243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Font typeface="Arial" panose="020B0604020202020204" pitchFamily="34" charset="0"/>
                <a:buChar char="•"/>
                <a:defRPr sz="10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72203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Font typeface="Arial" panose="020B0604020202020204" pitchFamily="34" charset="0"/>
                <a:buChar char="•"/>
                <a:defRPr sz="10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35164" indent="-131480" algn="l" defTabSz="525921" rtl="0" eaLnBrk="1" latinLnBrk="0" hangingPunct="1">
                <a:lnSpc>
                  <a:spcPct val="90000"/>
                </a:lnSpc>
                <a:spcBef>
                  <a:spcPts val="288"/>
                </a:spcBef>
                <a:buFont typeface="Arial" panose="020B0604020202020204" pitchFamily="34" charset="0"/>
                <a:buChar char="•"/>
                <a:defRPr sz="10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CA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The seasonal pattern of ARD was interrupted by two exposures</a:t>
              </a:r>
            </a:p>
            <a:p>
              <a:pPr marL="1051842" lvl="4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CA" sz="2000" b="1" dirty="0">
                  <a:solidFill>
                    <a:srgbClr val="DF7903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SARS-CoV-2</a:t>
              </a:r>
              <a:r>
                <a:rPr lang="en-CA" sz="2000" dirty="0">
                  <a:solidFill>
                    <a:srgbClr val="DF7903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  <a:p>
              <a:pPr marL="1051842" lvl="4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CA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Public health policies </a:t>
              </a: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also known as </a:t>
              </a:r>
              <a:r>
                <a:rPr lang="en-US" sz="2000" b="1" dirty="0">
                  <a:solidFill>
                    <a:srgbClr val="010F7E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non-pharmaceutical intervention (NPI)</a:t>
              </a:r>
            </a:p>
          </p:txBody>
        </p:sp>
        <p:pic>
          <p:nvPicPr>
            <p:cNvPr id="13" name="Graphic 12" descr="Covid-19 with solid fill">
              <a:extLst>
                <a:ext uri="{FF2B5EF4-FFF2-40B4-BE49-F238E27FC236}">
                  <a16:creationId xmlns:a16="http://schemas.microsoft.com/office/drawing/2014/main" id="{7C91F703-853E-A691-8BF7-40314C572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74532" y="3152801"/>
              <a:ext cx="360000" cy="360000"/>
            </a:xfrm>
            <a:prstGeom prst="rect">
              <a:avLst/>
            </a:prstGeom>
          </p:spPr>
        </p:pic>
        <p:pic>
          <p:nvPicPr>
            <p:cNvPr id="15" name="Graphic 14" descr="Surgical mask with solid fill">
              <a:extLst>
                <a:ext uri="{FF2B5EF4-FFF2-40B4-BE49-F238E27FC236}">
                  <a16:creationId xmlns:a16="http://schemas.microsoft.com/office/drawing/2014/main" id="{9CFD0285-C0E3-D197-6191-E2093FFF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74532" y="3448268"/>
              <a:ext cx="360000" cy="360000"/>
            </a:xfrm>
            <a:prstGeom prst="rect">
              <a:avLst/>
            </a:prstGeom>
          </p:spPr>
        </p:pic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9D1C0D0-E483-D2D5-4C14-19C476AC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5479-F372-0A35-2C08-E87AC5C1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&amp; Objectives &amp; Research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27127-1B77-67AB-F81C-C160847C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4" y="1438672"/>
            <a:ext cx="11268675" cy="231591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Study Design: </a:t>
            </a: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Population based retrospective cohort study among all children in Alberta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Objective 1: </a:t>
            </a: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Describe the seasonal pattern of ARD overall and for each ARD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Objective 2: </a:t>
            </a:r>
            <a:r>
              <a:rPr lang="en-CA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Measure the impacts of </a:t>
            </a:r>
            <a:r>
              <a:rPr lang="en-CA" sz="2000" b="1" dirty="0">
                <a:solidFill>
                  <a:srgbClr val="DF790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SARS-CoV-2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US" sz="2000" b="1" dirty="0">
                <a:solidFill>
                  <a:srgbClr val="010F7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NPI</a:t>
            </a: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the seasonal pattern of ARD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50A8F27-8B2C-12AD-2577-1B3BFD77DBD9}"/>
              </a:ext>
            </a:extLst>
          </p:cNvPr>
          <p:cNvSpPr txBox="1">
            <a:spLocks/>
          </p:cNvSpPr>
          <p:nvPr/>
        </p:nvSpPr>
        <p:spPr>
          <a:xfrm>
            <a:off x="516924" y="3902289"/>
            <a:ext cx="11268675" cy="2786964"/>
          </a:xfrm>
          <a:prstGeom prst="rect">
            <a:avLst/>
          </a:prstGeom>
        </p:spPr>
        <p:txBody>
          <a:bodyPr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Healthcare use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CA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was the impact on the weekly incidence of hospitalizations?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Clinical severity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romanLcPeriod" startAt="2"/>
            </a:pPr>
            <a:r>
              <a:rPr lang="en-CA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was the impact on the weekly percentage of PICU admissions?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Affected population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romanLcPeriod" startAt="3"/>
            </a:pPr>
            <a:r>
              <a:rPr lang="en-US" sz="1800" dirty="0"/>
              <a:t>What was the impact on the average age </a:t>
            </a:r>
            <a:r>
              <a:rPr lang="en-CA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 the time of discharge?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4C9C6-F157-6EB2-506F-0CCFDB74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467E694-8BE8-FC20-899C-46E602478875}"/>
              </a:ext>
            </a:extLst>
          </p:cNvPr>
          <p:cNvSpPr txBox="1">
            <a:spLocks/>
          </p:cNvSpPr>
          <p:nvPr/>
        </p:nvSpPr>
        <p:spPr>
          <a:xfrm>
            <a:off x="1235675" y="741807"/>
            <a:ext cx="9720649" cy="2156898"/>
          </a:xfrm>
          <a:prstGeom prst="rect">
            <a:avLst/>
          </a:prstGeom>
        </p:spPr>
        <p:txBody>
          <a:bodyPr anchor="ctr" anchorCtr="0"/>
          <a:lstStyle>
            <a:lvl1pPr algn="l" defTabSz="5259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3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Why does it feel like residency got harder </a:t>
            </a:r>
          </a:p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over the last three years?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C47D15-0223-9E86-6B5B-858EC3296CDD}"/>
              </a:ext>
            </a:extLst>
          </p:cNvPr>
          <p:cNvGrpSpPr/>
          <p:nvPr/>
        </p:nvGrpSpPr>
        <p:grpSpPr>
          <a:xfrm>
            <a:off x="431800" y="2528879"/>
            <a:ext cx="11760200" cy="3410989"/>
            <a:chOff x="431800" y="3070155"/>
            <a:chExt cx="10947400" cy="2887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7207D6-677C-D3B4-301E-75778D172F67}"/>
                </a:ext>
              </a:extLst>
            </p:cNvPr>
            <p:cNvSpPr/>
            <p:nvPr/>
          </p:nvSpPr>
          <p:spPr>
            <a:xfrm>
              <a:off x="431800" y="3070155"/>
              <a:ext cx="10947400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440703-E96B-46CA-4F35-F1C4D78463FF}"/>
                </a:ext>
              </a:extLst>
            </p:cNvPr>
            <p:cNvSpPr/>
            <p:nvPr/>
          </p:nvSpPr>
          <p:spPr>
            <a:xfrm>
              <a:off x="431800" y="4517955"/>
              <a:ext cx="10524525" cy="144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dog holding a ball&#10;&#10;Description automatically generated">
            <a:extLst>
              <a:ext uri="{FF2B5EF4-FFF2-40B4-BE49-F238E27FC236}">
                <a16:creationId xmlns:a16="http://schemas.microsoft.com/office/drawing/2014/main" id="{70FB50F8-8DD1-6823-9976-218C15DF39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093" y="2741561"/>
            <a:ext cx="2268000" cy="3024000"/>
          </a:xfrm>
          <a:prstGeom prst="rect">
            <a:avLst/>
          </a:prstGeom>
        </p:spPr>
      </p:pic>
      <p:pic>
        <p:nvPicPr>
          <p:cNvPr id="5" name="Picture 4" descr="A dog holding a ball in its mouth&#10;&#10;Description automatically generated">
            <a:extLst>
              <a:ext uri="{FF2B5EF4-FFF2-40B4-BE49-F238E27FC236}">
                <a16:creationId xmlns:a16="http://schemas.microsoft.com/office/drawing/2014/main" id="{4788AA74-C3CD-BF64-9CB5-295764B9A8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7073" y="3119561"/>
            <a:ext cx="3024000" cy="2268000"/>
          </a:xfrm>
          <a:prstGeom prst="rect">
            <a:avLst/>
          </a:prstGeom>
        </p:spPr>
      </p:pic>
      <p:pic>
        <p:nvPicPr>
          <p:cNvPr id="7" name="Picture 6" descr="A dog lying on a couch&#10;&#10;Description automatically generated">
            <a:extLst>
              <a:ext uri="{FF2B5EF4-FFF2-40B4-BE49-F238E27FC236}">
                <a16:creationId xmlns:a16="http://schemas.microsoft.com/office/drawing/2014/main" id="{DE90CA44-12EA-E1E3-76CF-DA72E7A4B5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113" y="2741561"/>
            <a:ext cx="5040000" cy="3024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C858F8-4834-C092-F870-333967C93CDE}"/>
              </a:ext>
            </a:extLst>
          </p:cNvPr>
          <p:cNvCxnSpPr>
            <a:cxnSpLocks/>
          </p:cNvCxnSpPr>
          <p:nvPr/>
        </p:nvCxnSpPr>
        <p:spPr>
          <a:xfrm>
            <a:off x="3200083" y="4253561"/>
            <a:ext cx="468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202978-3897-4F8F-DD93-51967B9457C0}"/>
              </a:ext>
            </a:extLst>
          </p:cNvPr>
          <p:cNvCxnSpPr>
            <a:cxnSpLocks/>
          </p:cNvCxnSpPr>
          <p:nvPr/>
        </p:nvCxnSpPr>
        <p:spPr>
          <a:xfrm>
            <a:off x="6010103" y="4253561"/>
            <a:ext cx="468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3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80DCA6-C0EC-2789-49A2-92F6E52A56B9}"/>
              </a:ext>
            </a:extLst>
          </p:cNvPr>
          <p:cNvSpPr/>
          <p:nvPr/>
        </p:nvSpPr>
        <p:spPr>
          <a:xfrm>
            <a:off x="516923" y="1438672"/>
            <a:ext cx="11158153" cy="421573"/>
          </a:xfrm>
          <a:prstGeom prst="rect">
            <a:avLst/>
          </a:prstGeom>
          <a:solidFill>
            <a:srgbClr val="FFA3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6C736E2-5B7A-5F32-4F86-21B6740B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4" y="1438672"/>
            <a:ext cx="11272305" cy="527464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b="1" dirty="0">
                <a:solidFill>
                  <a:srgbClr val="000000"/>
                </a:solidFill>
                <a:ea typeface="Calibri" panose="020F0502020204030204" pitchFamily="34" charset="0"/>
              </a:rPr>
              <a:t>Data Source: </a:t>
            </a:r>
            <a:r>
              <a:rPr lang="en-CA" sz="2000" dirty="0">
                <a:solidFill>
                  <a:srgbClr val="000000"/>
                </a:solidFill>
                <a:ea typeface="Calibri" panose="020F0502020204030204" pitchFamily="34" charset="0"/>
              </a:rPr>
              <a:t>Alberta Discharge Abstract Database Apr 2003 to Dec 2023 – (20 years and 9 months)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b="1" dirty="0">
                <a:solidFill>
                  <a:srgbClr val="000000"/>
                </a:solidFill>
                <a:ea typeface="Calibri" panose="020F0502020204030204" pitchFamily="34" charset="0"/>
              </a:rPr>
              <a:t>Healthcare use: </a:t>
            </a:r>
            <a:r>
              <a:rPr lang="en-CA" sz="2000" dirty="0">
                <a:solidFill>
                  <a:srgbClr val="000000"/>
                </a:solidFill>
                <a:ea typeface="Brush Script MT" panose="03060802040406070304" pitchFamily="66" charset="-122"/>
                <a:cs typeface="Calibri" panose="020F0502020204030204" pitchFamily="34" charset="0"/>
              </a:rPr>
              <a:t>Incidence of hospital discharges per 100,000 children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000000"/>
                </a:solidFill>
                <a:ea typeface="Calibri" panose="020F0502020204030204" pitchFamily="34" charset="0"/>
              </a:rPr>
              <a:t>International Classification of Disease </a:t>
            </a:r>
            <a:r>
              <a:rPr lang="en-CA" i="1" dirty="0">
                <a:solidFill>
                  <a:srgbClr val="000000"/>
                </a:solidFill>
                <a:ea typeface="Calibri" panose="020F0502020204030204" pitchFamily="34" charset="0"/>
              </a:rPr>
              <a:t>(</a:t>
            </a:r>
            <a:r>
              <a:rPr lang="en-CA" i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ICD-10)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CA" sz="2000" b="1" dirty="0">
                <a:solidFill>
                  <a:srgbClr val="4393C4"/>
                </a:solidFill>
                <a:ea typeface="Calibri" panose="020F0502020204030204" pitchFamily="34" charset="0"/>
              </a:rPr>
              <a:t>Bronchiolitis</a:t>
            </a:r>
            <a:r>
              <a:rPr lang="en-CA" sz="2000" dirty="0">
                <a:solidFill>
                  <a:srgbClr val="000000"/>
                </a:solidFill>
                <a:ea typeface="Calibri" panose="020F0502020204030204" pitchFamily="34" charset="0"/>
              </a:rPr>
              <a:t> &lt; 2 </a:t>
            </a:r>
            <a:r>
              <a:rPr lang="en-CA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yo</a:t>
            </a:r>
            <a:endParaRPr lang="en-CA" sz="2000" b="1" dirty="0">
              <a:solidFill>
                <a:srgbClr val="9970AB"/>
              </a:solidFill>
              <a:ea typeface="Calibri" panose="020F05020202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CA" sz="2000" b="1" dirty="0">
                <a:solidFill>
                  <a:srgbClr val="E88B12"/>
                </a:solidFill>
                <a:ea typeface="Calibri" panose="020F0502020204030204" pitchFamily="34" charset="0"/>
              </a:rPr>
              <a:t>Influenza like illness </a:t>
            </a:r>
            <a:r>
              <a:rPr lang="en-CA" sz="2000" dirty="0">
                <a:solidFill>
                  <a:srgbClr val="000000"/>
                </a:solidFill>
                <a:ea typeface="Calibri" panose="020F0502020204030204" pitchFamily="34" charset="0"/>
              </a:rPr>
              <a:t>&lt; 18 </a:t>
            </a:r>
            <a:r>
              <a:rPr lang="en-CA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yo</a:t>
            </a:r>
            <a:endParaRPr lang="en-CA" sz="2000" dirty="0">
              <a:solidFill>
                <a:srgbClr val="9970AB"/>
              </a:solidFill>
              <a:ea typeface="Calibri" panose="020F05020202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CA" sz="2000" b="1" dirty="0">
                <a:solidFill>
                  <a:srgbClr val="9970AB"/>
                </a:solidFill>
                <a:ea typeface="Calibri" panose="020F0502020204030204" pitchFamily="34" charset="0"/>
              </a:rPr>
              <a:t>Pneumonia</a:t>
            </a:r>
            <a:r>
              <a:rPr lang="en-CA" sz="2000" dirty="0">
                <a:solidFill>
                  <a:srgbClr val="000000"/>
                </a:solidFill>
                <a:ea typeface="Calibri" panose="020F0502020204030204" pitchFamily="34" charset="0"/>
              </a:rPr>
              <a:t> &lt; 18 </a:t>
            </a:r>
            <a:r>
              <a:rPr lang="en-CA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yo</a:t>
            </a:r>
            <a:endParaRPr lang="en-CA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CA" sz="2000" b="1" dirty="0">
                <a:solidFill>
                  <a:srgbClr val="5AAE61"/>
                </a:solidFill>
                <a:ea typeface="Calibri" panose="020F0502020204030204" pitchFamily="34" charset="0"/>
              </a:rPr>
              <a:t>Croup</a:t>
            </a:r>
            <a:r>
              <a:rPr lang="en-CA" sz="2000" dirty="0">
                <a:solidFill>
                  <a:srgbClr val="000000"/>
                </a:solidFill>
                <a:ea typeface="Calibri" panose="020F0502020204030204" pitchFamily="34" charset="0"/>
              </a:rPr>
              <a:t> &lt; 6 </a:t>
            </a:r>
            <a:r>
              <a:rPr lang="en-CA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yo</a:t>
            </a:r>
            <a:endParaRPr lang="en-CA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CA" sz="2000" b="1" dirty="0">
                <a:solidFill>
                  <a:srgbClr val="7F7F7F"/>
                </a:solidFill>
                <a:ea typeface="Calibri" panose="020F0502020204030204" pitchFamily="34" charset="0"/>
              </a:rPr>
              <a:t>All acute respiratory diseases</a:t>
            </a:r>
          </a:p>
          <a:p>
            <a:pPr marL="525921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b="1" dirty="0">
                <a:solidFill>
                  <a:srgbClr val="000000"/>
                </a:solidFill>
                <a:ea typeface="Calibri" panose="020F0502020204030204" pitchFamily="34" charset="0"/>
              </a:rPr>
              <a:t>Clinical severity:</a:t>
            </a:r>
            <a:r>
              <a:rPr lang="en-CA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CA" sz="2000" b="1" dirty="0">
                <a:solidFill>
                  <a:srgbClr val="BF3C4E"/>
                </a:solidFill>
                <a:ea typeface="Calibri" panose="020F0502020204030204" pitchFamily="34" charset="0"/>
              </a:rPr>
              <a:t>Percent PICU admissions (%) </a:t>
            </a:r>
            <a:r>
              <a:rPr lang="en-CA" sz="2000" dirty="0">
                <a:solidFill>
                  <a:srgbClr val="000000"/>
                </a:solidFill>
                <a:ea typeface="Calibri" panose="020F0502020204030204" pitchFamily="34" charset="0"/>
              </a:rPr>
              <a:t>= PICU discharges / All hospital discharges x 100%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b="1" dirty="0">
                <a:solidFill>
                  <a:srgbClr val="000000"/>
                </a:solidFill>
                <a:ea typeface="Calibri" panose="020F0502020204030204" pitchFamily="34" charset="0"/>
              </a:rPr>
              <a:t>Affected population: </a:t>
            </a:r>
            <a:r>
              <a:rPr lang="en-CA" sz="2000" dirty="0">
                <a:solidFill>
                  <a:srgbClr val="000000"/>
                </a:solidFill>
                <a:ea typeface="Calibri" panose="020F0502020204030204" pitchFamily="34" charset="0"/>
              </a:rPr>
              <a:t>Average age at the time of discharge (months) = discharge date – date of birth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5D1F92-8FA5-E023-1446-59DA0F7E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49427"/>
            <a:ext cx="10958384" cy="988542"/>
          </a:xfrm>
        </p:spPr>
        <p:txBody>
          <a:bodyPr/>
          <a:lstStyle/>
          <a:p>
            <a:r>
              <a:rPr lang="en-US" dirty="0"/>
              <a:t>Methods</a:t>
            </a:r>
            <a:r>
              <a:rPr lang="en-US" sz="1900" dirty="0"/>
              <a:t>   </a:t>
            </a:r>
            <a:r>
              <a:rPr lang="en-CA" sz="1900" b="1" dirty="0">
                <a:ea typeface="Calibri" panose="020F0502020204030204" pitchFamily="34" charset="0"/>
              </a:rPr>
              <a:t>Objective 1: Describe the seasonal pattern of acute respiratory diseases</a:t>
            </a:r>
            <a:endParaRPr lang="en-US" sz="19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3CD9A87-69EC-F275-5AD6-743B12A3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2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61995D-1698-6194-704D-EFE515AE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5" y="1438672"/>
            <a:ext cx="11445226" cy="44987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b="1" dirty="0">
                <a:solidFill>
                  <a:srgbClr val="000000"/>
                </a:solidFill>
              </a:rPr>
              <a:t>Data Source: </a:t>
            </a:r>
            <a:r>
              <a:rPr lang="en-CA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OxCGRT</a:t>
            </a:r>
            <a:r>
              <a:rPr lang="en-CA" sz="2000" dirty="0">
                <a:solidFill>
                  <a:srgbClr val="000000"/>
                </a:solidFill>
                <a:ea typeface="Calibri" panose="020F0502020204030204" pitchFamily="34" charset="0"/>
              </a:rPr>
              <a:t> Stringency Index for Alberta from Jan 2020 to Dec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dirty="0">
                <a:solidFill>
                  <a:srgbClr val="000000"/>
                </a:solidFill>
              </a:rPr>
              <a:t>The </a:t>
            </a:r>
            <a:r>
              <a:rPr lang="en-CA" sz="2000" b="1" dirty="0">
                <a:solidFill>
                  <a:srgbClr val="010F7E"/>
                </a:solidFill>
              </a:rPr>
              <a:t>Stringency Index </a:t>
            </a:r>
            <a:r>
              <a:rPr lang="en-CA" sz="2000" dirty="0">
                <a:solidFill>
                  <a:srgbClr val="000000"/>
                </a:solidFill>
              </a:rPr>
              <a:t>combines nine metrics (Table 1)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dirty="0">
                <a:solidFill>
                  <a:srgbClr val="000000"/>
                </a:solidFill>
              </a:rPr>
              <a:t>Values closer to 100 indicate a stricter provincial public health response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1800" dirty="0">
                <a:solidFill>
                  <a:schemeClr val="tx1"/>
                </a:solidFill>
              </a:rPr>
              <a:t>Table 1. Non-pharmaceutical interventions</a:t>
            </a:r>
          </a:p>
        </p:txBody>
      </p:sp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5D00016E-AD63-B595-0C84-665A5A2AB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51383"/>
              </p:ext>
            </p:extLst>
          </p:nvPr>
        </p:nvGraphicFramePr>
        <p:xfrm>
          <a:off x="719915" y="3307787"/>
          <a:ext cx="3948337" cy="32635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318">
                  <a:extLst>
                    <a:ext uri="{9D8B030D-6E8A-4147-A177-3AD203B41FA5}">
                      <a16:colId xmlns:a16="http://schemas.microsoft.com/office/drawing/2014/main" val="2177503717"/>
                    </a:ext>
                  </a:extLst>
                </a:gridCol>
                <a:gridCol w="3776019">
                  <a:extLst>
                    <a:ext uri="{9D8B030D-6E8A-4147-A177-3AD203B41FA5}">
                      <a16:colId xmlns:a16="http://schemas.microsoft.com/office/drawing/2014/main" val="1808026055"/>
                    </a:ext>
                  </a:extLst>
                </a:gridCol>
              </a:tblGrid>
              <a:tr h="271959">
                <a:tc gridSpan="2">
                  <a:txBody>
                    <a:bodyPr/>
                    <a:lstStyle/>
                    <a:p>
                      <a:r>
                        <a:rPr lang="en-CA" sz="1600" b="1" dirty="0">
                          <a:solidFill>
                            <a:srgbClr val="010F7E"/>
                          </a:solidFill>
                        </a:rPr>
                        <a:t>Stringency Index </a:t>
                      </a:r>
                      <a:endParaRPr lang="en-CA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100" marR="35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277546"/>
                  </a:ext>
                </a:extLst>
              </a:tr>
              <a:tr h="271959"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Containment and closure</a:t>
                      </a:r>
                      <a:endParaRPr lang="en-CA" sz="1500" dirty="0">
                        <a:solidFill>
                          <a:schemeClr val="bg1"/>
                        </a:solidFill>
                      </a:endParaRPr>
                    </a:p>
                  </a:txBody>
                  <a:tcPr marL="35100" marR="35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0F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98488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ctr"/>
                      <a:endParaRPr lang="en-CA" sz="1500" dirty="0"/>
                    </a:p>
                  </a:txBody>
                  <a:tcPr marL="35100" marR="35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School closing</a:t>
                      </a:r>
                      <a:endParaRPr lang="en-CA" sz="1500" dirty="0"/>
                    </a:p>
                  </a:txBody>
                  <a:tcPr marL="35100" marR="35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69854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ctr"/>
                      <a:endParaRPr lang="en-CA" sz="1500" dirty="0"/>
                    </a:p>
                  </a:txBody>
                  <a:tcPr marL="35100" marR="35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Workplace closing</a:t>
                      </a:r>
                      <a:endParaRPr lang="en-CA" sz="1500" dirty="0"/>
                    </a:p>
                  </a:txBody>
                  <a:tcPr marL="35100" marR="35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862874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ctr"/>
                      <a:endParaRPr lang="en-CA" sz="1500" dirty="0"/>
                    </a:p>
                  </a:txBody>
                  <a:tcPr marL="35100" marR="35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Cancel public events</a:t>
                      </a:r>
                      <a:endParaRPr lang="en-CA" sz="1500" dirty="0"/>
                    </a:p>
                  </a:txBody>
                  <a:tcPr marL="35100" marR="35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4801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ctr"/>
                      <a:endParaRPr lang="en-CA" sz="1500" dirty="0"/>
                    </a:p>
                  </a:txBody>
                  <a:tcPr marL="35100" marR="35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Restriction on gathering size</a:t>
                      </a:r>
                      <a:endParaRPr lang="en-CA" sz="1500" dirty="0"/>
                    </a:p>
                  </a:txBody>
                  <a:tcPr marL="35100" marR="35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8115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ctr"/>
                      <a:endParaRPr lang="en-CA" sz="1500" dirty="0"/>
                    </a:p>
                  </a:txBody>
                  <a:tcPr marL="35100" marR="35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Close public transport</a:t>
                      </a:r>
                      <a:endParaRPr lang="en-CA" sz="1500" dirty="0"/>
                    </a:p>
                  </a:txBody>
                  <a:tcPr marL="35100" marR="35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05441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ctr"/>
                      <a:endParaRPr lang="en-CA" sz="1500" dirty="0"/>
                    </a:p>
                  </a:txBody>
                  <a:tcPr marL="35100" marR="35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Stay-at-home requirements</a:t>
                      </a:r>
                      <a:endParaRPr lang="en-CA" sz="1500" dirty="0"/>
                    </a:p>
                  </a:txBody>
                  <a:tcPr marL="35100" marR="35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6462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ctr"/>
                      <a:endParaRPr lang="en-CA" sz="1500" dirty="0"/>
                    </a:p>
                  </a:txBody>
                  <a:tcPr marL="35100" marR="35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Restrictions on internal movement</a:t>
                      </a:r>
                      <a:endParaRPr lang="en-CA" sz="1500" dirty="0"/>
                    </a:p>
                  </a:txBody>
                  <a:tcPr marL="35100" marR="35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99571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ctr"/>
                      <a:endParaRPr lang="en-CA" sz="1500" dirty="0"/>
                    </a:p>
                  </a:txBody>
                  <a:tcPr marL="35100" marR="35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Restrictions on international travel</a:t>
                      </a:r>
                      <a:endParaRPr lang="en-CA" sz="1500" dirty="0"/>
                    </a:p>
                  </a:txBody>
                  <a:tcPr marL="35100" marR="35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348961"/>
                  </a:ext>
                </a:extLst>
              </a:tr>
              <a:tr h="271959">
                <a:tc gridSpan="2"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Health System</a:t>
                      </a:r>
                      <a:endParaRPr lang="en-CA" sz="1500" dirty="0">
                        <a:solidFill>
                          <a:schemeClr val="bg1"/>
                        </a:solidFill>
                      </a:endParaRPr>
                    </a:p>
                  </a:txBody>
                  <a:tcPr marL="35100" marR="35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0F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4914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ctr"/>
                      <a:endParaRPr lang="en-CA" sz="1500" dirty="0"/>
                    </a:p>
                  </a:txBody>
                  <a:tcPr marL="35100" marR="351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E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Public information campaign</a:t>
                      </a:r>
                      <a:endParaRPr lang="en-CA" sz="1500" dirty="0"/>
                    </a:p>
                  </a:txBody>
                  <a:tcPr marL="35100" marR="35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D6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3464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5EB6FC0-79A8-CAEF-D0A0-186591F4FC8C}"/>
              </a:ext>
            </a:extLst>
          </p:cNvPr>
          <p:cNvSpPr/>
          <p:nvPr/>
        </p:nvSpPr>
        <p:spPr>
          <a:xfrm>
            <a:off x="516923" y="1438672"/>
            <a:ext cx="11158153" cy="421573"/>
          </a:xfrm>
          <a:prstGeom prst="rect">
            <a:avLst/>
          </a:prstGeom>
          <a:solidFill>
            <a:srgbClr val="FFA3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198BA-B94C-E587-82A3-43DB30B571AA}"/>
              </a:ext>
            </a:extLst>
          </p:cNvPr>
          <p:cNvSpPr txBox="1"/>
          <p:nvPr/>
        </p:nvSpPr>
        <p:spPr>
          <a:xfrm>
            <a:off x="5545587" y="6208921"/>
            <a:ext cx="4498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0" i="1" dirty="0">
                <a:solidFill>
                  <a:srgbClr val="242021"/>
                </a:solidFill>
                <a:effectLst/>
                <a:latin typeface="GuardianSans-RegularIt"/>
              </a:rPr>
              <a:t>https://</a:t>
            </a:r>
            <a:r>
              <a:rPr lang="en-CA" sz="1600" b="0" i="1" dirty="0" err="1">
                <a:solidFill>
                  <a:srgbClr val="242021"/>
                </a:solidFill>
                <a:effectLst/>
                <a:latin typeface="GuardianSans-RegularIt"/>
              </a:rPr>
              <a:t>ourworldindata.org</a:t>
            </a:r>
            <a:r>
              <a:rPr lang="en-CA" sz="1600" b="0" i="1" dirty="0">
                <a:solidFill>
                  <a:srgbClr val="242021"/>
                </a:solidFill>
                <a:effectLst/>
                <a:latin typeface="GuardianSans-RegularIt"/>
              </a:rPr>
              <a:t>/covid-stringency-index</a:t>
            </a:r>
            <a:endParaRPr lang="en-CA" sz="1600" b="1" dirty="0"/>
          </a:p>
        </p:txBody>
      </p:sp>
      <p:pic>
        <p:nvPicPr>
          <p:cNvPr id="7" name="Content Placeholder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B3265E5-399F-9907-3EC2-06B561A7F3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587" y="3869664"/>
            <a:ext cx="5358034" cy="2256183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7756F175-98B9-C3AA-B5EB-E5479FA6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4" y="49427"/>
            <a:ext cx="11445225" cy="988542"/>
          </a:xfrm>
        </p:spPr>
        <p:txBody>
          <a:bodyPr/>
          <a:lstStyle/>
          <a:p>
            <a:r>
              <a:rPr lang="en-US" dirty="0"/>
              <a:t>Methods</a:t>
            </a:r>
            <a:r>
              <a:rPr lang="en-US" sz="1900" dirty="0"/>
              <a:t>	</a:t>
            </a:r>
            <a:r>
              <a:rPr lang="en-CA" sz="1900" dirty="0">
                <a:latin typeface="Calibri" panose="020F0502020204030204" pitchFamily="34" charset="0"/>
                <a:ea typeface="Calibri" panose="020F0502020204030204" pitchFamily="34" charset="0"/>
              </a:rPr>
              <a:t>Objective 2: Impact of  </a:t>
            </a:r>
            <a:r>
              <a:rPr lang="en-CA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SARS-CoV-2 and Non-pharmaceutical interventions</a:t>
            </a:r>
            <a:endParaRPr lang="en-US" sz="19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81DA59-816A-4814-96B6-28E510C5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6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24EBD3-CF9B-06BE-88A0-A14B7965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4" y="49427"/>
            <a:ext cx="11445225" cy="988542"/>
          </a:xfrm>
        </p:spPr>
        <p:txBody>
          <a:bodyPr/>
          <a:lstStyle/>
          <a:p>
            <a:r>
              <a:rPr lang="en-US" dirty="0"/>
              <a:t>Methods</a:t>
            </a:r>
            <a:r>
              <a:rPr lang="en-US" sz="1900" dirty="0"/>
              <a:t>	</a:t>
            </a:r>
            <a:r>
              <a:rPr lang="en-CA" sz="1900" dirty="0">
                <a:latin typeface="Calibri" panose="020F0502020204030204" pitchFamily="34" charset="0"/>
                <a:ea typeface="Calibri" panose="020F0502020204030204" pitchFamily="34" charset="0"/>
              </a:rPr>
              <a:t>Objective 2: Impact of  </a:t>
            </a:r>
            <a:r>
              <a:rPr lang="en-CA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SARS-CoV-2 and Non-pharmaceutical interventions</a:t>
            </a:r>
            <a:endParaRPr lang="en-US" sz="19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61995D-1698-6194-704D-EFE515AE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5" y="1438672"/>
            <a:ext cx="11445226" cy="18008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dirty="0">
                <a:solidFill>
                  <a:srgbClr val="000000"/>
                </a:solidFill>
              </a:rPr>
              <a:t>Time Series Analysis with </a:t>
            </a:r>
            <a:r>
              <a:rPr lang="en-CA" sz="2000" b="1" dirty="0">
                <a:solidFill>
                  <a:srgbClr val="000000"/>
                </a:solidFill>
              </a:rPr>
              <a:t>S</a:t>
            </a:r>
            <a:r>
              <a:rPr lang="en-CA" sz="2000" dirty="0">
                <a:solidFill>
                  <a:srgbClr val="000000"/>
                </a:solidFill>
              </a:rPr>
              <a:t>easonal </a:t>
            </a:r>
            <a:r>
              <a:rPr lang="en-US" sz="2000" b="1" dirty="0" err="1"/>
              <a:t>A</a:t>
            </a:r>
            <a:r>
              <a:rPr lang="en-US" sz="2000" dirty="0" err="1"/>
              <a:t>uto</a:t>
            </a:r>
            <a:r>
              <a:rPr lang="en-US" sz="2000" b="1" dirty="0" err="1"/>
              <a:t>R</a:t>
            </a:r>
            <a:r>
              <a:rPr lang="en-US" sz="2000" dirty="0" err="1"/>
              <a:t>egressive</a:t>
            </a:r>
            <a:r>
              <a:rPr lang="en-US" sz="2000" dirty="0"/>
              <a:t> </a:t>
            </a:r>
            <a:r>
              <a:rPr lang="en-US" sz="2000" b="1" dirty="0"/>
              <a:t>I</a:t>
            </a:r>
            <a:r>
              <a:rPr lang="en-US" sz="2000" dirty="0"/>
              <a:t>ntegrated </a:t>
            </a:r>
            <a:r>
              <a:rPr lang="en-US" sz="2000" b="1" dirty="0"/>
              <a:t>M</a:t>
            </a:r>
            <a:r>
              <a:rPr lang="en-US" sz="2000" dirty="0"/>
              <a:t>oving </a:t>
            </a:r>
            <a:r>
              <a:rPr lang="en-US" sz="2000" b="1" dirty="0"/>
              <a:t>A</a:t>
            </a:r>
            <a:r>
              <a:rPr lang="en-US" sz="2000" dirty="0"/>
              <a:t>verage (SARIMA) models</a:t>
            </a:r>
            <a:endParaRPr lang="en-CA" sz="20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dirty="0">
                <a:solidFill>
                  <a:srgbClr val="000000"/>
                </a:solidFill>
              </a:rPr>
              <a:t>Measure impact of SARS-CoV-2 and NPI with ratios and percent change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sz="2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dirty="0">
                <a:solidFill>
                  <a:srgbClr val="000000"/>
                </a:solidFill>
              </a:rPr>
              <a:t>Winter season defined as 13 weeks from Dec through Feb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D764D-69B3-AA71-F52F-3993CAB61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11E42C-B83D-55BE-2F51-EBCF59563FE0}"/>
              </a:ext>
            </a:extLst>
          </p:cNvPr>
          <p:cNvGrpSpPr/>
          <p:nvPr/>
        </p:nvGrpSpPr>
        <p:grpSpPr>
          <a:xfrm>
            <a:off x="650869" y="3942729"/>
            <a:ext cx="9720000" cy="2873689"/>
            <a:chOff x="650869" y="3999384"/>
            <a:chExt cx="9720000" cy="28736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29A54E-36AB-449B-C0B6-DD9C160C2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869" y="3999384"/>
              <a:ext cx="9720000" cy="2586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A38687A-DFE8-C259-DAA0-ED08AD757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869" y="6582760"/>
              <a:ext cx="9720000" cy="290313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77FF97F-4EB3-1CF8-4647-1DE7820E2BA7}"/>
                </a:ext>
              </a:extLst>
            </p:cNvPr>
            <p:cNvGrpSpPr/>
            <p:nvPr/>
          </p:nvGrpSpPr>
          <p:grpSpPr>
            <a:xfrm>
              <a:off x="8300323" y="4059007"/>
              <a:ext cx="1537854" cy="2525382"/>
              <a:chOff x="6823214" y="4293482"/>
              <a:chExt cx="1537854" cy="2525382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11E3FA73-19AE-254E-928B-F212417AEF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3214" y="4305206"/>
                <a:ext cx="0" cy="2513658"/>
              </a:xfrm>
              <a:prstGeom prst="line">
                <a:avLst/>
              </a:prstGeom>
              <a:ln w="38100">
                <a:solidFill>
                  <a:srgbClr val="DF7E0E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1D217-82AA-FFB0-B1CD-0F6421748A0E}"/>
                  </a:ext>
                </a:extLst>
              </p:cNvPr>
              <p:cNvSpPr txBox="1"/>
              <p:nvPr/>
            </p:nvSpPr>
            <p:spPr>
              <a:xfrm>
                <a:off x="6823214" y="4293482"/>
                <a:ext cx="15378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DF7E0E"/>
                    </a:solidFill>
                  </a:rPr>
                  <a:t>SARS-CoV-2</a:t>
                </a:r>
              </a:p>
            </p:txBody>
          </p:sp>
        </p:grp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AF2F20-2557-D54C-6D20-E96E4F351571}"/>
              </a:ext>
            </a:extLst>
          </p:cNvPr>
          <p:cNvSpPr txBox="1">
            <a:spLocks/>
          </p:cNvSpPr>
          <p:nvPr/>
        </p:nvSpPr>
        <p:spPr>
          <a:xfrm>
            <a:off x="903463" y="3287399"/>
            <a:ext cx="6179116" cy="3246802"/>
          </a:xfrm>
          <a:prstGeom prst="rect">
            <a:avLst/>
          </a:prstGeom>
        </p:spPr>
        <p:txBody>
          <a:bodyPr>
            <a:normAutofit/>
          </a:bodyPr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7864475" algn="l"/>
              </a:tabLst>
            </a:pPr>
            <a:r>
              <a:rPr lang="en-CA" sz="2000" dirty="0">
                <a:solidFill>
                  <a:srgbClr val="000000"/>
                </a:solidFill>
              </a:rPr>
              <a:t>Model building with data April 2003 to March 2020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7864475" algn="l"/>
              </a:tabLst>
            </a:pPr>
            <a:r>
              <a:rPr lang="en-CA" sz="2000" dirty="0">
                <a:solidFill>
                  <a:srgbClr val="F06D6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17 years before SARS-CoV-2</a:t>
            </a:r>
            <a:endParaRPr lang="en-CA" sz="2000" dirty="0">
              <a:solidFill>
                <a:srgbClr val="F06D65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3EF354-76C3-62EA-5EF1-BE588AFF58AA}"/>
              </a:ext>
            </a:extLst>
          </p:cNvPr>
          <p:cNvSpPr txBox="1">
            <a:spLocks/>
          </p:cNvSpPr>
          <p:nvPr/>
        </p:nvSpPr>
        <p:spPr>
          <a:xfrm>
            <a:off x="6823203" y="3287399"/>
            <a:ext cx="4934847" cy="3240335"/>
          </a:xfrm>
          <a:prstGeom prst="rect">
            <a:avLst/>
          </a:prstGeom>
        </p:spPr>
        <p:txBody>
          <a:bodyPr>
            <a:normAutofit/>
          </a:bodyPr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440488" algn="l"/>
                <a:tab pos="7864475" algn="l"/>
              </a:tabLst>
            </a:pPr>
            <a:r>
              <a:rPr lang="en-CA" sz="2000" dirty="0">
                <a:solidFill>
                  <a:srgbClr val="000000"/>
                </a:solidFill>
              </a:rPr>
              <a:t>Forecast over April 2020 to December 2023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6440488" algn="l"/>
                <a:tab pos="7864475" algn="l"/>
              </a:tabLst>
            </a:pPr>
            <a:r>
              <a:rPr lang="en-CA" sz="2000" dirty="0">
                <a:solidFill>
                  <a:srgbClr val="0C2AC1"/>
                </a:solidFill>
              </a:rPr>
              <a:t>3 years and 9 months after SARS-CoV-2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BDCFF0-ECA0-49B3-C9EC-AFBE0CEEA1F5}"/>
              </a:ext>
            </a:extLst>
          </p:cNvPr>
          <p:cNvCxnSpPr>
            <a:cxnSpLocks/>
          </p:cNvCxnSpPr>
          <p:nvPr/>
        </p:nvCxnSpPr>
        <p:spPr>
          <a:xfrm>
            <a:off x="897445" y="4140851"/>
            <a:ext cx="0" cy="24194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3E5299-A2B1-1F07-027E-484B0A138A16}"/>
              </a:ext>
            </a:extLst>
          </p:cNvPr>
          <p:cNvCxnSpPr>
            <a:cxnSpLocks/>
          </p:cNvCxnSpPr>
          <p:nvPr/>
        </p:nvCxnSpPr>
        <p:spPr>
          <a:xfrm flipV="1">
            <a:off x="894352" y="6535679"/>
            <a:ext cx="9412623" cy="146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28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0DA3DC9-581E-F7C6-1C50-8DFFC933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91481" y="2202892"/>
            <a:ext cx="9025713" cy="4680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27127-1B77-67AB-F81C-C160847C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4" y="1210069"/>
            <a:ext cx="10958383" cy="47536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1900" b="1" dirty="0">
                <a:solidFill>
                  <a:srgbClr val="000000"/>
                </a:solidFill>
                <a:ea typeface="Calibri" panose="020F0502020204030204" pitchFamily="34" charset="0"/>
              </a:rPr>
              <a:t>Healthcare use: </a:t>
            </a:r>
            <a:r>
              <a:rPr lang="en-CA" sz="1900" dirty="0">
                <a:solidFill>
                  <a:srgbClr val="000000"/>
                </a:solidFill>
                <a:ea typeface="Calibri" panose="020F0502020204030204" pitchFamily="34" charset="0"/>
              </a:rPr>
              <a:t>There were 63,776</a:t>
            </a:r>
            <a:r>
              <a:rPr lang="en-CA" sz="1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hospitalizations for ARD</a:t>
            </a:r>
            <a:r>
              <a:rPr lang="en-CA" sz="1900" dirty="0">
                <a:solidFill>
                  <a:srgbClr val="000000"/>
                </a:solidFill>
                <a:ea typeface="Calibri" panose="020F0502020204030204" pitchFamily="34" charset="0"/>
              </a:rPr>
              <a:t> from Apr 2003 to Dec 2023</a:t>
            </a:r>
            <a:endParaRPr lang="en-CA" sz="19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B7EFF0-0343-87FD-BBA7-82B869D381E0}"/>
              </a:ext>
            </a:extLst>
          </p:cNvPr>
          <p:cNvSpPr/>
          <p:nvPr/>
        </p:nvSpPr>
        <p:spPr>
          <a:xfrm rot="16200000">
            <a:off x="4758525" y="-132468"/>
            <a:ext cx="308639" cy="3127208"/>
          </a:xfrm>
          <a:prstGeom prst="rect">
            <a:avLst/>
          </a:prstGeom>
          <a:solidFill>
            <a:srgbClr val="96969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E9D50A5-9535-303A-4C0B-2AD93ADB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49427"/>
            <a:ext cx="10958384" cy="988542"/>
          </a:xfrm>
        </p:spPr>
        <p:txBody>
          <a:bodyPr/>
          <a:lstStyle/>
          <a:p>
            <a:r>
              <a:rPr lang="en-US" dirty="0"/>
              <a:t>Results</a:t>
            </a:r>
            <a:r>
              <a:rPr lang="en-US" sz="1900" dirty="0"/>
              <a:t>   </a:t>
            </a:r>
            <a:r>
              <a:rPr lang="en-CA" sz="1900" b="1" dirty="0">
                <a:ea typeface="Calibri" panose="020F0502020204030204" pitchFamily="34" charset="0"/>
              </a:rPr>
              <a:t>Objective 1: Describe the seasonal pattern of acute respiratory diseases</a:t>
            </a:r>
            <a:endParaRPr lang="en-US" sz="1900" dirty="0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0E210628-75B7-2BA9-74C9-7F0FEFD3AA25}"/>
              </a:ext>
            </a:extLst>
          </p:cNvPr>
          <p:cNvSpPr txBox="1">
            <a:spLocks/>
          </p:cNvSpPr>
          <p:nvPr/>
        </p:nvSpPr>
        <p:spPr>
          <a:xfrm>
            <a:off x="516924" y="1587768"/>
            <a:ext cx="11415246" cy="475367"/>
          </a:xfrm>
          <a:prstGeom prst="rect">
            <a:avLst/>
          </a:prstGeom>
        </p:spPr>
        <p:txBody>
          <a:bodyPr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8128000" algn="l"/>
              </a:tabLst>
            </a:pPr>
            <a:r>
              <a:rPr lang="en-CA" sz="1800" dirty="0">
                <a:solidFill>
                  <a:srgbClr val="000000"/>
                </a:solidFill>
                <a:ea typeface="Calibri" panose="020F0502020204030204" pitchFamily="34" charset="0"/>
              </a:rPr>
              <a:t>A biennial pattern emerged – peak incidence was highest every other winter season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1EDFDB4B-2B1C-8E91-3F38-E7681B2DFC45}"/>
              </a:ext>
            </a:extLst>
          </p:cNvPr>
          <p:cNvSpPr txBox="1">
            <a:spLocks/>
          </p:cNvSpPr>
          <p:nvPr/>
        </p:nvSpPr>
        <p:spPr>
          <a:xfrm>
            <a:off x="516924" y="1914395"/>
            <a:ext cx="11415246" cy="475367"/>
          </a:xfrm>
          <a:prstGeom prst="rect">
            <a:avLst/>
          </a:prstGeom>
        </p:spPr>
        <p:txBody>
          <a:bodyPr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8128000" algn="l"/>
              </a:tabLst>
            </a:pPr>
            <a:r>
              <a:rPr lang="en-CA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 the </a:t>
            </a:r>
            <a:r>
              <a:rPr lang="en-CA" sz="1800" b="1" dirty="0">
                <a:solidFill>
                  <a:srgbClr val="000D6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stringency index </a:t>
            </a:r>
            <a:r>
              <a:rPr lang="en-CA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increased, the incidence of hospitalizations for ARD among children decreased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8128000" algn="l"/>
              </a:tabLst>
            </a:pPr>
            <a:endParaRPr lang="en-CA" sz="1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5E8118DE-D222-DAC9-FACE-5C484DF2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799827-581F-6F2D-835C-470F2BD13C5B}"/>
              </a:ext>
            </a:extLst>
          </p:cNvPr>
          <p:cNvGrpSpPr/>
          <p:nvPr/>
        </p:nvGrpSpPr>
        <p:grpSpPr>
          <a:xfrm>
            <a:off x="2636325" y="2832753"/>
            <a:ext cx="4829434" cy="3492000"/>
            <a:chOff x="2636325" y="2728239"/>
            <a:chExt cx="4829434" cy="3456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E8D023-C651-965F-A004-FAF3B2973F87}"/>
                </a:ext>
              </a:extLst>
            </p:cNvPr>
            <p:cNvSpPr/>
            <p:nvPr/>
          </p:nvSpPr>
          <p:spPr>
            <a:xfrm>
              <a:off x="2636325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48C7E5-4540-E208-7008-4306F050192B}"/>
                </a:ext>
              </a:extLst>
            </p:cNvPr>
            <p:cNvSpPr/>
            <p:nvPr/>
          </p:nvSpPr>
          <p:spPr>
            <a:xfrm>
              <a:off x="3408283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40F62C-5544-FD1F-F49C-FAA72E935580}"/>
                </a:ext>
              </a:extLst>
            </p:cNvPr>
            <p:cNvSpPr/>
            <p:nvPr/>
          </p:nvSpPr>
          <p:spPr>
            <a:xfrm>
              <a:off x="4963060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EBCCDC-8CAC-4F58-045F-307EC5A89684}"/>
                </a:ext>
              </a:extLst>
            </p:cNvPr>
            <p:cNvSpPr/>
            <p:nvPr/>
          </p:nvSpPr>
          <p:spPr>
            <a:xfrm>
              <a:off x="5737449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DBF7F6-9444-2036-BF6C-913B7ED724D0}"/>
                </a:ext>
              </a:extLst>
            </p:cNvPr>
            <p:cNvSpPr/>
            <p:nvPr/>
          </p:nvSpPr>
          <p:spPr>
            <a:xfrm>
              <a:off x="4186158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B3D465-38D5-2DF9-7D27-4F75102F2159}"/>
                </a:ext>
              </a:extLst>
            </p:cNvPr>
            <p:cNvSpPr/>
            <p:nvPr/>
          </p:nvSpPr>
          <p:spPr>
            <a:xfrm>
              <a:off x="6515540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247EC6-52EE-9E4C-DE93-E4F01A87CB0F}"/>
                </a:ext>
              </a:extLst>
            </p:cNvPr>
            <p:cNvSpPr/>
            <p:nvPr/>
          </p:nvSpPr>
          <p:spPr>
            <a:xfrm>
              <a:off x="7285759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05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27127-1B77-67AB-F81C-C160847C3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5" y="1438672"/>
            <a:ext cx="5579076" cy="437111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8128000" algn="l"/>
              </a:tabLst>
            </a:pPr>
            <a:endParaRPr lang="en-CA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E6595B4-137D-3826-D2B4-9875828C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5" y="49427"/>
            <a:ext cx="10958384" cy="988542"/>
          </a:xfrm>
        </p:spPr>
        <p:txBody>
          <a:bodyPr/>
          <a:lstStyle/>
          <a:p>
            <a:r>
              <a:rPr lang="en-US" dirty="0"/>
              <a:t>Results</a:t>
            </a:r>
            <a:r>
              <a:rPr lang="en-US" sz="1900" dirty="0"/>
              <a:t>   </a:t>
            </a:r>
            <a:r>
              <a:rPr lang="en-CA" sz="1900" b="1" dirty="0">
                <a:ea typeface="Calibri" panose="020F0502020204030204" pitchFamily="34" charset="0"/>
              </a:rPr>
              <a:t>Objective 1: Describe the seasonal pattern of acute respiratory diseases</a:t>
            </a:r>
            <a:endParaRPr lang="en-US" sz="1900" dirty="0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A61EB35-945F-B972-3481-627D3A019CEC}"/>
              </a:ext>
            </a:extLst>
          </p:cNvPr>
          <p:cNvSpPr txBox="1">
            <a:spLocks/>
          </p:cNvSpPr>
          <p:nvPr/>
        </p:nvSpPr>
        <p:spPr>
          <a:xfrm>
            <a:off x="516924" y="1210069"/>
            <a:ext cx="10958383" cy="475367"/>
          </a:xfrm>
          <a:prstGeom prst="rect">
            <a:avLst/>
          </a:prstGeom>
        </p:spPr>
        <p:txBody>
          <a:bodyPr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CA" sz="1900" b="1" dirty="0">
                <a:solidFill>
                  <a:srgbClr val="000000"/>
                </a:solidFill>
                <a:ea typeface="Calibri" panose="020F0502020204030204" pitchFamily="34" charset="0"/>
              </a:rPr>
              <a:t>Healthcare use: </a:t>
            </a:r>
            <a:r>
              <a:rPr lang="en-CA" sz="1900" b="1" dirty="0">
                <a:solidFill>
                  <a:srgbClr val="4393C4"/>
                </a:solidFill>
                <a:ea typeface="Calibri" panose="020F0502020204030204" pitchFamily="34" charset="0"/>
              </a:rPr>
              <a:t>Bronchiolitis </a:t>
            </a:r>
            <a:r>
              <a:rPr lang="en-CA" sz="1900" dirty="0">
                <a:solidFill>
                  <a:srgbClr val="4393C4"/>
                </a:solidFill>
                <a:ea typeface="Calibri" panose="020F0502020204030204" pitchFamily="34" charset="0"/>
              </a:rPr>
              <a:t>accounted for 22,963 (36.01%) of hospitalizations</a:t>
            </a:r>
            <a:endParaRPr lang="en-CA" sz="19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0E2B13D6-EA2D-04BC-6AB5-140E42AC1CFC}"/>
              </a:ext>
            </a:extLst>
          </p:cNvPr>
          <p:cNvSpPr txBox="1">
            <a:spLocks/>
          </p:cNvSpPr>
          <p:nvPr/>
        </p:nvSpPr>
        <p:spPr>
          <a:xfrm>
            <a:off x="516924" y="1619852"/>
            <a:ext cx="11763976" cy="475367"/>
          </a:xfrm>
          <a:prstGeom prst="rect">
            <a:avLst/>
          </a:prstGeom>
        </p:spPr>
        <p:txBody>
          <a:bodyPr/>
          <a:lstStyle>
            <a:lvl1pPr marL="131480" indent="-131480" algn="l" defTabSz="525921" rtl="0" eaLnBrk="1" latinLnBrk="0" hangingPunct="1">
              <a:lnSpc>
                <a:spcPct val="90000"/>
              </a:lnSpc>
              <a:spcBef>
                <a:spcPts val="575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444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40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0361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3322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628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924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72203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5164" indent="-131480" algn="l" defTabSz="525921" rtl="0" eaLnBrk="1" latinLnBrk="0" hangingPunct="1">
              <a:lnSpc>
                <a:spcPct val="90000"/>
              </a:lnSpc>
              <a:spcBef>
                <a:spcPts val="288"/>
              </a:spcBef>
              <a:buFont typeface="Arial" panose="020B0604020202020204" pitchFamily="34" charset="0"/>
              <a:buChar char="•"/>
              <a:defRPr sz="10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8128000" algn="l"/>
              </a:tabLst>
            </a:pPr>
            <a:r>
              <a:rPr lang="en-CA" sz="1800" dirty="0">
                <a:solidFill>
                  <a:srgbClr val="000000"/>
                </a:solidFill>
                <a:ea typeface="Calibri" panose="020F0502020204030204" pitchFamily="34" charset="0"/>
              </a:rPr>
              <a:t>The biennial pattern is primarily driven by bronchiolitis – peak incidence was highest in Jan 2005, 2007, 2009, 2011, 2013…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47B4A5DD-68D9-BA1B-2EBE-E5810742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4E5B4-EB08-7E19-B949-53D1B4EAFA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90086" y="2119892"/>
            <a:ext cx="9025713" cy="468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071541D-C4AE-514E-E130-84C8109693B1}"/>
              </a:ext>
            </a:extLst>
          </p:cNvPr>
          <p:cNvGrpSpPr/>
          <p:nvPr/>
        </p:nvGrpSpPr>
        <p:grpSpPr>
          <a:xfrm>
            <a:off x="2677754" y="2742377"/>
            <a:ext cx="4804034" cy="3492000"/>
            <a:chOff x="2633150" y="2728239"/>
            <a:chExt cx="4804034" cy="3456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7FF80F-136D-28C8-9A6A-53EFD74C5DAB}"/>
                </a:ext>
              </a:extLst>
            </p:cNvPr>
            <p:cNvSpPr/>
            <p:nvPr/>
          </p:nvSpPr>
          <p:spPr>
            <a:xfrm>
              <a:off x="2633150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746537-0361-2B3E-168C-F90ED30459B0}"/>
                </a:ext>
              </a:extLst>
            </p:cNvPr>
            <p:cNvSpPr/>
            <p:nvPr/>
          </p:nvSpPr>
          <p:spPr>
            <a:xfrm>
              <a:off x="3404342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BFE852-4053-37A0-E459-31C918AF7A48}"/>
                </a:ext>
              </a:extLst>
            </p:cNvPr>
            <p:cNvSpPr/>
            <p:nvPr/>
          </p:nvSpPr>
          <p:spPr>
            <a:xfrm>
              <a:off x="4944010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AE8F4C-FE33-2071-84D4-929C81801688}"/>
                </a:ext>
              </a:extLst>
            </p:cNvPr>
            <p:cNvSpPr/>
            <p:nvPr/>
          </p:nvSpPr>
          <p:spPr>
            <a:xfrm>
              <a:off x="5715224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D5AF55-A645-9BB2-6E0C-5801B1497E1A}"/>
                </a:ext>
              </a:extLst>
            </p:cNvPr>
            <p:cNvSpPr/>
            <p:nvPr/>
          </p:nvSpPr>
          <p:spPr>
            <a:xfrm>
              <a:off x="4178276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A225C0-560C-5A73-1217-76E61019B77B}"/>
                </a:ext>
              </a:extLst>
            </p:cNvPr>
            <p:cNvSpPr/>
            <p:nvPr/>
          </p:nvSpPr>
          <p:spPr>
            <a:xfrm>
              <a:off x="6491208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EF6EC6-00E3-6295-0924-E86634B23D9E}"/>
                </a:ext>
              </a:extLst>
            </p:cNvPr>
            <p:cNvSpPr/>
            <p:nvPr/>
          </p:nvSpPr>
          <p:spPr>
            <a:xfrm>
              <a:off x="7257184" y="2728239"/>
              <a:ext cx="180000" cy="3456000"/>
            </a:xfrm>
            <a:prstGeom prst="rect">
              <a:avLst/>
            </a:prstGeom>
            <a:solidFill>
              <a:srgbClr val="FFA3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41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ld - Standard screen" id="{A28707AD-6EFF-714D-811A-2121DF00EDBA}" vid="{1DD14C77-634E-5242-8FB0-396B9E6F34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B21F77-EC01-4655-AB34-D5234D53FF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B545D0-1501-4A7B-AFB7-708DB03820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411EEE-113D-4CE7-A4A7-7D157E09864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26784</TotalTime>
  <Words>2631</Words>
  <Application>Microsoft Macintosh PowerPoint</Application>
  <PresentationFormat>Widescreen</PresentationFormat>
  <Paragraphs>390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ArialMT</vt:lpstr>
      <vt:lpstr>Calibri</vt:lpstr>
      <vt:lpstr>Calibri Light</vt:lpstr>
      <vt:lpstr>GuardianSans-RegularIt</vt:lpstr>
      <vt:lpstr>proxima-nova</vt:lpstr>
      <vt:lpstr>Times New Roman</vt:lpstr>
      <vt:lpstr>Office Theme</vt:lpstr>
      <vt:lpstr>Hospitalizations for acute respiratory diseases among children in Alberta, Canada, before and during the COVID-19 pandemic</vt:lpstr>
      <vt:lpstr>Background</vt:lpstr>
      <vt:lpstr>Study Design &amp; Objectives &amp; Research Questions</vt:lpstr>
      <vt:lpstr>PowerPoint Presentation</vt:lpstr>
      <vt:lpstr>Methods   Objective 1: Describe the seasonal pattern of acute respiratory diseases</vt:lpstr>
      <vt:lpstr>Methods Objective 2: Impact of  SARS-CoV-2 and Non-pharmaceutical interventions</vt:lpstr>
      <vt:lpstr>Methods Objective 2: Impact of  SARS-CoV-2 and Non-pharmaceutical interventions</vt:lpstr>
      <vt:lpstr>Results   Objective 1: Describe the seasonal pattern of acute respiratory diseases</vt:lpstr>
      <vt:lpstr>Results   Objective 1: Describe the seasonal pattern of acute respiratory diseases</vt:lpstr>
      <vt:lpstr>Results   Objective 1: Describe the seasonal pattern of acute respiratory diseases</vt:lpstr>
      <vt:lpstr>Results   Objective 1: Describe the seasonal pattern of acute respiratory diseases</vt:lpstr>
      <vt:lpstr>Results   Objective 1: Describe the seasonal pattern of acute respiratory diseases</vt:lpstr>
      <vt:lpstr>Summary &amp; Interpretation   Objective 1: Describe the seasonal pattern of acute respiratory diseases</vt:lpstr>
      <vt:lpstr>Results Objective 2: Measure the impacts of  SARS-CoV-2 and NPI</vt:lpstr>
      <vt:lpstr>Results Objective 2: Measure the impacts of  SARS-CoV-2 and NPI</vt:lpstr>
      <vt:lpstr>Results Objective 2: Measure the impacts of  SARS-CoV-2 and NPI</vt:lpstr>
      <vt:lpstr>Summary &amp; Interpretation   Objective 2: Measure the impacts of  SARS-CoV-2 and NPI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Posters</dc:title>
  <dc:creator>Gerald Giesbrecht</dc:creator>
  <cp:lastModifiedBy>Christine Lukac</cp:lastModifiedBy>
  <cp:revision>81</cp:revision>
  <cp:lastPrinted>2024-05-02T04:00:30Z</cp:lastPrinted>
  <dcterms:created xsi:type="dcterms:W3CDTF">2021-11-05T18:23:46Z</dcterms:created>
  <dcterms:modified xsi:type="dcterms:W3CDTF">2024-05-02T04:02:12Z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