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8" r:id="rId14"/>
    <p:sldId id="268" r:id="rId15"/>
    <p:sldId id="269" r:id="rId16"/>
    <p:sldId id="291" r:id="rId17"/>
    <p:sldId id="270" r:id="rId18"/>
    <p:sldId id="271" r:id="rId19"/>
    <p:sldId id="312" r:id="rId20"/>
    <p:sldId id="272" r:id="rId21"/>
    <p:sldId id="273" r:id="rId22"/>
    <p:sldId id="307" r:id="rId23"/>
    <p:sldId id="274" r:id="rId24"/>
    <p:sldId id="275" r:id="rId25"/>
    <p:sldId id="290" r:id="rId26"/>
    <p:sldId id="292" r:id="rId27"/>
    <p:sldId id="306" r:id="rId28"/>
    <p:sldId id="276" r:id="rId29"/>
    <p:sldId id="308" r:id="rId30"/>
    <p:sldId id="309" r:id="rId31"/>
    <p:sldId id="277" r:id="rId32"/>
    <p:sldId id="304" r:id="rId33"/>
    <p:sldId id="278" r:id="rId34"/>
    <p:sldId id="289" r:id="rId35"/>
    <p:sldId id="279" r:id="rId36"/>
    <p:sldId id="281" r:id="rId37"/>
    <p:sldId id="280" r:id="rId38"/>
    <p:sldId id="282" r:id="rId39"/>
    <p:sldId id="283" r:id="rId40"/>
    <p:sldId id="293" r:id="rId41"/>
    <p:sldId id="294" r:id="rId42"/>
    <p:sldId id="295" r:id="rId43"/>
    <p:sldId id="296" r:id="rId44"/>
    <p:sldId id="298" r:id="rId45"/>
    <p:sldId id="297" r:id="rId46"/>
    <p:sldId id="310" r:id="rId47"/>
    <p:sldId id="301" r:id="rId48"/>
    <p:sldId id="299" r:id="rId49"/>
    <p:sldId id="300" r:id="rId50"/>
    <p:sldId id="302" r:id="rId51"/>
    <p:sldId id="284" r:id="rId52"/>
    <p:sldId id="311" r:id="rId53"/>
    <p:sldId id="30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9"/>
    <p:restoredTop sz="94687"/>
  </p:normalViewPr>
  <p:slideViewPr>
    <p:cSldViewPr snapToGrid="0">
      <p:cViewPr varScale="1">
        <p:scale>
          <a:sx n="104" d="100"/>
          <a:sy n="104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276D9-81D7-AB4D-9A0E-F84B0CE1792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23BE8-333C-A34B-B457-7968B1E7D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7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23BE8-333C-A34B-B457-7968B1E7D4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4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23BE8-333C-A34B-B457-7968B1E7D43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3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23BE8-333C-A34B-B457-7968B1E7D43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9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44E1-83D8-FBD9-4C93-7A36EADB4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20106C-9558-1BD0-F4D0-48B09EDD0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A03E8-CF1C-01F5-6B9C-9252CA398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783D2-2F84-BD79-FB29-17C3D094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2B2EF-6EAE-18DE-210F-7C11E38FC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9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3D085-CA54-8B2C-95D0-84095F090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A5A4D-3829-D7CD-536E-10E3AACE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DF19-6F23-8455-C108-BDE8B002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41B9-E4FD-085A-6207-1D46B9FD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9CC45-9E2B-D235-9884-BE6E8C09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09E79-AD4A-E35F-616B-4CB49B564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CA9CC3-EBCB-0328-0E14-2FF707069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6C983-2502-BDF9-899D-C469BE32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E8F5C-F542-8543-E385-B73F78355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F9295-5A7E-2CF7-4094-09749D4D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2840-839F-4D3A-794A-4A921B8D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56885-DEFF-F55E-FD6C-923456E55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1E27D-5267-8131-8BFB-9BCDA877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42AB8-0EE8-237C-4CDD-2C7A224E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10BA0-41E5-1C68-5133-6F446998D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82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4A372-602F-F879-9138-6ACCA6B4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73AA1-BCA9-3ADB-5946-8E87D4381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2FBFE-F20C-4702-2224-F14701B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251C7-F999-F7E7-048E-BD7D44CF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8B07F-D9B0-A232-7C07-C8C5AAFE1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E1B8-5990-3E76-1873-08DF29620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1D09C-E5B1-E802-1737-D0A01E228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0C578-ABD3-95AD-A4CE-1885BFC76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DE436-0494-B2C9-CAB5-BDF0D3A7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F9B38-3EDA-41D4-85F8-242FE2DE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0B3EC-86D9-9C52-103A-ED9E40A3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2BB2-F29A-1D98-AB5F-D837B01E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8D079-598E-8C41-8124-0731CCD96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0AA1D-DB12-BF2D-6747-893BEB627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B9685-27BB-D6A8-2C4C-681AA922C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3042A-3D13-2C8C-EED5-F8C5ECB57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CE1F21-83F0-1BE1-9E39-A1BBAE273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15BBAD-6C1C-83AF-0422-2648D245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6E9C0-D59B-65EF-B91D-F436BC26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7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ED6E-0E85-BE3E-DBAE-0567536E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64084-B50D-D4E6-3A6E-9349EF5D4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E554E-29F5-CE2B-7227-67073B69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8D9EE-818D-AC21-B5A7-07A32CD9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8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0BB3-D834-BD54-35B0-AEC19F1D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762B9-94DD-CE7B-EDE1-65566E3C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6817C-0B01-37CE-CE2B-86530A1E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72BB-9875-6286-FF31-D9880E757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0E2D-6AAA-B19C-D6C8-8B0823A6D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B2CC0-F780-A5AD-260A-AD90B13DE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21D5-9F3B-034C-FAE2-DEF5E16D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1B208-699E-CA1F-D801-F1A4E5B4E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1339F-8E37-39BE-F65E-A5FEC6F9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8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ECB1-F603-EA06-88FD-B9970724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D2FB9F-9E72-FC0D-BE02-D508CBE5E0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70088-2986-F323-085B-DBCF1A125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18AF7-BE99-85FB-28E4-2F4FCC10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0EBA7-2A41-CC3E-B6EC-2A8D9B26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E1A4E-1461-9BD3-C5D0-825DA392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3A53B-18D0-B263-C64A-F2915E34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5FD1E-263E-C87F-7578-DC99130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1979-1A59-990F-2D96-A5EEB0A88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EB60-1F27-174E-9BCD-41CA4C403AC3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A320-D576-7CA0-F00E-8ABB8F7DE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A8FAD-FD3E-962D-96EB-8349E158C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5D4E6-093E-FE48-AF96-D9C990919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069-2518-6C48-7963-10261C9BC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Study Design and Analysis: Diagnostic Studies 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85F4A-23DE-F66B-B813-DF3B69D61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8537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Mary Dunbar MD MSc MSc FRCPC </a:t>
            </a:r>
          </a:p>
          <a:p>
            <a:endParaRPr lang="en-US" dirty="0"/>
          </a:p>
          <a:p>
            <a:r>
              <a:rPr lang="en-US" dirty="0"/>
              <a:t>Assistant Professor of Pediatrics, University of Calgary</a:t>
            </a:r>
          </a:p>
          <a:p>
            <a:r>
              <a:rPr lang="en-US" dirty="0"/>
              <a:t>Pediatric Neurologist, Alberta Children’s Hospital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58671-112B-0A3C-B23C-3F06BD4C0229}"/>
              </a:ext>
            </a:extLst>
          </p:cNvPr>
          <p:cNvSpPr txBox="1"/>
          <p:nvPr/>
        </p:nvSpPr>
        <p:spPr>
          <a:xfrm>
            <a:off x="2408868" y="6323527"/>
            <a:ext cx="788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Credit: many slides taken from Dr. S. Greenaway’s lecture from two years ago</a:t>
            </a:r>
          </a:p>
        </p:txBody>
      </p:sp>
    </p:spTree>
    <p:extLst>
      <p:ext uri="{BB962C8B-B14F-4D97-AF65-F5344CB8AC3E}">
        <p14:creationId xmlns:p14="http://schemas.microsoft.com/office/powerpoint/2010/main" val="127238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991F-B299-9D3C-FF5A-85415C98C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&amp; Specificity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6C0AD-F63E-7587-815B-0D5EA85A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Sensitivity</a:t>
            </a:r>
          </a:p>
          <a:p>
            <a:pPr lvl="1"/>
            <a:r>
              <a:rPr lang="en-US" dirty="0"/>
              <a:t>proportion of positive tests out of total disease </a:t>
            </a:r>
          </a:p>
          <a:p>
            <a:pPr lvl="1"/>
            <a:r>
              <a:rPr lang="en-US" dirty="0"/>
              <a:t>Given you have the disease, proportion that have a positive test (T+|D+)</a:t>
            </a:r>
          </a:p>
          <a:p>
            <a:pPr lvl="1"/>
            <a:r>
              <a:rPr lang="en-US" dirty="0"/>
              <a:t>correctly identified positives</a:t>
            </a:r>
          </a:p>
          <a:p>
            <a:pPr lvl="1"/>
            <a:r>
              <a:rPr lang="en-US" dirty="0"/>
              <a:t>true-positive rate</a:t>
            </a:r>
          </a:p>
          <a:p>
            <a:pPr lvl="1"/>
            <a:r>
              <a:rPr lang="en-US" dirty="0"/>
              <a:t>The probability that a person with the disease is classified correctly by the test</a:t>
            </a:r>
          </a:p>
          <a:p>
            <a:r>
              <a:rPr lang="en-US" dirty="0"/>
              <a:t>Specificity</a:t>
            </a:r>
          </a:p>
          <a:p>
            <a:pPr lvl="1"/>
            <a:r>
              <a:rPr lang="en-US" dirty="0"/>
              <a:t>proportion of negative tests out of total non-diseased </a:t>
            </a:r>
          </a:p>
          <a:p>
            <a:pPr lvl="1"/>
            <a:r>
              <a:rPr lang="en-US" dirty="0"/>
              <a:t>Given you don’t have the disease, proportion that have a negative test (T-|D-)</a:t>
            </a:r>
          </a:p>
          <a:p>
            <a:pPr lvl="1"/>
            <a:r>
              <a:rPr lang="en-US" dirty="0"/>
              <a:t>correctly identified negatives</a:t>
            </a:r>
          </a:p>
          <a:p>
            <a:pPr lvl="1"/>
            <a:r>
              <a:rPr lang="en-US" dirty="0"/>
              <a:t>true-negative rate</a:t>
            </a:r>
          </a:p>
          <a:p>
            <a:pPr lvl="1"/>
            <a:r>
              <a:rPr lang="en-US" dirty="0"/>
              <a:t>The probability that a person without the disease is classified correctly by the test</a:t>
            </a:r>
          </a:p>
        </p:txBody>
      </p:sp>
    </p:spTree>
    <p:extLst>
      <p:ext uri="{BB962C8B-B14F-4D97-AF65-F5344CB8AC3E}">
        <p14:creationId xmlns:p14="http://schemas.microsoft.com/office/powerpoint/2010/main" val="343192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F24E-DA93-7745-0A1A-DFCEF148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Dichotomous Outcome and Test Result 2x2 Contingency 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DF08AD-9340-986C-1D00-7FBF455F1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133483"/>
              </p:ext>
            </p:extLst>
          </p:nvPr>
        </p:nvGraphicFramePr>
        <p:xfrm>
          <a:off x="642334" y="2870439"/>
          <a:ext cx="10907331" cy="197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777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3635777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3635777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</a:tblGrid>
              <a:tr h="666420"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Disease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Disease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r>
                        <a:rPr lang="en-US" sz="3600" dirty="0"/>
                        <a:t>Positive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r>
                        <a:rPr lang="en-US" sz="3600" dirty="0"/>
                        <a:t>Negative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78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1F08-4ED4-C313-DE7A-B91B44F0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Sensitivity and Specificity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E64563-2F81-E7D0-C473-42ADE1AFF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51842"/>
              </p:ext>
            </p:extLst>
          </p:nvPr>
        </p:nvGraphicFramePr>
        <p:xfrm>
          <a:off x="3140836" y="1456081"/>
          <a:ext cx="61705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863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</a:tblGrid>
              <a:tr h="296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r>
                        <a:rPr lang="en-US" sz="1400" dirty="0"/>
                        <a:t>Positive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296177">
                <a:tc>
                  <a:txBody>
                    <a:bodyPr/>
                    <a:lstStyle/>
                    <a:p>
                      <a:r>
                        <a:rPr lang="en-US" sz="1400" dirty="0"/>
                        <a:t>Negative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4A9D6-44AF-A1CF-DD34-ED8943E01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46969"/>
              </p:ext>
            </p:extLst>
          </p:nvPr>
        </p:nvGraphicFramePr>
        <p:xfrm>
          <a:off x="642334" y="2587104"/>
          <a:ext cx="10907332" cy="26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5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1820214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r>
                        <a:rPr lang="en-US" sz="36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r>
                        <a:rPr lang="en-US" sz="36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4C9804-18BB-E65F-6468-0AF2FA50C2DF}"/>
              </a:ext>
            </a:extLst>
          </p:cNvPr>
          <p:cNvSpPr txBox="1"/>
          <p:nvPr/>
        </p:nvSpPr>
        <p:spPr>
          <a:xfrm>
            <a:off x="3140836" y="5476529"/>
            <a:ext cx="588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Sensitivity: true positives/all stroke = 56/217 = 26%</a:t>
            </a:r>
          </a:p>
          <a:p>
            <a:r>
              <a:rPr lang="en-US" dirty="0"/>
              <a:t>Specificity: true negatives/all without stroke= 136/139 = 98%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8277-7E4B-44A9-9951-65B15BBBF357}"/>
              </a:ext>
            </a:extLst>
          </p:cNvPr>
          <p:cNvSpPr txBox="1"/>
          <p:nvPr/>
        </p:nvSpPr>
        <p:spPr>
          <a:xfrm>
            <a:off x="323613" y="6396335"/>
            <a:ext cx="1220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Magnetic resonance imaging and computer tomography in emergency assessment of patients with suspected acute stroke: a prospective comparison.”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Chalela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J, Kidwell CS,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Nentwich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LM,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Luby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Butman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JA,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Demchuk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AM, Hill MD,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Patronas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N, Latour L,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Warach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S. The Lancet, Vol. 369, January 27, 2007, pp. 293-298.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74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A1C7-EA54-7288-78E0-A6407DDF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&amp; Specificity: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8642E-3E3A-387F-4777-07E3685BB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Sensitivity and Specificity tell you about misclassification errors</a:t>
            </a:r>
          </a:p>
          <a:p>
            <a:r>
              <a:rPr lang="en-US" dirty="0"/>
              <a:t>Studies that display results as sensitivity and specificity are Validation Studies</a:t>
            </a:r>
          </a:p>
          <a:p>
            <a:pPr lvl="1"/>
            <a:r>
              <a:rPr lang="en-US" dirty="0"/>
              <a:t>Step 1: obtain a sample of people with and without a disease</a:t>
            </a:r>
          </a:p>
          <a:p>
            <a:pPr lvl="1"/>
            <a:r>
              <a:rPr lang="en-US" dirty="0"/>
              <a:t>Step 2: administer a test or procedure to classify them</a:t>
            </a:r>
          </a:p>
          <a:p>
            <a:pPr lvl="1"/>
            <a:r>
              <a:rPr lang="en-US" dirty="0"/>
              <a:t>Step 3: compare the results of the classification to a “gold standard” and construct a 4x4 table</a:t>
            </a:r>
          </a:p>
        </p:txBody>
      </p:sp>
    </p:spTree>
    <p:extLst>
      <p:ext uri="{BB962C8B-B14F-4D97-AF65-F5344CB8AC3E}">
        <p14:creationId xmlns:p14="http://schemas.microsoft.com/office/powerpoint/2010/main" val="1163391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4368C-1867-4AEC-F9FB-CB3627D37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and Specificity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E126-EBB0-1B51-1CE0-ECFDC3D4E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Never consider these two parameters separately </a:t>
            </a:r>
          </a:p>
          <a:p>
            <a:pPr lvl="1"/>
            <a:r>
              <a:rPr lang="en-US" dirty="0"/>
              <a:t>Trade off between sensitivity and specificity</a:t>
            </a:r>
          </a:p>
          <a:p>
            <a:pPr lvl="1"/>
            <a:r>
              <a:rPr lang="en-US" dirty="0"/>
              <a:t>As one increases, the other decreases</a:t>
            </a:r>
          </a:p>
          <a:p>
            <a:pPr lvl="1"/>
            <a:r>
              <a:rPr lang="en-US" dirty="0"/>
              <a:t> e.g. higher cutoff leads to increased specificity but decreased sensitivity</a:t>
            </a:r>
          </a:p>
          <a:p>
            <a:r>
              <a:rPr lang="en-US" dirty="0"/>
              <a:t>A highly sensitive test is prone to false-positives</a:t>
            </a:r>
          </a:p>
          <a:p>
            <a:pPr lvl="1"/>
            <a:r>
              <a:rPr lang="en-US" dirty="0"/>
              <a:t>incorrectly label someone as having the disease</a:t>
            </a:r>
          </a:p>
          <a:p>
            <a:r>
              <a:rPr lang="en-US" dirty="0"/>
              <a:t>A highly specific test is prone to false-negatives </a:t>
            </a:r>
          </a:p>
          <a:p>
            <a:pPr lvl="1"/>
            <a:r>
              <a:rPr lang="en-US" dirty="0"/>
              <a:t>fail to identify disease</a:t>
            </a:r>
          </a:p>
          <a:p>
            <a:r>
              <a:rPr lang="en-US" dirty="0"/>
              <a:t>What is </a:t>
            </a:r>
            <a:r>
              <a:rPr lang="en-US" b="1" dirty="0"/>
              <a:t>important</a:t>
            </a:r>
            <a:r>
              <a:rPr lang="en-US" dirty="0"/>
              <a:t> to you?</a:t>
            </a:r>
          </a:p>
          <a:p>
            <a:pPr lvl="1"/>
            <a:r>
              <a:rPr lang="en-US" dirty="0"/>
              <a:t>Avoid missing someone or avoid incorrectly labelling someone?</a:t>
            </a:r>
          </a:p>
        </p:txBody>
      </p:sp>
    </p:spTree>
    <p:extLst>
      <p:ext uri="{BB962C8B-B14F-4D97-AF65-F5344CB8AC3E}">
        <p14:creationId xmlns:p14="http://schemas.microsoft.com/office/powerpoint/2010/main" val="81553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FCA9308-6131-654D-C4D9-1EA8948FB6D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6071" t="-226" r="73974" b="74966"/>
          <a:stretch/>
        </p:blipFill>
        <p:spPr>
          <a:xfrm>
            <a:off x="3480458" y="41885"/>
            <a:ext cx="4422545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8AA456-4A85-67A5-073E-CDC052C4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3" y="505801"/>
            <a:ext cx="3640280" cy="3250272"/>
          </a:xfrm>
        </p:spPr>
        <p:txBody>
          <a:bodyPr>
            <a:normAutofit/>
          </a:bodyPr>
          <a:lstStyle/>
          <a:p>
            <a:r>
              <a:rPr lang="en-US" dirty="0"/>
              <a:t>Trade off Between Sensitivity and Specificity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89FA065-B645-5401-7806-7390750E7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71" t="26826" r="73974" b="49706"/>
          <a:stretch/>
        </p:blipFill>
        <p:spPr>
          <a:xfrm>
            <a:off x="3663339" y="3429000"/>
            <a:ext cx="4301682" cy="31856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63D553C-585E-5588-6F4D-C9DFCAD8A616}"/>
              </a:ext>
            </a:extLst>
          </p:cNvPr>
          <p:cNvSpPr/>
          <p:nvPr/>
        </p:nvSpPr>
        <p:spPr>
          <a:xfrm>
            <a:off x="4122083" y="243303"/>
            <a:ext cx="900083" cy="574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BE66E-82C6-9763-BF54-843F02806B81}"/>
              </a:ext>
            </a:extLst>
          </p:cNvPr>
          <p:cNvSpPr/>
          <p:nvPr/>
        </p:nvSpPr>
        <p:spPr>
          <a:xfrm>
            <a:off x="5022166" y="243302"/>
            <a:ext cx="900083" cy="574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C4BA8F-A671-85E1-F423-6BE9F8647067}"/>
              </a:ext>
            </a:extLst>
          </p:cNvPr>
          <p:cNvSpPr/>
          <p:nvPr/>
        </p:nvSpPr>
        <p:spPr>
          <a:xfrm>
            <a:off x="5922249" y="243301"/>
            <a:ext cx="900083" cy="574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61F10B-43AF-59D0-6E4D-FD91D9A34CAC}"/>
              </a:ext>
            </a:extLst>
          </p:cNvPr>
          <p:cNvSpPr/>
          <p:nvPr/>
        </p:nvSpPr>
        <p:spPr>
          <a:xfrm>
            <a:off x="6822332" y="243300"/>
            <a:ext cx="1080671" cy="574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A456-4A85-67A5-073E-CDC052C4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off Between Sensitivity and Specificity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89FA065-B645-5401-7806-7390750E7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5" t="552" r="45992" b="48743"/>
          <a:stretch/>
        </p:blipFill>
        <p:spPr>
          <a:xfrm>
            <a:off x="1456268" y="1422278"/>
            <a:ext cx="8619066" cy="50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65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A5E72-7AE4-FE62-E78F-7F3482E9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and Specificity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43FE4-F8D0-413E-6CB9-2688074F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Affected by severity of disease</a:t>
            </a:r>
          </a:p>
          <a:p>
            <a:pPr lvl="1"/>
            <a:r>
              <a:rPr lang="en-US" dirty="0"/>
              <a:t>results from a CXR for detection of lung cancer will depend on severity of illness and stage of the disease, size of the </a:t>
            </a:r>
            <a:r>
              <a:rPr lang="en-US" dirty="0" err="1"/>
              <a:t>tumour</a:t>
            </a:r>
            <a:r>
              <a:rPr lang="en-US" dirty="0"/>
              <a:t> etc.</a:t>
            </a:r>
          </a:p>
          <a:p>
            <a:r>
              <a:rPr lang="en-US" dirty="0"/>
              <a:t>Sensitivity and specificity describe how well a </a:t>
            </a:r>
            <a:r>
              <a:rPr lang="en-US" b="1" dirty="0"/>
              <a:t>test</a:t>
            </a:r>
            <a:r>
              <a:rPr lang="en-US" dirty="0"/>
              <a:t> performs</a:t>
            </a:r>
          </a:p>
          <a:p>
            <a:pPr lvl="1"/>
            <a:r>
              <a:rPr lang="en-US" dirty="0"/>
              <a:t>Don’t convey significance of the test result for an individual </a:t>
            </a:r>
            <a:r>
              <a:rPr lang="en-US" b="1" dirty="0"/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45386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4297A-64F1-13C0-042D-F738D573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Ratio (Positive)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D1D0A-5ACF-CCC8-7EEF-EB241CB63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Assesses potential </a:t>
            </a:r>
            <a:r>
              <a:rPr lang="en-US" b="1" dirty="0"/>
              <a:t>utility</a:t>
            </a:r>
            <a:r>
              <a:rPr lang="en-US" dirty="0"/>
              <a:t> of a diagnostic test</a:t>
            </a:r>
          </a:p>
          <a:p>
            <a:pPr lvl="1"/>
            <a:r>
              <a:rPr lang="en-US" dirty="0"/>
              <a:t>Assesses how likely the patient with a positive test has the disease</a:t>
            </a:r>
          </a:p>
          <a:p>
            <a:r>
              <a:rPr lang="en-US" dirty="0"/>
              <a:t>Probability of positive test given disease relative to probability of positive test given no disease (</a:t>
            </a:r>
            <a:r>
              <a:rPr lang="en-US" b="1" dirty="0"/>
              <a:t>true positives/false positives</a:t>
            </a:r>
            <a:r>
              <a:rPr lang="en-US" dirty="0"/>
              <a:t>)</a:t>
            </a:r>
          </a:p>
          <a:p>
            <a:r>
              <a:rPr lang="en-US" dirty="0"/>
              <a:t>Answers question: How much more likely is a positive test result in the presence of disease compared with absence of disease?</a:t>
            </a:r>
          </a:p>
          <a:p>
            <a:r>
              <a:rPr lang="en-US" dirty="0"/>
              <a:t>LR = sensitivity/(1-specificity)</a:t>
            </a:r>
          </a:p>
          <a:p>
            <a:r>
              <a:rPr lang="en-US" dirty="0"/>
              <a:t>Answer is an odds</a:t>
            </a:r>
          </a:p>
        </p:txBody>
      </p:sp>
    </p:spTree>
    <p:extLst>
      <p:ext uri="{BB962C8B-B14F-4D97-AF65-F5344CB8AC3E}">
        <p14:creationId xmlns:p14="http://schemas.microsoft.com/office/powerpoint/2010/main" val="357583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4ACE-6737-EE29-D0C9-2900B898E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Likelihood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DC04F-E791-53FF-6254-F61F1AE8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that a person with the disease tested negative/ probability that a person without the disease tested negative</a:t>
            </a:r>
          </a:p>
          <a:p>
            <a:r>
              <a:rPr lang="en-US" dirty="0"/>
              <a:t>1-Sensitivity (false negative rate)/Specificity (true negative rate)</a:t>
            </a:r>
          </a:p>
        </p:txBody>
      </p:sp>
    </p:spTree>
    <p:extLst>
      <p:ext uri="{BB962C8B-B14F-4D97-AF65-F5344CB8AC3E}">
        <p14:creationId xmlns:p14="http://schemas.microsoft.com/office/powerpoint/2010/main" val="167894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F7899-5870-355D-0FF0-B6333B4D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ADFD3-037E-A3C1-A894-4353CD57E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effectLst/>
                <a:latin typeface="Calibri" panose="020F0502020204030204" pitchFamily="34" charset="0"/>
              </a:rPr>
              <a:t>Understand the issues in the evaluation of a diagnostic test </a:t>
            </a:r>
            <a:endParaRPr lang="en-CA" dirty="0">
              <a:effectLst/>
            </a:endParaRPr>
          </a:p>
          <a:p>
            <a:r>
              <a:rPr lang="en-CA" dirty="0">
                <a:effectLst/>
                <a:latin typeface="Calibri" panose="020F0502020204030204" pitchFamily="34" charset="0"/>
              </a:rPr>
              <a:t>Appreciate components of evaluating test performance </a:t>
            </a:r>
          </a:p>
          <a:p>
            <a:r>
              <a:rPr lang="en-CA" dirty="0">
                <a:effectLst/>
                <a:latin typeface="Calibri" panose="020F0502020204030204" pitchFamily="34" charset="0"/>
              </a:rPr>
              <a:t>precision and accuracy </a:t>
            </a:r>
            <a:endParaRPr lang="en-CA" dirty="0">
              <a:effectLst/>
            </a:endParaRPr>
          </a:p>
          <a:p>
            <a:r>
              <a:rPr lang="en-CA" dirty="0">
                <a:effectLst/>
                <a:latin typeface="Calibri" panose="020F0502020204030204" pitchFamily="34" charset="0"/>
              </a:rPr>
              <a:t>sensitivity and specificity</a:t>
            </a:r>
            <a:endParaRPr lang="en-CA" dirty="0">
              <a:latin typeface="Calibri" panose="020F0502020204030204" pitchFamily="34" charset="0"/>
            </a:endParaRPr>
          </a:p>
          <a:p>
            <a:pPr lvl="1"/>
            <a:r>
              <a:rPr lang="en-CA" sz="2800" dirty="0">
                <a:effectLst/>
                <a:latin typeface="Calibri" panose="020F0502020204030204" pitchFamily="34" charset="0"/>
              </a:rPr>
              <a:t>likelihood ratio</a:t>
            </a:r>
          </a:p>
          <a:p>
            <a:pPr lvl="1"/>
            <a:r>
              <a:rPr lang="en-CA" sz="2800" dirty="0">
                <a:effectLst/>
                <a:latin typeface="Calibri" panose="020F0502020204030204" pitchFamily="34" charset="0"/>
              </a:rPr>
              <a:t>positive and negative predictive values</a:t>
            </a:r>
          </a:p>
          <a:p>
            <a:pPr lvl="1"/>
            <a:r>
              <a:rPr lang="en-CA" sz="2800" dirty="0">
                <a:latin typeface="ArialMT"/>
              </a:rPr>
              <a:t>r</a:t>
            </a:r>
            <a:r>
              <a:rPr lang="en-CA" sz="2800" dirty="0">
                <a:effectLst/>
                <a:latin typeface="Calibri" panose="020F0502020204030204" pitchFamily="34" charset="0"/>
              </a:rPr>
              <a:t>eceiver operating characteristic (ROC) curves</a:t>
            </a:r>
          </a:p>
          <a:p>
            <a:pPr lvl="1"/>
            <a:r>
              <a:rPr lang="en-CA" sz="2800" dirty="0">
                <a:effectLst/>
                <a:latin typeface="Calibri" panose="020F0502020204030204" pitchFamily="34" charset="0"/>
              </a:rPr>
              <a:t>additional factors: cost, availability, acceptability, utility </a:t>
            </a:r>
            <a:endParaRPr lang="en-CA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08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0AA0-D66E-D81F-3A49-6354123C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DA62-38C8-B88B-CBDB-BFB9CFCD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predictive value and stable with changes in prevalence</a:t>
            </a:r>
          </a:p>
          <a:p>
            <a:r>
              <a:rPr lang="en-US" dirty="0"/>
              <a:t>Ranges from zero to infinity</a:t>
            </a:r>
          </a:p>
          <a:p>
            <a:r>
              <a:rPr lang="en-US" dirty="0"/>
              <a:t>The higher the value, the more likely the patient has the condition</a:t>
            </a:r>
          </a:p>
          <a:p>
            <a:pPr lvl="1"/>
            <a:r>
              <a:rPr lang="en-US" dirty="0"/>
              <a:t>0 - 1 = decreased evidence for disease</a:t>
            </a:r>
          </a:p>
          <a:p>
            <a:pPr lvl="1"/>
            <a:r>
              <a:rPr lang="en-US" dirty="0"/>
              <a:t>1 = no diagnostic value</a:t>
            </a:r>
          </a:p>
          <a:p>
            <a:pPr lvl="1"/>
            <a:r>
              <a:rPr lang="en-US" dirty="0"/>
              <a:t> &gt;1 = increased evidence for disease</a:t>
            </a:r>
          </a:p>
        </p:txBody>
      </p:sp>
    </p:spTree>
    <p:extLst>
      <p:ext uri="{BB962C8B-B14F-4D97-AF65-F5344CB8AC3E}">
        <p14:creationId xmlns:p14="http://schemas.microsoft.com/office/powerpoint/2010/main" val="978319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2924-C235-DE61-CFC2-11A3D59D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Ratio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6FB08-2333-1ABD-8E8E-3808BEAE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216542"/>
            <a:ext cx="7772400" cy="24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7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BCF3-EA07-A097-4F6B-331388AD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Liklihood</a:t>
            </a:r>
            <a:r>
              <a:rPr lang="en-US" dirty="0"/>
              <a:t> ratio example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88B01B-1BB6-BCE4-9048-CA723F687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709976"/>
              </p:ext>
            </p:extLst>
          </p:nvPr>
        </p:nvGraphicFramePr>
        <p:xfrm>
          <a:off x="642334" y="1863773"/>
          <a:ext cx="10907332" cy="26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5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1820214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r>
                        <a:rPr lang="en-US" sz="36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r>
                        <a:rPr lang="en-US" sz="36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CA00244-AB24-10BC-12C0-DDB9D41F4B52}"/>
              </a:ext>
            </a:extLst>
          </p:cNvPr>
          <p:cNvSpPr txBox="1"/>
          <p:nvPr/>
        </p:nvSpPr>
        <p:spPr>
          <a:xfrm>
            <a:off x="2645376" y="5076967"/>
            <a:ext cx="6901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 positives/false positives = (56/217)/(3/139) = 0.258/0.0216 = 12</a:t>
            </a:r>
          </a:p>
          <a:p>
            <a:r>
              <a:rPr lang="en-US" dirty="0"/>
              <a:t>Sensitivity/(1-specificity) = (56/217)/(1-(136/139) = 0.258/(1-0.978) = 12</a:t>
            </a:r>
          </a:p>
        </p:txBody>
      </p:sp>
    </p:spTree>
    <p:extLst>
      <p:ext uri="{BB962C8B-B14F-4D97-AF65-F5344CB8AC3E}">
        <p14:creationId xmlns:p14="http://schemas.microsoft.com/office/powerpoint/2010/main" val="361718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35BC2-6DD7-CFC2-EFC4-AA4F0BDF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D257-E4AE-98C2-E48B-DB847DE4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values</a:t>
            </a:r>
          </a:p>
          <a:p>
            <a:r>
              <a:rPr lang="en-US" dirty="0"/>
              <a:t>Ability of a diagnostic test </a:t>
            </a:r>
            <a:r>
              <a:rPr lang="en-US" b="1" dirty="0"/>
              <a:t>to make a diagnosis</a:t>
            </a:r>
            <a:r>
              <a:rPr lang="en-US" dirty="0"/>
              <a:t> in the future</a:t>
            </a:r>
          </a:p>
          <a:p>
            <a:r>
              <a:rPr lang="en-US" dirty="0"/>
              <a:t>Positive predictive value (PPV)</a:t>
            </a:r>
          </a:p>
          <a:p>
            <a:pPr lvl="1"/>
            <a:r>
              <a:rPr lang="en-US" dirty="0"/>
              <a:t>proportion of diseased with positive test result</a:t>
            </a:r>
          </a:p>
          <a:p>
            <a:pPr lvl="1"/>
            <a:r>
              <a:rPr lang="en-US" dirty="0"/>
              <a:t>proportion of </a:t>
            </a:r>
            <a:r>
              <a:rPr lang="en-US" b="1" dirty="0"/>
              <a:t>people with a positive test who have the disease</a:t>
            </a:r>
          </a:p>
          <a:p>
            <a:r>
              <a:rPr lang="en-US" dirty="0"/>
              <a:t>Negative predictive value (NPV)</a:t>
            </a:r>
          </a:p>
          <a:p>
            <a:pPr lvl="1"/>
            <a:r>
              <a:rPr lang="en-US" dirty="0"/>
              <a:t>proportion of healthy individuals with a negative test result</a:t>
            </a:r>
          </a:p>
          <a:p>
            <a:pPr lvl="1"/>
            <a:r>
              <a:rPr lang="en-US" dirty="0"/>
              <a:t>proportion of people with a </a:t>
            </a:r>
            <a:r>
              <a:rPr lang="en-US" b="1" dirty="0"/>
              <a:t>negative test who are free of disease</a:t>
            </a:r>
          </a:p>
        </p:txBody>
      </p:sp>
    </p:spTree>
    <p:extLst>
      <p:ext uri="{BB962C8B-B14F-4D97-AF65-F5344CB8AC3E}">
        <p14:creationId xmlns:p14="http://schemas.microsoft.com/office/powerpoint/2010/main" val="3717609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0F5D-F6C0-5452-CC48-0BA582EB0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BF28-4E8A-DA78-EE81-76DDA160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0373"/>
            <a:ext cx="10515600" cy="4351338"/>
          </a:xfrm>
        </p:spPr>
        <p:txBody>
          <a:bodyPr/>
          <a:lstStyle/>
          <a:p>
            <a:r>
              <a:rPr lang="en-US" dirty="0"/>
              <a:t>A test with a high positive predictive value makes the disease quite likely in a subject with a positive test</a:t>
            </a:r>
          </a:p>
          <a:p>
            <a:r>
              <a:rPr lang="en-US" dirty="0"/>
              <a:t>A test with a high negative predictive value makes the disease quite unlikely in a subject with a negative 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B7A51-16D7-5313-EC88-88557D536E45}"/>
              </a:ext>
            </a:extLst>
          </p:cNvPr>
          <p:cNvSpPr txBox="1"/>
          <p:nvPr/>
        </p:nvSpPr>
        <p:spPr>
          <a:xfrm>
            <a:off x="2673620" y="4500980"/>
            <a:ext cx="684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predictive value (PPV) = true positive tests/all positive tests</a:t>
            </a:r>
          </a:p>
          <a:p>
            <a:r>
              <a:rPr lang="en-US" dirty="0"/>
              <a:t>Negative predictive value (NPV) = true negative tests/all negative tests</a:t>
            </a:r>
          </a:p>
        </p:txBody>
      </p:sp>
    </p:spTree>
    <p:extLst>
      <p:ext uri="{BB962C8B-B14F-4D97-AF65-F5344CB8AC3E}">
        <p14:creationId xmlns:p14="http://schemas.microsoft.com/office/powerpoint/2010/main" val="3772483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9A7DD2-E06D-346B-9322-6EE81B6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575568"/>
              </p:ext>
            </p:extLst>
          </p:nvPr>
        </p:nvGraphicFramePr>
        <p:xfrm>
          <a:off x="642333" y="2109330"/>
          <a:ext cx="10907332" cy="26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5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1820214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r>
                        <a:rPr lang="en-US" sz="36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r>
                        <a:rPr lang="en-US" sz="36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CE165E1-D946-6643-C26F-721AECBF0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86337"/>
              </p:ext>
            </p:extLst>
          </p:nvPr>
        </p:nvGraphicFramePr>
        <p:xfrm>
          <a:off x="3010705" y="1027906"/>
          <a:ext cx="61705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863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</a:tblGrid>
              <a:tr h="296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r>
                        <a:rPr lang="en-US" sz="1400" dirty="0"/>
                        <a:t>Positive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296177">
                <a:tc>
                  <a:txBody>
                    <a:bodyPr/>
                    <a:lstStyle/>
                    <a:p>
                      <a:r>
                        <a:rPr lang="en-US" sz="1400" dirty="0"/>
                        <a:t>Negative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8B0A97F-3C72-B5A5-76F1-00AC56C2B6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Prediction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45B46C-A876-062F-8DDD-273DBCE6CC46}"/>
              </a:ext>
            </a:extLst>
          </p:cNvPr>
          <p:cNvSpPr txBox="1"/>
          <p:nvPr/>
        </p:nvSpPr>
        <p:spPr>
          <a:xfrm>
            <a:off x="2546253" y="4844146"/>
            <a:ext cx="684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 predictive value (PPV) = true positive tests/all positive tests</a:t>
            </a:r>
          </a:p>
          <a:p>
            <a:r>
              <a:rPr lang="en-US" dirty="0"/>
              <a:t>Negative predictive value (NPV) = true negative tests/all negative tests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174F3E-0002-6BD7-6288-50B7B53D3D8A}"/>
              </a:ext>
            </a:extLst>
          </p:cNvPr>
          <p:cNvSpPr txBox="1"/>
          <p:nvPr/>
        </p:nvSpPr>
        <p:spPr>
          <a:xfrm>
            <a:off x="323613" y="6396335"/>
            <a:ext cx="1220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Magnetic resonance imaging and computer tomography in emergency assessment of patients with suspected acute stroke: a prospective comparison.”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Chalela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J, Kidwell CS,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Nentwich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LM,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Luby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Butman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JA,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Demchuk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AM, Hill MD,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Patronas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N, Latour L,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Warach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S. The Lancet, Vol. 369, January 27, 2007, pp. 293-298.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3BDBC-73F5-0559-1759-D67683C2CE1E}"/>
              </a:ext>
            </a:extLst>
          </p:cNvPr>
          <p:cNvSpPr txBox="1"/>
          <p:nvPr/>
        </p:nvSpPr>
        <p:spPr>
          <a:xfrm>
            <a:off x="2546253" y="5506928"/>
            <a:ext cx="493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PPV (true positives/all positives)= 56/59 = 95%</a:t>
            </a:r>
          </a:p>
          <a:p>
            <a:r>
              <a:rPr lang="en-US" dirty="0"/>
              <a:t>NPV (true negatives/all negatives)= 136/297 = 46%</a:t>
            </a:r>
          </a:p>
        </p:txBody>
      </p:sp>
    </p:spTree>
    <p:extLst>
      <p:ext uri="{BB962C8B-B14F-4D97-AF65-F5344CB8AC3E}">
        <p14:creationId xmlns:p14="http://schemas.microsoft.com/office/powerpoint/2010/main" val="2664669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1F08-4ED4-C313-DE7A-B91B44F0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Sensitivity and Specificity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E64563-2F81-E7D0-C473-42ADE1AFFE9E}"/>
              </a:ext>
            </a:extLst>
          </p:cNvPr>
          <p:cNvGraphicFramePr>
            <a:graphicFrameLocks noGrp="1"/>
          </p:cNvGraphicFramePr>
          <p:nvPr/>
        </p:nvGraphicFramePr>
        <p:xfrm>
          <a:off x="3140836" y="1456081"/>
          <a:ext cx="617058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863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05686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</a:tblGrid>
              <a:tr h="296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present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Disease absent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192489">
                <a:tc>
                  <a:txBody>
                    <a:bodyPr/>
                    <a:lstStyle/>
                    <a:p>
                      <a:r>
                        <a:rPr lang="en-US" sz="1400" dirty="0"/>
                        <a:t>Positive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296177">
                <a:tc>
                  <a:txBody>
                    <a:bodyPr/>
                    <a:lstStyle/>
                    <a:p>
                      <a:r>
                        <a:rPr lang="en-US" sz="1400" dirty="0"/>
                        <a:t>Negative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C4A9D6-44AF-A1CF-DD34-ED8943E01D76}"/>
              </a:ext>
            </a:extLst>
          </p:cNvPr>
          <p:cNvGraphicFramePr>
            <a:graphicFrameLocks noGrp="1"/>
          </p:cNvGraphicFramePr>
          <p:nvPr/>
        </p:nvGraphicFramePr>
        <p:xfrm>
          <a:off x="642334" y="2587104"/>
          <a:ext cx="10907332" cy="2639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5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1820214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2726833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433115">
                <a:tc>
                  <a:txBody>
                    <a:bodyPr/>
                    <a:lstStyle/>
                    <a:p>
                      <a:r>
                        <a:rPr lang="en-US" sz="36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r>
                        <a:rPr lang="en-US" sz="36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66642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4C9804-18BB-E65F-6468-0AF2FA50C2DF}"/>
              </a:ext>
            </a:extLst>
          </p:cNvPr>
          <p:cNvSpPr txBox="1"/>
          <p:nvPr/>
        </p:nvSpPr>
        <p:spPr>
          <a:xfrm>
            <a:off x="3140836" y="5476529"/>
            <a:ext cx="588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Sensitivity: true positives/all stroke = 56/217 = 26%</a:t>
            </a:r>
          </a:p>
          <a:p>
            <a:r>
              <a:rPr lang="en-US" dirty="0"/>
              <a:t>Specificity: true negatives/all without stroke= 136/139 = 98%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8B10C-A5B8-D332-F982-BA99FDB8FA73}"/>
              </a:ext>
            </a:extLst>
          </p:cNvPr>
          <p:cNvSpPr txBox="1"/>
          <p:nvPr/>
        </p:nvSpPr>
        <p:spPr>
          <a:xfrm>
            <a:off x="323613" y="6396335"/>
            <a:ext cx="12207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Magnetic resonance imaging and computer tomography in emergency assessment of patients with suspected acute stroke: a prospective comparison.”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Chalela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J, Kidwell CS,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Nentwich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LM,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Luby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M,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Butman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JA,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Demchuk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AM, Hill MD,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Patronas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N, Latour L, </a:t>
            </a:r>
            <a:r>
              <a:rPr lang="en-CA" sz="1200" b="0" i="0" dirty="0" err="1">
                <a:solidFill>
                  <a:srgbClr val="444444"/>
                </a:solidFill>
                <a:effectLst/>
                <a:latin typeface="Droid Sans"/>
              </a:rPr>
              <a:t>Warach</a:t>
            </a:r>
            <a:r>
              <a:rPr lang="en-CA" sz="1200" b="0" i="0" dirty="0">
                <a:solidFill>
                  <a:srgbClr val="444444"/>
                </a:solidFill>
                <a:effectLst/>
                <a:latin typeface="Droid Sans"/>
              </a:rPr>
              <a:t> S. The Lancet, Vol. 369, January 27, 2007, pp. 293-298.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263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93A4-D033-819E-DC57-8B5F4839E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SPin</a:t>
            </a:r>
            <a:r>
              <a:rPr lang="en-US" dirty="0"/>
              <a:t> &amp; </a:t>
            </a:r>
            <a:r>
              <a:rPr lang="en-US" dirty="0" err="1"/>
              <a:t>SNout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0655-B461-3AB2-5225-749F12884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SPecific</a:t>
            </a:r>
            <a:r>
              <a:rPr lang="en-US" dirty="0"/>
              <a:t> tests that are POSITIVE rule IN disease</a:t>
            </a:r>
          </a:p>
          <a:p>
            <a:pPr lvl="1"/>
            <a:r>
              <a:rPr lang="en-US" dirty="0"/>
              <a:t>Low rate of false positives (true negative rate is high)</a:t>
            </a:r>
          </a:p>
          <a:p>
            <a:r>
              <a:rPr lang="en-US" dirty="0" err="1"/>
              <a:t>SeNsitive</a:t>
            </a:r>
            <a:r>
              <a:rPr lang="en-US" dirty="0"/>
              <a:t> tests that are NEGATIVE rule OUT disease</a:t>
            </a:r>
          </a:p>
          <a:p>
            <a:pPr lvl="1"/>
            <a:r>
              <a:rPr lang="en-US" dirty="0"/>
              <a:t>Low rate of false negatives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880CED-90C4-146A-158B-A9B89E258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60429"/>
              </p:ext>
            </p:extLst>
          </p:nvPr>
        </p:nvGraphicFramePr>
        <p:xfrm>
          <a:off x="5123349" y="3266128"/>
          <a:ext cx="6372615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846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1063461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1593154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1593154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352286">
                <a:tc>
                  <a:txBody>
                    <a:bodyPr/>
                    <a:lstStyle/>
                    <a:p>
                      <a:r>
                        <a:rPr lang="en-US" sz="20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r>
                        <a:rPr lang="en-US" sz="20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51F130-8615-D99D-EA27-CA5ED146CD0B}"/>
              </a:ext>
            </a:extLst>
          </p:cNvPr>
          <p:cNvSpPr txBox="1"/>
          <p:nvPr/>
        </p:nvSpPr>
        <p:spPr>
          <a:xfrm>
            <a:off x="1407061" y="4957896"/>
            <a:ext cx="588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Sensitivity: true positives/all stroke = 56/217 = 26%</a:t>
            </a:r>
          </a:p>
          <a:p>
            <a:r>
              <a:rPr lang="en-US" dirty="0"/>
              <a:t>Specificity: true negatives/all without stroke= 136/139 = 98%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FEB61-CFB2-C5E3-7933-BB619897EDE2}"/>
              </a:ext>
            </a:extLst>
          </p:cNvPr>
          <p:cNvSpPr txBox="1"/>
          <p:nvPr/>
        </p:nvSpPr>
        <p:spPr>
          <a:xfrm>
            <a:off x="1407061" y="5711035"/>
            <a:ext cx="493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PPV (true positives/all positives)= 56/59 = 95%</a:t>
            </a:r>
          </a:p>
          <a:p>
            <a:r>
              <a:rPr lang="en-US" dirty="0"/>
              <a:t>NPV (true negatives/all negatives)= 136/297 = 46%</a:t>
            </a:r>
          </a:p>
        </p:txBody>
      </p:sp>
    </p:spTree>
    <p:extLst>
      <p:ext uri="{BB962C8B-B14F-4D97-AF65-F5344CB8AC3E}">
        <p14:creationId xmlns:p14="http://schemas.microsoft.com/office/powerpoint/2010/main" val="1397291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7DA6-5710-095C-3E46-46998EE8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values -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E8B62-62BA-DEE3-95FB-153C1E1B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Cannot be used in case-control studies</a:t>
            </a:r>
          </a:p>
          <a:p>
            <a:pPr lvl="1"/>
            <a:r>
              <a:rPr lang="en-US" dirty="0"/>
              <a:t>used for random samples or cohorts where </a:t>
            </a:r>
            <a:r>
              <a:rPr lang="en-US" b="1" dirty="0"/>
              <a:t>observed prevalence is equivalent to true prevalence</a:t>
            </a:r>
          </a:p>
          <a:p>
            <a:r>
              <a:rPr lang="en-US" i="1" dirty="0"/>
              <a:t>Affected by prevalence</a:t>
            </a:r>
            <a:r>
              <a:rPr lang="en-US" dirty="0"/>
              <a:t> (proportion of subjects with disease)</a:t>
            </a:r>
          </a:p>
          <a:p>
            <a:pPr lvl="1"/>
            <a:r>
              <a:rPr lang="en-US" dirty="0"/>
              <a:t>high prevalence</a:t>
            </a:r>
          </a:p>
          <a:p>
            <a:pPr lvl="2"/>
            <a:r>
              <a:rPr lang="en-US" dirty="0"/>
              <a:t>PPV increases and NPV decreases</a:t>
            </a:r>
          </a:p>
          <a:p>
            <a:pPr lvl="1"/>
            <a:r>
              <a:rPr lang="en-US" dirty="0"/>
              <a:t>low prevalence</a:t>
            </a:r>
          </a:p>
          <a:p>
            <a:pPr lvl="2"/>
            <a:r>
              <a:rPr lang="en-US" dirty="0"/>
              <a:t>PPV decreases, NPV increases</a:t>
            </a:r>
          </a:p>
          <a:p>
            <a:r>
              <a:rPr lang="en-US" dirty="0"/>
              <a:t>Less portable from population to population</a:t>
            </a:r>
          </a:p>
          <a:p>
            <a:pPr lvl="1"/>
            <a:r>
              <a:rPr lang="en-US" dirty="0"/>
              <a:t>due to effect of prevalence</a:t>
            </a:r>
          </a:p>
        </p:txBody>
      </p:sp>
    </p:spTree>
    <p:extLst>
      <p:ext uri="{BB962C8B-B14F-4D97-AF65-F5344CB8AC3E}">
        <p14:creationId xmlns:p14="http://schemas.microsoft.com/office/powerpoint/2010/main" val="402474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59C6-F2BB-41D5-6711-EE161256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all these terms again?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6AB5E29-6B01-640C-5F33-F5600F377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66408"/>
              </p:ext>
            </p:extLst>
          </p:nvPr>
        </p:nvGraphicFramePr>
        <p:xfrm>
          <a:off x="387254" y="1690688"/>
          <a:ext cx="1137711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96">
                  <a:extLst>
                    <a:ext uri="{9D8B030D-6E8A-4147-A177-3AD203B41FA5}">
                      <a16:colId xmlns:a16="http://schemas.microsoft.com/office/drawing/2014/main" val="1649183236"/>
                    </a:ext>
                  </a:extLst>
                </a:gridCol>
                <a:gridCol w="3101637">
                  <a:extLst>
                    <a:ext uri="{9D8B030D-6E8A-4147-A177-3AD203B41FA5}">
                      <a16:colId xmlns:a16="http://schemas.microsoft.com/office/drawing/2014/main" val="2411603813"/>
                    </a:ext>
                  </a:extLst>
                </a:gridCol>
                <a:gridCol w="2947210">
                  <a:extLst>
                    <a:ext uri="{9D8B030D-6E8A-4147-A177-3AD203B41FA5}">
                      <a16:colId xmlns:a16="http://schemas.microsoft.com/office/drawing/2014/main" val="300424408"/>
                    </a:ext>
                  </a:extLst>
                </a:gridCol>
                <a:gridCol w="3248872">
                  <a:extLst>
                    <a:ext uri="{9D8B030D-6E8A-4147-A177-3AD203B41FA5}">
                      <a16:colId xmlns:a16="http://schemas.microsoft.com/office/drawing/2014/main" val="1558518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Denominator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5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Sensitivity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tests in those with disease (true positives)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with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those with disease, what proportion will test positive?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7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tests in those without disease (true negatives)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without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those without disease, what proportion test negative?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8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Likelihood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(true pos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1-specificity (false pos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 much more likely is disease if test is positive?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176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Positive predictive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tests in those with disease (true positives)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positive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proportion with a positive test actually have the 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71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Negative predictive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Negative tests in those without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negative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proportion with a negative test don’t have the 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29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992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353F-3DB4-A766-D271-AD190149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0" dirty="0">
                <a:effectLst/>
              </a:rPr>
              <a:t>Examples of Diagnostic Tests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9317-74D0-8E6E-9538-44F5939B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1800" dirty="0">
                <a:effectLst/>
                <a:latin typeface="ArialMT"/>
              </a:rPr>
              <a:t> </a:t>
            </a:r>
            <a:r>
              <a:rPr lang="en-CA" sz="1800" b="1" dirty="0">
                <a:effectLst/>
                <a:latin typeface="Calibri" panose="020F0502020204030204" pitchFamily="34" charset="0"/>
              </a:rPr>
              <a:t>Biochemical</a:t>
            </a:r>
            <a:endParaRPr lang="en-CA" sz="1800" b="1" dirty="0">
              <a:latin typeface="Calibri" panose="020F0502020204030204" pitchFamily="34" charset="0"/>
            </a:endParaRPr>
          </a:p>
          <a:p>
            <a:pPr lvl="1"/>
            <a:r>
              <a:rPr lang="en-CA" sz="1400" dirty="0">
                <a:effectLst/>
                <a:latin typeface="ArialMT"/>
              </a:rPr>
              <a:t> </a:t>
            </a:r>
            <a:r>
              <a:rPr lang="en-CA" sz="1400" dirty="0">
                <a:effectLst/>
                <a:latin typeface="Calibri" panose="020F0502020204030204" pitchFamily="34" charset="0"/>
              </a:rPr>
              <a:t>electrolytes, urea, creatinine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Imaging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CXR, MRI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Genetic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karyotype, array, WES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Microbiological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blood culture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Physiological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PFTs, exercise test, GTT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Clinical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Lever sign to diagnose ACL tear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Patient-reported outcome measures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questionnaire of symptoms to diagnose IBD </a:t>
            </a:r>
            <a:endParaRPr lang="en-CA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3005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8F728-D6C2-B940-DBD7-79CB3D2A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prevalence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33F9E24-8B3D-A6B1-37CA-44E45A07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40523"/>
              </p:ext>
            </p:extLst>
          </p:nvPr>
        </p:nvGraphicFramePr>
        <p:xfrm>
          <a:off x="292043" y="1524348"/>
          <a:ext cx="531538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63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352286">
                <a:tc>
                  <a:txBody>
                    <a:bodyPr/>
                    <a:lstStyle/>
                    <a:p>
                      <a:r>
                        <a:rPr lang="en-US" sz="20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r>
                        <a:rPr lang="en-US" sz="20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F126BF-CDC2-4E83-881A-6856C4A0C4EE}"/>
              </a:ext>
            </a:extLst>
          </p:cNvPr>
          <p:cNvSpPr txBox="1"/>
          <p:nvPr/>
        </p:nvSpPr>
        <p:spPr>
          <a:xfrm>
            <a:off x="5967669" y="1602943"/>
            <a:ext cx="596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(true positives/all stroke) = 56/217 = 26%</a:t>
            </a:r>
          </a:p>
          <a:p>
            <a:r>
              <a:rPr lang="en-US" dirty="0"/>
              <a:t>Specificity (true negatives/all without stroke)= 136/139 = 98%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832480-1C8A-7065-3D24-7DD8C5E5F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35050"/>
              </p:ext>
            </p:extLst>
          </p:nvPr>
        </p:nvGraphicFramePr>
        <p:xfrm>
          <a:off x="292043" y="3346962"/>
          <a:ext cx="531538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6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352286">
                <a:tc>
                  <a:txBody>
                    <a:bodyPr/>
                    <a:lstStyle/>
                    <a:p>
                      <a:r>
                        <a:rPr lang="en-US" sz="20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r>
                        <a:rPr lang="en-US" sz="20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1F0DC3-63CB-CAA6-329C-1410B5548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001087"/>
              </p:ext>
            </p:extLst>
          </p:nvPr>
        </p:nvGraphicFramePr>
        <p:xfrm>
          <a:off x="292043" y="5137244"/>
          <a:ext cx="531538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62">
                  <a:extLst>
                    <a:ext uri="{9D8B030D-6E8A-4147-A177-3AD203B41FA5}">
                      <a16:colId xmlns:a16="http://schemas.microsoft.com/office/drawing/2014/main" val="2225519440"/>
                    </a:ext>
                  </a:extLst>
                </a:gridCol>
                <a:gridCol w="887031">
                  <a:extLst>
                    <a:ext uri="{9D8B030D-6E8A-4147-A177-3AD203B41FA5}">
                      <a16:colId xmlns:a16="http://schemas.microsoft.com/office/drawing/2014/main" val="1929715755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1255002282"/>
                    </a:ext>
                  </a:extLst>
                </a:gridCol>
                <a:gridCol w="1328847">
                  <a:extLst>
                    <a:ext uri="{9D8B030D-6E8A-4147-A177-3AD203B41FA5}">
                      <a16:colId xmlns:a16="http://schemas.microsoft.com/office/drawing/2014/main" val="3772911324"/>
                    </a:ext>
                  </a:extLst>
                </a:gridCol>
              </a:tblGrid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139719"/>
                  </a:ext>
                </a:extLst>
              </a:tr>
              <a:tr h="352286">
                <a:tc>
                  <a:txBody>
                    <a:bodyPr/>
                    <a:lstStyle/>
                    <a:p>
                      <a:r>
                        <a:rPr lang="en-US" sz="2000" dirty="0"/>
                        <a:t>CT =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75088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r>
                        <a:rPr lang="en-US" sz="2000" dirty="0"/>
                        <a:t>CT = no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055940"/>
                  </a:ext>
                </a:extLst>
              </a:tr>
              <a:tr h="36678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6246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AD22F7-C8AD-E859-92D7-CAFCDFB7F4E0}"/>
              </a:ext>
            </a:extLst>
          </p:cNvPr>
          <p:cNvSpPr txBox="1"/>
          <p:nvPr/>
        </p:nvSpPr>
        <p:spPr>
          <a:xfrm>
            <a:off x="5637721" y="1339682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Prevalence = 217/356 = 61%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A5226-B674-33C7-A44E-1EB7B7DE7BE6}"/>
              </a:ext>
            </a:extLst>
          </p:cNvPr>
          <p:cNvSpPr txBox="1"/>
          <p:nvPr/>
        </p:nvSpPr>
        <p:spPr>
          <a:xfrm>
            <a:off x="5637721" y="3179861"/>
            <a:ext cx="26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Prevalence = 22/356 = 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21868-3BFA-04BF-F25A-0CBCC87CBE46}"/>
              </a:ext>
            </a:extLst>
          </p:cNvPr>
          <p:cNvSpPr txBox="1"/>
          <p:nvPr/>
        </p:nvSpPr>
        <p:spPr>
          <a:xfrm>
            <a:off x="5737932" y="4285561"/>
            <a:ext cx="493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PPV (true positives/all positives)= 6/13 = 46%</a:t>
            </a:r>
          </a:p>
          <a:p>
            <a:r>
              <a:rPr lang="en-US" dirty="0"/>
              <a:t>NPV (true negatives/all negatives)= 327/343 = 95%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8AFF11-ACC9-11F7-8CC8-961222333707}"/>
              </a:ext>
            </a:extLst>
          </p:cNvPr>
          <p:cNvSpPr txBox="1"/>
          <p:nvPr/>
        </p:nvSpPr>
        <p:spPr>
          <a:xfrm>
            <a:off x="5737932" y="3597123"/>
            <a:ext cx="596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(true positives/all stroke) = 6/22 = 26%</a:t>
            </a:r>
          </a:p>
          <a:p>
            <a:r>
              <a:rPr lang="en-US" dirty="0"/>
              <a:t>Specificity (true negatives/all without stroke)= 327/334 = 98%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4CB68B-826C-87B2-8E9B-A22B1FEACDCF}"/>
              </a:ext>
            </a:extLst>
          </p:cNvPr>
          <p:cNvSpPr txBox="1"/>
          <p:nvPr/>
        </p:nvSpPr>
        <p:spPr>
          <a:xfrm>
            <a:off x="5637721" y="5137244"/>
            <a:ext cx="284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Prevalence = 320/356 = 90%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D0847-97B2-71E3-5645-C6003BD9DA94}"/>
              </a:ext>
            </a:extLst>
          </p:cNvPr>
          <p:cNvSpPr txBox="1"/>
          <p:nvPr/>
        </p:nvSpPr>
        <p:spPr>
          <a:xfrm>
            <a:off x="5737932" y="6148847"/>
            <a:ext cx="4817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PPV (true positives/all positives)= 83/84 = 99%</a:t>
            </a:r>
          </a:p>
          <a:p>
            <a:r>
              <a:rPr lang="en-US" dirty="0"/>
              <a:t>NPV (true negatives/all negatives)= 35/271 = 13%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3359D-8091-AC55-A2A5-90CF0FE52E5B}"/>
              </a:ext>
            </a:extLst>
          </p:cNvPr>
          <p:cNvSpPr txBox="1"/>
          <p:nvPr/>
        </p:nvSpPr>
        <p:spPr>
          <a:xfrm>
            <a:off x="5737932" y="5502516"/>
            <a:ext cx="5728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Sensitivity (true positives/all stroke) = 83/320 = 26%</a:t>
            </a:r>
          </a:p>
          <a:p>
            <a:r>
              <a:rPr lang="en-US" dirty="0"/>
              <a:t>Specificity (true negatives/all without stroke)= 35/36 = 98%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0F947-32AA-9A37-E303-F5DF792AF000}"/>
              </a:ext>
            </a:extLst>
          </p:cNvPr>
          <p:cNvSpPr txBox="1"/>
          <p:nvPr/>
        </p:nvSpPr>
        <p:spPr>
          <a:xfrm>
            <a:off x="5966211" y="2205427"/>
            <a:ext cx="4934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PPV (true positives/all positives)= 56/59 = 95%</a:t>
            </a:r>
          </a:p>
          <a:p>
            <a:r>
              <a:rPr lang="en-US" dirty="0"/>
              <a:t>NPV (true negatives/all negatives)= 136/297 = 46%</a:t>
            </a:r>
          </a:p>
        </p:txBody>
      </p:sp>
    </p:spTree>
    <p:extLst>
      <p:ext uri="{BB962C8B-B14F-4D97-AF65-F5344CB8AC3E}">
        <p14:creationId xmlns:p14="http://schemas.microsoft.com/office/powerpoint/2010/main" val="4271419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BF864-4D0F-09BE-7C9E-1D18322D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Prevalence on PPV and NPV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A98971-1F6D-20E2-E120-5061D44B9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72044"/>
              </p:ext>
            </p:extLst>
          </p:nvPr>
        </p:nvGraphicFramePr>
        <p:xfrm>
          <a:off x="404645" y="1690688"/>
          <a:ext cx="5025484" cy="4351338"/>
        </p:xfrm>
        <a:graphic>
          <a:graphicData uri="http://schemas.openxmlformats.org/drawingml/2006/table">
            <a:tbl>
              <a:tblPr/>
              <a:tblGrid>
                <a:gridCol w="1072463">
                  <a:extLst>
                    <a:ext uri="{9D8B030D-6E8A-4147-A177-3AD203B41FA5}">
                      <a16:colId xmlns:a16="http://schemas.microsoft.com/office/drawing/2014/main" val="2999186456"/>
                    </a:ext>
                  </a:extLst>
                </a:gridCol>
                <a:gridCol w="1041009">
                  <a:extLst>
                    <a:ext uri="{9D8B030D-6E8A-4147-A177-3AD203B41FA5}">
                      <a16:colId xmlns:a16="http://schemas.microsoft.com/office/drawing/2014/main" val="1615779394"/>
                    </a:ext>
                  </a:extLst>
                </a:gridCol>
                <a:gridCol w="1026941">
                  <a:extLst>
                    <a:ext uri="{9D8B030D-6E8A-4147-A177-3AD203B41FA5}">
                      <a16:colId xmlns:a16="http://schemas.microsoft.com/office/drawing/2014/main" val="3003185019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val="3974874111"/>
                    </a:ext>
                  </a:extLst>
                </a:gridCol>
                <a:gridCol w="928467">
                  <a:extLst>
                    <a:ext uri="{9D8B030D-6E8A-4147-A177-3AD203B41FA5}">
                      <a16:colId xmlns:a16="http://schemas.microsoft.com/office/drawing/2014/main" val="4086442606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Prevalence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Sensitivity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Specificity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PPV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NPV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56204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90%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0.987097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0.400000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89226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75%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0.962264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0.666667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672893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50%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0.894737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0.857143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56677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25%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0.739130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0.947368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1227400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10%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0.485714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0.981818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803816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1%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0.079070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0.998319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28999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0.01%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0.000849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0.999983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67435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r>
                        <a:rPr lang="en-CA" sz="1400" b="1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0.001%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0.000085</a:t>
                      </a:r>
                      <a:endParaRPr lang="en-CA" sz="140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dirty="0">
                          <a:solidFill>
                            <a:srgbClr val="000000"/>
                          </a:solidFill>
                          <a:effectLst/>
                          <a:latin typeface="Helvetica Neue" panose="02000503000000020004" pitchFamily="2" charset="0"/>
                        </a:rPr>
                        <a:t>0.999998</a:t>
                      </a:r>
                      <a:endParaRPr lang="en-CA" sz="1400" dirty="0">
                        <a:effectLst/>
                      </a:endParaRPr>
                    </a:p>
                  </a:txBody>
                  <a:tcPr marL="29481" marR="29481" marT="29481" marB="2948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955802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99CA9E0-1620-EF01-43A7-85E525803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034" y="2309666"/>
            <a:ext cx="5637583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7C7943-8023-2442-9581-F1760005CEB5}"/>
              </a:ext>
            </a:extLst>
          </p:cNvPr>
          <p:cNvSpPr txBox="1"/>
          <p:nvPr/>
        </p:nvSpPr>
        <p:spPr>
          <a:xfrm>
            <a:off x="6242248" y="1815511"/>
            <a:ext cx="481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test with 85% sensitivity and 90% specificity</a:t>
            </a:r>
          </a:p>
        </p:txBody>
      </p:sp>
    </p:spTree>
    <p:extLst>
      <p:ext uri="{BB962C8B-B14F-4D97-AF65-F5344CB8AC3E}">
        <p14:creationId xmlns:p14="http://schemas.microsoft.com/office/powerpoint/2010/main" val="100080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3887-0E87-CB44-FB38-322CA865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1ED96-3EAA-40F8-1F88-744810B1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5839" cy="4351338"/>
          </a:xfrm>
        </p:spPr>
        <p:txBody>
          <a:bodyPr/>
          <a:lstStyle/>
          <a:p>
            <a:r>
              <a:rPr lang="en-US" dirty="0"/>
              <a:t>Example of newborn screening for congenital hypothyroidism</a:t>
            </a:r>
          </a:p>
          <a:p>
            <a:r>
              <a:rPr lang="en-US" dirty="0"/>
              <a:t>Amazing test</a:t>
            </a:r>
          </a:p>
          <a:p>
            <a:r>
              <a:rPr lang="en-US" dirty="0"/>
              <a:t>But low prevalence = low PPV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1EAF04A-4610-F440-2428-CB00A7BAF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96"/>
          <a:stretch/>
        </p:blipFill>
        <p:spPr bwMode="auto">
          <a:xfrm>
            <a:off x="5983524" y="2694269"/>
            <a:ext cx="5972502" cy="30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32A385-1437-8D7D-A3D2-AA7F3E285557}"/>
              </a:ext>
            </a:extLst>
          </p:cNvPr>
          <p:cNvSpPr txBox="1"/>
          <p:nvPr/>
        </p:nvSpPr>
        <p:spPr>
          <a:xfrm>
            <a:off x="6096000" y="6119885"/>
            <a:ext cx="60984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www.researchgate.net</a:t>
            </a:r>
            <a:r>
              <a:rPr lang="en-US" sz="1000" dirty="0"/>
              <a:t>/publication/336248581_Cord_blood_versus_heel-stick_sampling_for_measuring_thyroid_stimulating_hormone_for_newborn_screening_of_congenital_hypothyroidism/</a:t>
            </a:r>
            <a:r>
              <a:rPr lang="en-US" sz="1000" dirty="0" err="1"/>
              <a:t>figures?lo</a:t>
            </a:r>
            <a:r>
              <a:rPr lang="en-US" sz="1000" dirty="0"/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1873809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C4B2E-2A5A-E509-C13C-7B0F1E86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and Diagnostic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7449B-F538-E5E4-923A-1058A96FA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Diagnostic tests function best when prevalence is between 40-60%</a:t>
            </a:r>
          </a:p>
          <a:p>
            <a:pPr lvl="1"/>
            <a:r>
              <a:rPr lang="en-US" dirty="0"/>
              <a:t>Chose the right population to test</a:t>
            </a:r>
          </a:p>
          <a:p>
            <a:r>
              <a:rPr lang="en-US" b="1" dirty="0"/>
              <a:t>Function poorly at extremes of prevalence</a:t>
            </a:r>
          </a:p>
          <a:p>
            <a:r>
              <a:rPr lang="en-US" dirty="0"/>
              <a:t>“When you are already pretty sure that the patient either does or does not have the diagnosis in question, additional testing may not alter that probability very much”</a:t>
            </a:r>
          </a:p>
          <a:p>
            <a:r>
              <a:rPr lang="en-US" dirty="0"/>
              <a:t>e.g. ECHO for endocarditis or chest CT for pulmonary embolus</a:t>
            </a:r>
          </a:p>
        </p:txBody>
      </p:sp>
    </p:spTree>
    <p:extLst>
      <p:ext uri="{BB962C8B-B14F-4D97-AF65-F5344CB8AC3E}">
        <p14:creationId xmlns:p14="http://schemas.microsoft.com/office/powerpoint/2010/main" val="3567729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AEBAE-FD52-24E4-62D4-8C9E7CE8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858EF-118B-CCA8-3F14-DF26457F4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Sensitivity and specificity</a:t>
            </a:r>
          </a:p>
          <a:p>
            <a:pPr lvl="1"/>
            <a:r>
              <a:rPr lang="en-US" dirty="0"/>
              <a:t>How good is the test compared to gold standard?</a:t>
            </a:r>
          </a:p>
          <a:p>
            <a:r>
              <a:rPr lang="en-US" dirty="0"/>
              <a:t>Likelihood ratio</a:t>
            </a:r>
          </a:p>
          <a:p>
            <a:pPr lvl="1"/>
            <a:r>
              <a:rPr lang="en-US" dirty="0"/>
              <a:t>How much more likely is a positive test result in the presence of disease compared with absence of disease? (true positives/false positives)</a:t>
            </a:r>
          </a:p>
          <a:p>
            <a:r>
              <a:rPr lang="en-US" dirty="0"/>
              <a:t>Predictive value</a:t>
            </a:r>
          </a:p>
          <a:p>
            <a:pPr lvl="1"/>
            <a:r>
              <a:rPr lang="en-US" dirty="0"/>
              <a:t>Given a test result, what is the probability of actually having the disease?</a:t>
            </a:r>
          </a:p>
        </p:txBody>
      </p:sp>
    </p:spTree>
    <p:extLst>
      <p:ext uri="{BB962C8B-B14F-4D97-AF65-F5344CB8AC3E}">
        <p14:creationId xmlns:p14="http://schemas.microsoft.com/office/powerpoint/2010/main" val="1998316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EAEC-7AC6-1198-8873-3B056AFC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Receiver Operating Characteristic (ROC)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60E85-2A78-73C8-1024-90C5D050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4629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 result is not simply positive or negative</a:t>
            </a:r>
          </a:p>
          <a:p>
            <a:r>
              <a:rPr lang="en-US" dirty="0"/>
              <a:t>Continuous test results</a:t>
            </a:r>
          </a:p>
          <a:p>
            <a:r>
              <a:rPr lang="en-US" dirty="0"/>
              <a:t>Potentially multiple cutoffs</a:t>
            </a:r>
          </a:p>
          <a:p>
            <a:r>
              <a:rPr lang="en-US" dirty="0"/>
              <a:t>Sensitivity (Y-axis) vs. 1-specificity (X-axis)</a:t>
            </a:r>
          </a:p>
          <a:p>
            <a:r>
              <a:rPr lang="en-US" dirty="0"/>
              <a:t>Best cut-off maximizes sensitivity and specificity</a:t>
            </a:r>
          </a:p>
          <a:p>
            <a:pPr lvl="1"/>
            <a:r>
              <a:rPr lang="en-US" dirty="0"/>
              <a:t>1 = perfect test</a:t>
            </a:r>
          </a:p>
          <a:p>
            <a:pPr lvl="1"/>
            <a:r>
              <a:rPr lang="en-US" dirty="0"/>
              <a:t>0.5 = useless test (equivalent to random chance)</a:t>
            </a:r>
          </a:p>
          <a:p>
            <a:r>
              <a:rPr lang="en-US" dirty="0"/>
              <a:t>Quantifies information gain for a test</a:t>
            </a:r>
          </a:p>
          <a:p>
            <a:r>
              <a:rPr lang="en-US" dirty="0"/>
              <a:t>Provides summary </a:t>
            </a:r>
            <a:r>
              <a:rPr lang="en-US" b="1" dirty="0"/>
              <a:t>estimate of the accuracy </a:t>
            </a:r>
            <a:r>
              <a:rPr lang="en-US" dirty="0"/>
              <a:t>of the test</a:t>
            </a:r>
          </a:p>
        </p:txBody>
      </p:sp>
      <p:pic>
        <p:nvPicPr>
          <p:cNvPr id="3074" name="Picture 2" descr="Receiver operating characteristic - Wikipedia">
            <a:extLst>
              <a:ext uri="{FF2B5EF4-FFF2-40B4-BE49-F238E27FC236}">
                <a16:creationId xmlns:a16="http://schemas.microsoft.com/office/drawing/2014/main" id="{47E0B2D3-461D-1955-F4F5-2D23EB33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90" y="2071944"/>
            <a:ext cx="3471020" cy="347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57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5FB2-59F2-C80B-77BF-5A651E890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Under the ROC Curve (AUC)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89B6-23BD-6AC6-DDE0-E1CE4928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Values between 0.0 and 1.0</a:t>
            </a:r>
          </a:p>
          <a:p>
            <a:pPr lvl="1"/>
            <a:r>
              <a:rPr lang="en-US" dirty="0"/>
              <a:t>perfectly inaccurate to perfectly accurate </a:t>
            </a:r>
          </a:p>
          <a:p>
            <a:pPr lvl="1"/>
            <a:r>
              <a:rPr lang="en-US" dirty="0"/>
              <a:t>0.5 = useless test</a:t>
            </a:r>
          </a:p>
        </p:txBody>
      </p:sp>
      <p:pic>
        <p:nvPicPr>
          <p:cNvPr id="4098" name="Picture 2" descr="An example of ROC curves with good (AUC = 0.9) and ...">
            <a:extLst>
              <a:ext uri="{FF2B5EF4-FFF2-40B4-BE49-F238E27FC236}">
                <a16:creationId xmlns:a16="http://schemas.microsoft.com/office/drawing/2014/main" id="{0BD82560-1FAC-8894-201A-039A1B954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05" y="2053859"/>
            <a:ext cx="5533421" cy="41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66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3D8B-75C3-3585-9EF5-056239D2D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ROC Curves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AB574C7E-438B-74F9-BD32-FC717E99B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91"/>
          <a:stretch/>
        </p:blipFill>
        <p:spPr>
          <a:xfrm>
            <a:off x="1872175" y="1325765"/>
            <a:ext cx="7074877" cy="5532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989C1EA-F75A-48C9-D0A8-463E6BFF9D19}"/>
              </a:ext>
            </a:extLst>
          </p:cNvPr>
          <p:cNvSpPr txBox="1"/>
          <p:nvPr/>
        </p:nvSpPr>
        <p:spPr>
          <a:xfrm>
            <a:off x="2321169" y="1321356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study subjects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1DB4A-A8AB-DEF7-C9EF-F1E9AA447BA4}"/>
              </a:ext>
            </a:extLst>
          </p:cNvPr>
          <p:cNvSpPr txBox="1"/>
          <p:nvPr/>
        </p:nvSpPr>
        <p:spPr>
          <a:xfrm>
            <a:off x="4597849" y="1321356"/>
            <a:ext cx="203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Controls vs. mild CP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317902-9EF9-84F5-ABCE-32135EB655F3}"/>
              </a:ext>
            </a:extLst>
          </p:cNvPr>
          <p:cNvSpPr txBox="1"/>
          <p:nvPr/>
        </p:nvSpPr>
        <p:spPr>
          <a:xfrm>
            <a:off x="6960385" y="1321356"/>
            <a:ext cx="223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Controls vs. severe CP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55434-F2CD-1A2A-B2C8-BF7519240F17}"/>
              </a:ext>
            </a:extLst>
          </p:cNvPr>
          <p:cNvSpPr txBox="1"/>
          <p:nvPr/>
        </p:nvSpPr>
        <p:spPr>
          <a:xfrm>
            <a:off x="2263302" y="353762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34DE04-E54E-87D9-9CCA-03E330C72B53}"/>
              </a:ext>
            </a:extLst>
          </p:cNvPr>
          <p:cNvSpPr txBox="1"/>
          <p:nvPr/>
        </p:nvSpPr>
        <p:spPr>
          <a:xfrm>
            <a:off x="4708186" y="353762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3F7922-63C3-16D7-2A3C-ED16E2EE5F50}"/>
              </a:ext>
            </a:extLst>
          </p:cNvPr>
          <p:cNvSpPr txBox="1"/>
          <p:nvPr/>
        </p:nvSpPr>
        <p:spPr>
          <a:xfrm>
            <a:off x="6856354" y="34565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0.81</a:t>
            </a:r>
          </a:p>
        </p:txBody>
      </p:sp>
    </p:spTree>
    <p:extLst>
      <p:ext uri="{BB962C8B-B14F-4D97-AF65-F5344CB8AC3E}">
        <p14:creationId xmlns:p14="http://schemas.microsoft.com/office/powerpoint/2010/main" val="2706303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C9864-CF67-1411-E615-A7CA4224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FF07-82AD-60E7-65FC-85731B076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Acceptability</a:t>
            </a:r>
          </a:p>
          <a:p>
            <a:pPr lvl="1"/>
            <a:r>
              <a:rPr lang="en-US" dirty="0"/>
              <a:t>i.e. invasive test with potentially serious complications</a:t>
            </a:r>
          </a:p>
          <a:p>
            <a:r>
              <a:rPr lang="en-US" dirty="0"/>
              <a:t>Clinical utility</a:t>
            </a:r>
          </a:p>
          <a:p>
            <a:pPr lvl="1"/>
            <a:r>
              <a:rPr lang="en-US" dirty="0"/>
              <a:t>ideally assessed using a RCT</a:t>
            </a:r>
          </a:p>
          <a:p>
            <a:pPr lvl="2"/>
            <a:r>
              <a:rPr lang="en-US" dirty="0"/>
              <a:t>assess outcomes</a:t>
            </a:r>
          </a:p>
          <a:p>
            <a:pPr lvl="2"/>
            <a:r>
              <a:rPr lang="en-US" dirty="0"/>
              <a:t>document adverse events</a:t>
            </a:r>
          </a:p>
          <a:p>
            <a:pPr lvl="2"/>
            <a:r>
              <a:rPr lang="en-US" dirty="0"/>
              <a:t>assess impact on decision-making</a:t>
            </a:r>
          </a:p>
          <a:p>
            <a:pPr lvl="2"/>
            <a:r>
              <a:rPr lang="en-US" dirty="0"/>
              <a:t>assess patient satisfaction and cost-effectiveness</a:t>
            </a:r>
          </a:p>
        </p:txBody>
      </p:sp>
    </p:spTree>
    <p:extLst>
      <p:ext uri="{BB962C8B-B14F-4D97-AF65-F5344CB8AC3E}">
        <p14:creationId xmlns:p14="http://schemas.microsoft.com/office/powerpoint/2010/main" val="333499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42913-893F-CD40-B50F-738119FD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28A14-3EAF-FB90-1198-8117055C3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" y="2450468"/>
            <a:ext cx="11687695" cy="244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1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1D64-43E0-BD71-5DBD-BF04CB969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diagnostic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41A6-7A6A-366D-BEAA-7E1DDB84C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b="1" dirty="0">
                <a:effectLst/>
                <a:latin typeface="Calibri" panose="020F0502020204030204" pitchFamily="34" charset="0"/>
              </a:rPr>
              <a:t>Diagnose a disease or condition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TSH </a:t>
            </a:r>
            <a:endParaRPr lang="en-CA" sz="1400" dirty="0">
              <a:latin typeface="ArialMT"/>
            </a:endParaRPr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</a:rPr>
              <a:t>echocardiogram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Exclude a disease or condition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HbA1C </a:t>
            </a:r>
            <a:endParaRPr lang="en-CA" dirty="0">
              <a:effectLst/>
            </a:endParaRP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Troponin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Estimate prognosis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LDL cholesterol</a:t>
            </a:r>
            <a:endParaRPr lang="en-CA" sz="1400" dirty="0">
              <a:latin typeface="Calibri" panose="020F0502020204030204" pitchFamily="34" charset="0"/>
            </a:endParaRP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BRCA1 mutation </a:t>
            </a:r>
            <a:endParaRPr lang="en-CA" dirty="0">
              <a:effectLst/>
            </a:endParaRPr>
          </a:p>
          <a:p>
            <a:r>
              <a:rPr lang="en-CA" sz="1800" b="1" dirty="0">
                <a:effectLst/>
                <a:latin typeface="Calibri" panose="020F0502020204030204" pitchFamily="34" charset="0"/>
              </a:rPr>
              <a:t>Inform treatment decisions</a:t>
            </a:r>
          </a:p>
          <a:p>
            <a:pPr lvl="1"/>
            <a:r>
              <a:rPr lang="en-CA" sz="1400" dirty="0">
                <a:effectLst/>
                <a:latin typeface="Calibri" panose="020F0502020204030204" pitchFamily="34" charset="0"/>
              </a:rPr>
              <a:t>PSA </a:t>
            </a:r>
            <a:endParaRPr lang="en-CA" sz="2800" dirty="0"/>
          </a:p>
          <a:p>
            <a:pPr lvl="1"/>
            <a:r>
              <a:rPr lang="en-CA" sz="1800" dirty="0">
                <a:effectLst/>
                <a:latin typeface="Calibri" panose="020F0502020204030204" pitchFamily="34" charset="0"/>
              </a:rPr>
              <a:t>karyotype </a:t>
            </a:r>
            <a:endParaRPr lang="en-CA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20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CE531-BA58-817B-E2C4-C6CC4C1C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new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D1DB2-AC90-AE10-90C4-230D1915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Cerebral palsy is an impairment of motor development due to a static abnormality of the CNS that occurs before the age of 1 (</a:t>
            </a:r>
            <a:r>
              <a:rPr lang="en-US" dirty="0" err="1"/>
              <a:t>ie</a:t>
            </a:r>
            <a:r>
              <a:rPr lang="en-US" dirty="0"/>
              <a:t>, in development)</a:t>
            </a:r>
          </a:p>
          <a:p>
            <a:r>
              <a:rPr lang="en-US" dirty="0"/>
              <a:t>Affects ~1/500 children</a:t>
            </a:r>
          </a:p>
          <a:p>
            <a:r>
              <a:rPr lang="en-US" dirty="0"/>
              <a:t>CP is a clinical diagnosis</a:t>
            </a:r>
          </a:p>
          <a:p>
            <a:r>
              <a:rPr lang="en-US" dirty="0"/>
              <a:t>CP takes time to become apparent due to maturation of the CNS</a:t>
            </a:r>
          </a:p>
          <a:p>
            <a:r>
              <a:rPr lang="en-US" dirty="0"/>
              <a:t>Early interventions improve outcomes</a:t>
            </a:r>
          </a:p>
          <a:p>
            <a:r>
              <a:rPr lang="en-US" dirty="0"/>
              <a:t>How can we identify children at risk?</a:t>
            </a:r>
          </a:p>
          <a:p>
            <a:pPr lvl="1"/>
            <a:r>
              <a:rPr lang="en-US" dirty="0"/>
              <a:t>Term infants with encephalopathy at birth ~12% develop CP</a:t>
            </a:r>
          </a:p>
        </p:txBody>
      </p:sp>
    </p:spTree>
    <p:extLst>
      <p:ext uri="{BB962C8B-B14F-4D97-AF65-F5344CB8AC3E}">
        <p14:creationId xmlns:p14="http://schemas.microsoft.com/office/powerpoint/2010/main" val="1490616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BC86B-7D68-C2D4-C466-110A7DD29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12901-DC87-2DF0-D1DD-D5BCB0D5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Prematurity (~40%)</a:t>
            </a:r>
          </a:p>
          <a:p>
            <a:r>
              <a:rPr lang="en-US" dirty="0"/>
              <a:t>Bad delivery (~10-20%)</a:t>
            </a:r>
          </a:p>
          <a:p>
            <a:r>
              <a:rPr lang="en-US" dirty="0"/>
              <a:t>These children are easy to identify and follow</a:t>
            </a:r>
          </a:p>
          <a:p>
            <a:r>
              <a:rPr lang="en-US" dirty="0"/>
              <a:t>But these account for a minority of CP cases (~50%)</a:t>
            </a:r>
          </a:p>
          <a:p>
            <a:r>
              <a:rPr lang="en-US" dirty="0"/>
              <a:t>What about the rest?</a:t>
            </a:r>
          </a:p>
        </p:txBody>
      </p:sp>
    </p:spTree>
    <p:extLst>
      <p:ext uri="{BB962C8B-B14F-4D97-AF65-F5344CB8AC3E}">
        <p14:creationId xmlns:p14="http://schemas.microsoft.com/office/powerpoint/2010/main" val="1021088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2AE7-035C-3B41-1BE6-7116BB57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8BCEE-B41B-CC33-989D-BD05ED03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Canadian Cerebral Palsy registry = cases = 1265</a:t>
            </a:r>
          </a:p>
          <a:p>
            <a:r>
              <a:rPr lang="en-US" dirty="0" err="1"/>
              <a:t>APrON</a:t>
            </a:r>
            <a:r>
              <a:rPr lang="en-US" dirty="0"/>
              <a:t> (Alberta Pregnancy Outcomes and Nutrition) = controls = 1985 </a:t>
            </a:r>
          </a:p>
          <a:p>
            <a:r>
              <a:rPr lang="en-US" dirty="0"/>
              <a:t>Look a common elements and try to find ones specific to CP</a:t>
            </a:r>
          </a:p>
        </p:txBody>
      </p:sp>
    </p:spTree>
    <p:extLst>
      <p:ext uri="{BB962C8B-B14F-4D97-AF65-F5344CB8AC3E}">
        <p14:creationId xmlns:p14="http://schemas.microsoft.com/office/powerpoint/2010/main" val="2955644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287E30-A7AF-EA9A-F23C-2C681B74A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77047"/>
              </p:ext>
            </p:extLst>
          </p:nvPr>
        </p:nvGraphicFramePr>
        <p:xfrm>
          <a:off x="359574" y="0"/>
          <a:ext cx="9915391" cy="7084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561">
                  <a:extLst>
                    <a:ext uri="{9D8B030D-6E8A-4147-A177-3AD203B41FA5}">
                      <a16:colId xmlns:a16="http://schemas.microsoft.com/office/drawing/2014/main" val="466342305"/>
                    </a:ext>
                  </a:extLst>
                </a:gridCol>
                <a:gridCol w="1022561">
                  <a:extLst>
                    <a:ext uri="{9D8B030D-6E8A-4147-A177-3AD203B41FA5}">
                      <a16:colId xmlns:a16="http://schemas.microsoft.com/office/drawing/2014/main" val="2209477175"/>
                    </a:ext>
                  </a:extLst>
                </a:gridCol>
                <a:gridCol w="976603">
                  <a:extLst>
                    <a:ext uri="{9D8B030D-6E8A-4147-A177-3AD203B41FA5}">
                      <a16:colId xmlns:a16="http://schemas.microsoft.com/office/drawing/2014/main" val="671805451"/>
                    </a:ext>
                  </a:extLst>
                </a:gridCol>
                <a:gridCol w="930644">
                  <a:extLst>
                    <a:ext uri="{9D8B030D-6E8A-4147-A177-3AD203B41FA5}">
                      <a16:colId xmlns:a16="http://schemas.microsoft.com/office/drawing/2014/main" val="3217624516"/>
                    </a:ext>
                  </a:extLst>
                </a:gridCol>
                <a:gridCol w="930644">
                  <a:extLst>
                    <a:ext uri="{9D8B030D-6E8A-4147-A177-3AD203B41FA5}">
                      <a16:colId xmlns:a16="http://schemas.microsoft.com/office/drawing/2014/main" val="2801408769"/>
                    </a:ext>
                  </a:extLst>
                </a:gridCol>
                <a:gridCol w="597451">
                  <a:extLst>
                    <a:ext uri="{9D8B030D-6E8A-4147-A177-3AD203B41FA5}">
                      <a16:colId xmlns:a16="http://schemas.microsoft.com/office/drawing/2014/main" val="2038885707"/>
                    </a:ext>
                  </a:extLst>
                </a:gridCol>
                <a:gridCol w="574472">
                  <a:extLst>
                    <a:ext uri="{9D8B030D-6E8A-4147-A177-3AD203B41FA5}">
                      <a16:colId xmlns:a16="http://schemas.microsoft.com/office/drawing/2014/main" val="2062276891"/>
                    </a:ext>
                  </a:extLst>
                </a:gridCol>
                <a:gridCol w="448089">
                  <a:extLst>
                    <a:ext uri="{9D8B030D-6E8A-4147-A177-3AD203B41FA5}">
                      <a16:colId xmlns:a16="http://schemas.microsoft.com/office/drawing/2014/main" val="2931299404"/>
                    </a:ext>
                  </a:extLst>
                </a:gridCol>
                <a:gridCol w="654899">
                  <a:extLst>
                    <a:ext uri="{9D8B030D-6E8A-4147-A177-3AD203B41FA5}">
                      <a16:colId xmlns:a16="http://schemas.microsoft.com/office/drawing/2014/main" val="1731046386"/>
                    </a:ext>
                  </a:extLst>
                </a:gridCol>
                <a:gridCol w="712345">
                  <a:extLst>
                    <a:ext uri="{9D8B030D-6E8A-4147-A177-3AD203B41FA5}">
                      <a16:colId xmlns:a16="http://schemas.microsoft.com/office/drawing/2014/main" val="734979451"/>
                    </a:ext>
                  </a:extLst>
                </a:gridCol>
                <a:gridCol w="1022561">
                  <a:extLst>
                    <a:ext uri="{9D8B030D-6E8A-4147-A177-3AD203B41FA5}">
                      <a16:colId xmlns:a16="http://schemas.microsoft.com/office/drawing/2014/main" val="2919597973"/>
                    </a:ext>
                  </a:extLst>
                </a:gridCol>
                <a:gridCol w="1022561">
                  <a:extLst>
                    <a:ext uri="{9D8B030D-6E8A-4147-A177-3AD203B41FA5}">
                      <a16:colId xmlns:a16="http://schemas.microsoft.com/office/drawing/2014/main" val="57148846"/>
                    </a:ext>
                  </a:extLst>
                </a:gridCol>
              </a:tblGrid>
              <a:tr h="271897"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900">
                          <a:effectLst/>
                        </a:rPr>
                        <a:t>Controls (n=1985)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CA" sz="900">
                          <a:effectLst/>
                        </a:rPr>
                        <a:t>CP (n=1265)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900">
                          <a:effectLst/>
                        </a:rPr>
                        <a:t>Univariable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CA" sz="900">
                          <a:effectLst/>
                        </a:rPr>
                        <a:t>Multivariable (45 multiple imputations)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275064"/>
                  </a:ext>
                </a:extLst>
              </a:tr>
              <a:tr h="432036"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Number (%) or </a:t>
                      </a:r>
                      <a:endParaRPr lang="en-CA" sz="1100">
                        <a:effectLst/>
                      </a:endParaRPr>
                    </a:p>
                    <a:p>
                      <a:r>
                        <a:rPr lang="en-CA" sz="900">
                          <a:effectLst/>
                        </a:rPr>
                        <a:t>median (IQR)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Missing (%)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Number (%) or </a:t>
                      </a:r>
                      <a:endParaRPr lang="en-CA" sz="1100">
                        <a:effectLst/>
                      </a:endParaRPr>
                    </a:p>
                    <a:p>
                      <a:r>
                        <a:rPr lang="en-CA" sz="900">
                          <a:effectLst/>
                        </a:rPr>
                        <a:t>median (IQR)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Missing (%)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OR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95% CI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900">
                          <a:effectLst/>
                        </a:rPr>
                        <a:t>P-value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OR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95% CI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Standardized dominance statistic (ranking)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extLst>
                  <a:ext uri="{0D108BD9-81ED-4DB2-BD59-A6C34878D82A}">
                    <a16:rowId xmlns:a16="http://schemas.microsoft.com/office/drawing/2014/main" val="1939723743"/>
                  </a:ext>
                </a:extLst>
              </a:tr>
              <a:tr h="314681">
                <a:tc rowSpan="9"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Pregnancy and maternal characteristics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Maternal age (years)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31 (29-34) n=1936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47 (2.4%)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30 (26-33) n= 1246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19 (1.5%)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2899870071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Number of pregnancies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 (1-3) n=1985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 (1-3) n=1245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20 (1.6%)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1.2-1.3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1.3-1.5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0.041 (6)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946568679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History of miscarriage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464/1985 (23.4%)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308/1232 (25%)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33 (2.5%)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0.92-1.3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Not significant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2074564120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Number of miscarriages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(0-0) n=1985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(0-0.5) n=1232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33 (2.6%)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0.97-1.2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0.25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0.75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0.64-0.87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0.0075 (13)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263889784"/>
                  </a:ext>
                </a:extLst>
              </a:tr>
              <a:tr h="19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Tobacco use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110/1835 (6.0%)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150 (7.6%)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202/1128 (17.9%)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137 (10.8%)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2.4-4.0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1.7-3.0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0.078 (4)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4041384784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Alcohol use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130/1802 (7.2%)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183 (9.3%)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143/1120 (12.8%)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145 (11.5%)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1.32-2.2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Not significant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1565851779"/>
                  </a:ext>
                </a:extLst>
              </a:tr>
              <a:tr h="19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Drug use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14/1843 (0.8%)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142 (7.2%)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132/1224 (10.8%)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41 (3.2%)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15.8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9.0-29.8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10.4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6.1-18.0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0.15 (3)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427280370"/>
                  </a:ext>
                </a:extLst>
              </a:tr>
              <a:tr h="19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Diabetes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104/1983 (5.2%)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 (0.1%)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74/12330 (6.0%)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35 (2.8%)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1.7-3.3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1.5-3.0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0.039 (7)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707450576"/>
                  </a:ext>
                </a:extLst>
              </a:tr>
              <a:tr h="19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Pre-eclampsia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13/1983 (0.7%)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 (0.1%)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46/1173 (3.9%)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92 (7.3%)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6.2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3.3-12.6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4.0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2.0-8.0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0.037 (9)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1677145568"/>
                  </a:ext>
                </a:extLst>
              </a:tr>
              <a:tr h="432036">
                <a:tc rowSpan="6"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Labor and Delivery characteristics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Prolonged rupture of membranes (&gt;18hrs)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234/1976 (11.8%)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 (0.5%)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90/1172 (7.7%)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93 (7.4%)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0.48-0.80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0.0002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0.37-0.69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0.053 (5)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860326947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Chorioamnionitis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8/1985 (0.4%)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79/808 (9.8%)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457 (36.1%)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26.8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12.9-64.4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15.4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6.9-39.1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0.21 (2)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153963300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5-minute Apgar Score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 (9-9) n=1981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 (0.2%)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 (7-9) n=1159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106 (8.4%)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0.59-0.67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0.60-0.70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0.31 (1)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7691447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Cord pH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7.26 (7.21-7.3) n=1691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294 (14.8%)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7.25 (7.14-7.3) n= 810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455 (36.0%)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0.014-0.61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Not significant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1911832667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Maternal fever in labor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77/1985 (3.9%)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87/1049 (8.3%)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216 (17.1%)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1.6-3.1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Not significant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69459586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Emergency Caesarian section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244/1985 (12.3%)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300/461 (65%)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804 (63.6%)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13.3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10.5-16.9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63677200"/>
                  </a:ext>
                </a:extLst>
              </a:tr>
              <a:tr h="197326">
                <a:tc rowSpan="7"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Infant characteristics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Male sex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1033/1985 (52%)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719/1265 (56.8%)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1.05-1.4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0.007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1.0-1.5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0.011 (12)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241083028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Gestational age (weeks)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39.4 (38.7-40.1) n=1936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49 (2.4%)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39 (38-40) n=1228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37 (2.9%)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0.82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0.78-0.87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0.89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0.83-0.97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0.037 (8)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672274196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Birth weight (kg)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3.4 (3.1-3.69) n=1983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 (0.1%)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3.3 (2.98-3.65) n=1219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46 (3.6%)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0.66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0.57-0.76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 dirty="0">
                          <a:effectLst/>
                        </a:rPr>
                        <a:t>0.11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0.02-0.59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0.17 (10)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878187263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Birth weight (kg</a:t>
                      </a:r>
                      <a:r>
                        <a:rPr lang="en-CA" sz="700" baseline="30000">
                          <a:effectLst/>
                        </a:rPr>
                        <a:t>2</a:t>
                      </a:r>
                      <a:r>
                        <a:rPr lang="en-CA" sz="900">
                          <a:effectLst/>
                        </a:rPr>
                        <a:t>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 gridSpan="7"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1.3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1.04-1.66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0.014 (11)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138687493"/>
                  </a:ext>
                </a:extLst>
              </a:tr>
              <a:tr h="3146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Small for Gestational Age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95/1934 (4.9%)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51 (2.6%)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126/1227 (10.3%)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38 (3.0%)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2.2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1.7-3.0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Not significant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981274671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Encephalopathy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0/1985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0 (0%)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335/1184 (28.3%)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81 (6.4%)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*786.4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139-31160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&lt;0.0001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68895329"/>
                  </a:ext>
                </a:extLst>
              </a:tr>
              <a:tr h="27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900">
                          <a:effectLst/>
                        </a:rPr>
                        <a:t>Seizure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Not collected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1987 (100%)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289/1204 (24%)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sz="800">
                          <a:effectLst/>
                        </a:rPr>
                        <a:t>61 (4.8%)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/>
                </a:tc>
                <a:tc>
                  <a:txBody>
                    <a:bodyPr/>
                    <a:lstStyle/>
                    <a:p>
                      <a:r>
                        <a:rPr lang="en-CA" sz="800">
                          <a:effectLst/>
                        </a:rPr>
                        <a:t>N/A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tc>
                  <a:txBody>
                    <a:bodyPr/>
                    <a:lstStyle/>
                    <a:p>
                      <a:endParaRPr lang="en-C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963" marR="25963" marT="25963" marB="25963" anchor="ctr"/>
                </a:tc>
                <a:extLst>
                  <a:ext uri="{0D108BD9-81ED-4DB2-BD59-A6C34878D82A}">
                    <a16:rowId xmlns:a16="http://schemas.microsoft.com/office/drawing/2014/main" val="3375227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2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CED44-B2FC-799E-7229-2EA0637E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38" y="129775"/>
            <a:ext cx="9095509" cy="65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64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013AD-B41F-6B4D-E02B-5733BFEE8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634"/>
            <a:ext cx="7772400" cy="66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07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5CED44-B2FC-799E-7229-2EA0637E4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38" y="129775"/>
            <a:ext cx="9095509" cy="659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1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FD11-3CA8-9770-E76C-072A4456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7B30-5987-1F63-5236-E4B06F48B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”prevalence” of CP in our study is high! 38%</a:t>
            </a:r>
          </a:p>
          <a:p>
            <a:r>
              <a:rPr lang="en-US" dirty="0"/>
              <a:t>This means PPV and NPV are very misleading if we look at the general population! (~0.2%)</a:t>
            </a:r>
          </a:p>
          <a:p>
            <a:pPr lvl="1"/>
            <a:r>
              <a:rPr lang="en-US" dirty="0"/>
              <a:t>Recall the PPV and NPV should not be used in a case control study</a:t>
            </a:r>
          </a:p>
          <a:p>
            <a:pPr lvl="1"/>
            <a:r>
              <a:rPr lang="en-US" dirty="0"/>
              <a:t>(doesn’t stop the reviewers from asking for it)</a:t>
            </a:r>
          </a:p>
        </p:txBody>
      </p:sp>
    </p:spTree>
    <p:extLst>
      <p:ext uri="{BB962C8B-B14F-4D97-AF65-F5344CB8AC3E}">
        <p14:creationId xmlns:p14="http://schemas.microsoft.com/office/powerpoint/2010/main" val="2330377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1E3C3-301A-67C1-2AB6-C4167A858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42" y="-16802"/>
            <a:ext cx="7715711" cy="68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8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224D4FE4-EDE4-FB57-71D7-C465FC673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3" y="703329"/>
            <a:ext cx="10234095" cy="615467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04325D7-302B-0CA4-97CC-533FBDF2C274}"/>
              </a:ext>
            </a:extLst>
          </p:cNvPr>
          <p:cNvSpPr txBox="1">
            <a:spLocks/>
          </p:cNvSpPr>
          <p:nvPr/>
        </p:nvSpPr>
        <p:spPr>
          <a:xfrm>
            <a:off x="838200" y="405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Dose-response</a:t>
            </a:r>
          </a:p>
        </p:txBody>
      </p:sp>
    </p:spTree>
    <p:extLst>
      <p:ext uri="{BB962C8B-B14F-4D97-AF65-F5344CB8AC3E}">
        <p14:creationId xmlns:p14="http://schemas.microsoft.com/office/powerpoint/2010/main" val="49234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F8F3-61C3-26AD-0B9F-98C10FA5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Diagnostic Test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AE466-3B3E-2713-AF03-167A6ED9C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 of the disease in the population</a:t>
            </a:r>
          </a:p>
          <a:p>
            <a:r>
              <a:rPr lang="en-US" dirty="0"/>
              <a:t>Spectrum of the disease</a:t>
            </a:r>
          </a:p>
          <a:p>
            <a:r>
              <a:rPr lang="en-US" dirty="0"/>
              <a:t>Often dependent on other factors</a:t>
            </a:r>
          </a:p>
          <a:p>
            <a:pPr lvl="1"/>
            <a:r>
              <a:rPr lang="en-US" dirty="0"/>
              <a:t>part of diagnostic pathway</a:t>
            </a:r>
          </a:p>
          <a:p>
            <a:pPr lvl="1"/>
            <a:r>
              <a:rPr lang="en-US" dirty="0"/>
              <a:t>test results may not be independent</a:t>
            </a:r>
          </a:p>
          <a:p>
            <a:pPr lvl="1"/>
            <a:r>
              <a:rPr lang="en-US" dirty="0"/>
              <a:t>often depend on prior knowledge</a:t>
            </a:r>
          </a:p>
          <a:p>
            <a:r>
              <a:rPr lang="en-US" dirty="0"/>
              <a:t>Gold standard</a:t>
            </a:r>
          </a:p>
          <a:p>
            <a:pPr lvl="1"/>
            <a:r>
              <a:rPr lang="en-US" dirty="0"/>
              <a:t>established test which confirms the diagnosis</a:t>
            </a:r>
          </a:p>
        </p:txBody>
      </p:sp>
    </p:spTree>
    <p:extLst>
      <p:ext uri="{BB962C8B-B14F-4D97-AF65-F5344CB8AC3E}">
        <p14:creationId xmlns:p14="http://schemas.microsoft.com/office/powerpoint/2010/main" val="2192551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7A24-BCBE-46D1-475C-0577C4CA1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acceptable??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377F9-66C4-E881-7110-CE52ABE59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Screening test – want high sensitivity, low specificity</a:t>
            </a:r>
          </a:p>
          <a:p>
            <a:r>
              <a:rPr lang="en-US" dirty="0"/>
              <a:t>But low specificity = worried parents, unnecessary tests</a:t>
            </a:r>
          </a:p>
          <a:p>
            <a:r>
              <a:rPr lang="en-US" b="1" dirty="0"/>
              <a:t>Acceptability</a:t>
            </a:r>
            <a:r>
              <a:rPr lang="en-US" dirty="0"/>
              <a:t>: Screening is non-invasive (no blood,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b="1" dirty="0"/>
              <a:t>Availability</a:t>
            </a:r>
            <a:r>
              <a:rPr lang="en-US" dirty="0"/>
              <a:t>: can be done by anyone, most variables will be known</a:t>
            </a:r>
          </a:p>
          <a:p>
            <a:r>
              <a:rPr lang="en-US" b="1" dirty="0"/>
              <a:t>Utility</a:t>
            </a:r>
            <a:r>
              <a:rPr lang="en-US" dirty="0"/>
              <a:t>: does this actually identify additional cases of CP???</a:t>
            </a:r>
          </a:p>
          <a:p>
            <a:r>
              <a:rPr lang="en-US" b="1" dirty="0"/>
              <a:t>Cost</a:t>
            </a:r>
            <a:r>
              <a:rPr lang="en-US" dirty="0"/>
              <a:t>: tool is free, but requires time; next level screening requires resources</a:t>
            </a:r>
          </a:p>
          <a:p>
            <a:r>
              <a:rPr lang="en-US" dirty="0"/>
              <a:t>Next level screening non-invasive (well baby check)</a:t>
            </a:r>
          </a:p>
          <a:p>
            <a:r>
              <a:rPr lang="en-US" dirty="0"/>
              <a:t>Tiny subset referred for more intensive screening such as Hammersmith Infant Neurological Examination, General Movements Assessment (can be administered by PTs)</a:t>
            </a:r>
          </a:p>
        </p:txBody>
      </p:sp>
    </p:spTree>
    <p:extLst>
      <p:ext uri="{BB962C8B-B14F-4D97-AF65-F5344CB8AC3E}">
        <p14:creationId xmlns:p14="http://schemas.microsoft.com/office/powerpoint/2010/main" val="1592582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F7F76-1C11-CB3A-2FAB-B4556B37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6F44A-D895-DE05-0449-BBC41295B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Multiple metrics to evaluate a diagnostic test</a:t>
            </a:r>
          </a:p>
          <a:p>
            <a:r>
              <a:rPr lang="en-US" dirty="0"/>
              <a:t>Test performance</a:t>
            </a:r>
          </a:p>
          <a:p>
            <a:pPr lvl="1"/>
            <a:r>
              <a:rPr lang="en-US" dirty="0"/>
              <a:t>precision (reproducibility) and accuracy</a:t>
            </a:r>
          </a:p>
          <a:p>
            <a:pPr lvl="1"/>
            <a:r>
              <a:rPr lang="en-US" dirty="0"/>
              <a:t>sensitivity or specificity</a:t>
            </a:r>
          </a:p>
          <a:p>
            <a:pPr lvl="1"/>
            <a:r>
              <a:rPr lang="en-US" dirty="0"/>
              <a:t>likelihood ratio</a:t>
            </a:r>
          </a:p>
          <a:p>
            <a:r>
              <a:rPr lang="en-US" dirty="0"/>
              <a:t>Positive and negative predictive values</a:t>
            </a:r>
          </a:p>
          <a:p>
            <a:pPr lvl="1"/>
            <a:r>
              <a:rPr lang="en-US" dirty="0"/>
              <a:t>affected by disease prevalence</a:t>
            </a:r>
          </a:p>
          <a:p>
            <a:pPr lvl="1"/>
            <a:r>
              <a:rPr lang="en-US" dirty="0"/>
              <a:t>function poorly at the extremes</a:t>
            </a:r>
          </a:p>
          <a:p>
            <a:r>
              <a:rPr lang="en-US" dirty="0"/>
              <a:t>ROC curves</a:t>
            </a:r>
          </a:p>
          <a:p>
            <a:pPr lvl="1"/>
            <a:r>
              <a:rPr lang="en-US" dirty="0"/>
              <a:t>estimate accuracy of the test for different cutoff values</a:t>
            </a:r>
          </a:p>
          <a:p>
            <a:pPr lvl="1"/>
            <a:r>
              <a:rPr lang="en-US" dirty="0"/>
              <a:t>summarized with AUC</a:t>
            </a:r>
          </a:p>
          <a:p>
            <a:r>
              <a:rPr lang="en-US" dirty="0"/>
              <a:t>Impact and non-clinical factors</a:t>
            </a:r>
          </a:p>
        </p:txBody>
      </p:sp>
    </p:spTree>
    <p:extLst>
      <p:ext uri="{BB962C8B-B14F-4D97-AF65-F5344CB8AC3E}">
        <p14:creationId xmlns:p14="http://schemas.microsoft.com/office/powerpoint/2010/main" val="569107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CCD1AC-62B0-8A89-98BD-AA80199B3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444820"/>
              </p:ext>
            </p:extLst>
          </p:nvPr>
        </p:nvGraphicFramePr>
        <p:xfrm>
          <a:off x="470242" y="1417320"/>
          <a:ext cx="1125151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655">
                  <a:extLst>
                    <a:ext uri="{9D8B030D-6E8A-4147-A177-3AD203B41FA5}">
                      <a16:colId xmlns:a16="http://schemas.microsoft.com/office/drawing/2014/main" val="2167240491"/>
                    </a:ext>
                  </a:extLst>
                </a:gridCol>
                <a:gridCol w="2631989">
                  <a:extLst>
                    <a:ext uri="{9D8B030D-6E8A-4147-A177-3AD203B41FA5}">
                      <a16:colId xmlns:a16="http://schemas.microsoft.com/office/drawing/2014/main" val="2695180761"/>
                    </a:ext>
                  </a:extLst>
                </a:gridCol>
                <a:gridCol w="2088292">
                  <a:extLst>
                    <a:ext uri="{9D8B030D-6E8A-4147-A177-3AD203B41FA5}">
                      <a16:colId xmlns:a16="http://schemas.microsoft.com/office/drawing/2014/main" val="1988985138"/>
                    </a:ext>
                  </a:extLst>
                </a:gridCol>
                <a:gridCol w="2224217">
                  <a:extLst>
                    <a:ext uri="{9D8B030D-6E8A-4147-A177-3AD203B41FA5}">
                      <a16:colId xmlns:a16="http://schemas.microsoft.com/office/drawing/2014/main" val="269451970"/>
                    </a:ext>
                  </a:extLst>
                </a:gridCol>
                <a:gridCol w="1490362">
                  <a:extLst>
                    <a:ext uri="{9D8B030D-6E8A-4147-A177-3AD203B41FA5}">
                      <a16:colId xmlns:a16="http://schemas.microsoft.com/office/drawing/2014/main" val="3179083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What you want to 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Test(s)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Denominator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Sensitive to prevalence?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9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Evaluate a diagnostic test against another (given a disease, what proportion are correctly diagnosed)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</a:t>
                      </a:r>
                    </a:p>
                    <a:p>
                      <a:r>
                        <a:rPr lang="en-US" dirty="0"/>
                        <a:t>Specificity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Cases correctly identified by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with (or without)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2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 what a positive test result means for 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Likelihood ratio (positive)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(true positive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1-specificity (false positive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809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 what a negative test result means for the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Likelihood ratio (negative)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1-sensitivity (false negative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Specificity (true negative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12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Given a test result, what proportion are correct?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predictive value</a:t>
                      </a:r>
                    </a:p>
                    <a:p>
                      <a:r>
                        <a:rPr lang="en-US" dirty="0"/>
                        <a:t>Negative predictive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Cases correctly identified by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with positive (or negative)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7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Accuracy of a test with continuous (not binary)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Receiver operative characteristic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Sensitivity (true positive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1-specificity (</a:t>
                      </a:r>
                      <a:r>
                        <a:rPr lang="en-US" dirty="0" err="1"/>
                        <a:t>fale</a:t>
                      </a:r>
                      <a:r>
                        <a:rPr lang="en-US" dirty="0"/>
                        <a:t> positive rate)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43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277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D5E1-5A99-F610-B1AE-2AFC5CA6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815BE-A6D7-E547-E19C-724A63C83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Mary.Dunbar@ahs.ca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3783C-C995-30C6-04C2-736D2B49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Studies to Evaluate a Diagnostic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72603-85A7-F333-10C5-753908CCD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Precision (reproducibility)</a:t>
            </a:r>
          </a:p>
          <a:p>
            <a:pPr lvl="1"/>
            <a:r>
              <a:rPr lang="en-US" dirty="0"/>
              <a:t>intra-observer (amount of variation for a single observer)</a:t>
            </a:r>
          </a:p>
          <a:p>
            <a:pPr lvl="1"/>
            <a:r>
              <a:rPr lang="en-US" dirty="0"/>
              <a:t>inter-observer (variation between 2 or more observers)</a:t>
            </a:r>
          </a:p>
          <a:p>
            <a:r>
              <a:rPr lang="en-US" dirty="0"/>
              <a:t>Accuracy </a:t>
            </a:r>
          </a:p>
          <a:p>
            <a:pPr lvl="1"/>
            <a:r>
              <a:rPr lang="en-US" dirty="0"/>
              <a:t>cohort</a:t>
            </a:r>
          </a:p>
          <a:p>
            <a:pPr lvl="1"/>
            <a:r>
              <a:rPr lang="en-US" dirty="0"/>
              <a:t>case-control</a:t>
            </a:r>
          </a:p>
          <a:p>
            <a:r>
              <a:rPr lang="en-US" dirty="0"/>
              <a:t>Costs, Risks and Acceptability </a:t>
            </a:r>
          </a:p>
          <a:p>
            <a:pPr lvl="1"/>
            <a:r>
              <a:rPr lang="en-US" dirty="0"/>
              <a:t>prospective</a:t>
            </a:r>
          </a:p>
          <a:p>
            <a:pPr lvl="1"/>
            <a:r>
              <a:rPr lang="en-US" dirty="0"/>
              <a:t>retrospective</a:t>
            </a:r>
          </a:p>
          <a:p>
            <a:r>
              <a:rPr lang="en-US" dirty="0"/>
              <a:t>Improvement of clinical outcome </a:t>
            </a:r>
          </a:p>
          <a:p>
            <a:pPr lvl="1"/>
            <a:r>
              <a:rPr lang="en-US" dirty="0"/>
              <a:t>RCT</a:t>
            </a:r>
          </a:p>
          <a:p>
            <a:pPr lvl="1"/>
            <a:r>
              <a:rPr lang="en-US" dirty="0"/>
              <a:t>case-control</a:t>
            </a:r>
          </a:p>
        </p:txBody>
      </p:sp>
    </p:spTree>
    <p:extLst>
      <p:ext uri="{BB962C8B-B14F-4D97-AF65-F5344CB8AC3E}">
        <p14:creationId xmlns:p14="http://schemas.microsoft.com/office/powerpoint/2010/main" val="155692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010F-C7A3-85C1-8752-34D29B14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C5E1-EF1C-E47C-FA70-0890ABA89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Reproducibility or repeatability</a:t>
            </a:r>
          </a:p>
          <a:p>
            <a:pPr lvl="1"/>
            <a:r>
              <a:rPr lang="en-US" dirty="0"/>
              <a:t>Agreement between repeated measures</a:t>
            </a:r>
          </a:p>
          <a:p>
            <a:r>
              <a:rPr lang="en-US" dirty="0"/>
              <a:t>Intra-observer variability</a:t>
            </a:r>
          </a:p>
          <a:p>
            <a:pPr lvl="1"/>
            <a:r>
              <a:rPr lang="en-US" dirty="0"/>
              <a:t>agreement with your previous interpretation</a:t>
            </a:r>
          </a:p>
          <a:p>
            <a:r>
              <a:rPr lang="en-US" dirty="0"/>
              <a:t>Inter-observer variability</a:t>
            </a:r>
          </a:p>
          <a:p>
            <a:pPr lvl="1"/>
            <a:r>
              <a:rPr lang="en-US" dirty="0"/>
              <a:t>agreement between observers</a:t>
            </a:r>
          </a:p>
        </p:txBody>
      </p:sp>
      <p:pic>
        <p:nvPicPr>
          <p:cNvPr id="4" name="Picture 4" descr="Precision Vs. Accuracy – Information Technology">
            <a:extLst>
              <a:ext uri="{FF2B5EF4-FFF2-40B4-BE49-F238E27FC236}">
                <a16:creationId xmlns:a16="http://schemas.microsoft.com/office/drawing/2014/main" id="{7AEA5389-8947-EE1B-14C2-9BA96AB4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54" y="951271"/>
            <a:ext cx="4782246" cy="49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25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1812-C2CF-42FA-B6C1-FE329954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96282-6C15-81B9-3CA0-FDD21471C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325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Closeness of measurements to a specific value</a:t>
            </a:r>
          </a:p>
          <a:p>
            <a:pPr lvl="1"/>
            <a:r>
              <a:rPr lang="en-US" dirty="0"/>
              <a:t>To what extent does the test give the right answer </a:t>
            </a:r>
          </a:p>
          <a:p>
            <a:pPr lvl="1"/>
            <a:r>
              <a:rPr lang="en-US" dirty="0"/>
              <a:t>Requires a gold standard (definitive assessment)</a:t>
            </a:r>
          </a:p>
          <a:p>
            <a:r>
              <a:rPr lang="en-US" dirty="0"/>
              <a:t>Measures of accuracy</a:t>
            </a:r>
          </a:p>
          <a:p>
            <a:pPr lvl="1"/>
            <a:r>
              <a:rPr lang="en-US" dirty="0"/>
              <a:t>Sensitivity and specificity</a:t>
            </a:r>
          </a:p>
          <a:p>
            <a:pPr lvl="1"/>
            <a:r>
              <a:rPr lang="en-US" dirty="0"/>
              <a:t>positive and negative predictive values</a:t>
            </a:r>
          </a:p>
          <a:p>
            <a:pPr lvl="1"/>
            <a:r>
              <a:rPr lang="en-US" dirty="0"/>
              <a:t>receiver operating characteristic (ROC) curve </a:t>
            </a:r>
          </a:p>
          <a:p>
            <a:pPr lvl="1"/>
            <a:r>
              <a:rPr lang="en-US" dirty="0"/>
              <a:t>likelihood ratio</a:t>
            </a:r>
          </a:p>
        </p:txBody>
      </p:sp>
      <p:pic>
        <p:nvPicPr>
          <p:cNvPr id="4" name="Picture 4" descr="Precision Vs. Accuracy – Information Technology">
            <a:extLst>
              <a:ext uri="{FF2B5EF4-FFF2-40B4-BE49-F238E27FC236}">
                <a16:creationId xmlns:a16="http://schemas.microsoft.com/office/drawing/2014/main" id="{DB2CBB40-B961-1BCF-CB3E-47E8056F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54" y="951271"/>
            <a:ext cx="4782246" cy="495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6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recision Vs. Accuracy – Information Technology">
            <a:extLst>
              <a:ext uri="{FF2B5EF4-FFF2-40B4-BE49-F238E27FC236}">
                <a16:creationId xmlns:a16="http://schemas.microsoft.com/office/drawing/2014/main" id="{F1CFDB5F-A2EE-CA97-7020-20CE46181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66" y="0"/>
            <a:ext cx="661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B8D05-6B5D-148D-6811-CAC49D62C48A}"/>
              </a:ext>
            </a:extLst>
          </p:cNvPr>
          <p:cNvSpPr txBox="1"/>
          <p:nvPr/>
        </p:nvSpPr>
        <p:spPr>
          <a:xfrm>
            <a:off x="9178343" y="6273225"/>
            <a:ext cx="30136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www.google.com</a:t>
            </a:r>
            <a:r>
              <a:rPr lang="en-US" sz="800" dirty="0"/>
              <a:t>/</a:t>
            </a:r>
            <a:r>
              <a:rPr lang="en-US" sz="800" dirty="0" err="1"/>
              <a:t>url?sa</a:t>
            </a:r>
            <a:r>
              <a:rPr lang="en-US" sz="800" dirty="0"/>
              <a:t>=</a:t>
            </a:r>
            <a:r>
              <a:rPr lang="en-US" sz="800" dirty="0" err="1"/>
              <a:t>i&amp;url</a:t>
            </a:r>
            <a:r>
              <a:rPr lang="en-US" sz="800" dirty="0"/>
              <a:t>=https%3A%2F%2Fwp.stolaf.edu%2Fit%2Fgis-precision-accuracy%2F&amp;psig=AOvVaw1n_ExUOnO-v4UWNFEReZIr&amp;ust=1667082302398000&amp;source=</a:t>
            </a:r>
            <a:r>
              <a:rPr lang="en-US" sz="800" dirty="0" err="1"/>
              <a:t>images&amp;cd</a:t>
            </a:r>
            <a:r>
              <a:rPr lang="en-US" sz="800" dirty="0"/>
              <a:t>=</a:t>
            </a:r>
            <a:r>
              <a:rPr lang="en-US" sz="800" dirty="0" err="1"/>
              <a:t>vfe&amp;ved</a:t>
            </a:r>
            <a:r>
              <a:rPr lang="en-US" sz="800" dirty="0"/>
              <a:t>=0CAwQjRxqFwoTCJi63NP7g_sCFQAAAAAdAAAAABAX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3043638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{D7D76FAB-15F4-9844-8611-0B52ACABF480}tf10001079</Template>
  <TotalTime>6747</TotalTime>
  <Words>3648</Words>
  <Application>Microsoft Macintosh PowerPoint</Application>
  <PresentationFormat>Widescreen</PresentationFormat>
  <Paragraphs>778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ArialMT</vt:lpstr>
      <vt:lpstr>Calibri</vt:lpstr>
      <vt:lpstr>Calibri Light</vt:lpstr>
      <vt:lpstr>Droid Sans</vt:lpstr>
      <vt:lpstr>Helvetica Neue</vt:lpstr>
      <vt:lpstr>Office Theme</vt:lpstr>
      <vt:lpstr>Study Design and Analysis: Diagnostic Studies 2023</vt:lpstr>
      <vt:lpstr>Objectives</vt:lpstr>
      <vt:lpstr>Examples of Diagnostic Tests </vt:lpstr>
      <vt:lpstr>Purpose of diagnostic tests</vt:lpstr>
      <vt:lpstr>Factors Affecting Diagnostic Test Performance</vt:lpstr>
      <vt:lpstr>Types of Studies to Evaluate a Diagnostic Test</vt:lpstr>
      <vt:lpstr>Precision</vt:lpstr>
      <vt:lpstr>Accuracy</vt:lpstr>
      <vt:lpstr>PowerPoint Presentation</vt:lpstr>
      <vt:lpstr>Sensitivity &amp; Specificity</vt:lpstr>
      <vt:lpstr>Dichotomous Outcome and Test Result 2x2 Contingency Table</vt:lpstr>
      <vt:lpstr>Calculating Sensitivity and Specificity</vt:lpstr>
      <vt:lpstr>Sensitivity &amp; Specificity: classification</vt:lpstr>
      <vt:lpstr>Sensitivity and Specificity - Challenges</vt:lpstr>
      <vt:lpstr>Trade off Between Sensitivity and Specificity</vt:lpstr>
      <vt:lpstr>Trade off Between Sensitivity and Specificity</vt:lpstr>
      <vt:lpstr>Sensitivity and Specificity - Challenges</vt:lpstr>
      <vt:lpstr>Likelihood Ratio (Positive)</vt:lpstr>
      <vt:lpstr>Negative Likelihood Ratio</vt:lpstr>
      <vt:lpstr>Likelihood Ratio</vt:lpstr>
      <vt:lpstr>Likelihood Ratio Example</vt:lpstr>
      <vt:lpstr>Liklihood ratio example</vt:lpstr>
      <vt:lpstr>Prediction</vt:lpstr>
      <vt:lpstr>Prediction</vt:lpstr>
      <vt:lpstr>PowerPoint Presentation</vt:lpstr>
      <vt:lpstr>Calculating Sensitivity and Specificity</vt:lpstr>
      <vt:lpstr>SPin &amp; SNout</vt:lpstr>
      <vt:lpstr>Predictive values - Challenges</vt:lpstr>
      <vt:lpstr>What are all these terms again?</vt:lpstr>
      <vt:lpstr>Effect of prevalence</vt:lpstr>
      <vt:lpstr>Effect of Prevalence on PPV and NPV</vt:lpstr>
      <vt:lpstr>Effect of prevalence</vt:lpstr>
      <vt:lpstr>Prevalence and Diagnostic Tests</vt:lpstr>
      <vt:lpstr>Summary of terms</vt:lpstr>
      <vt:lpstr>Receiver Operating Characteristic (ROC) Curves</vt:lpstr>
      <vt:lpstr>Area Under the ROC Curve (AUC)</vt:lpstr>
      <vt:lpstr>Examples of ROC Curves</vt:lpstr>
      <vt:lpstr>Additional Considerations</vt:lpstr>
      <vt:lpstr>Example</vt:lpstr>
      <vt:lpstr>Why a new test?</vt:lpstr>
      <vt:lpstr>Classic risk factors</vt:lpstr>
      <vt:lpstr>Study</vt:lpstr>
      <vt:lpstr>PowerPoint Presentation</vt:lpstr>
      <vt:lpstr>PowerPoint Presentation</vt:lpstr>
      <vt:lpstr>PowerPoint Presentation</vt:lpstr>
      <vt:lpstr>PowerPoint Presentation</vt:lpstr>
      <vt:lpstr>CAVEAT</vt:lpstr>
      <vt:lpstr>PowerPoint Presentation</vt:lpstr>
      <vt:lpstr>PowerPoint Presentation</vt:lpstr>
      <vt:lpstr>Is this acceptable??</vt:lpstr>
      <vt:lpstr>Summary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Dunbar</dc:creator>
  <cp:lastModifiedBy>Mary Dunbar</cp:lastModifiedBy>
  <cp:revision>16</cp:revision>
  <dcterms:created xsi:type="dcterms:W3CDTF">2022-10-28T22:00:58Z</dcterms:created>
  <dcterms:modified xsi:type="dcterms:W3CDTF">2023-10-31T15:36:49Z</dcterms:modified>
</cp:coreProperties>
</file>