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2"/>
  </p:notesMasterIdLst>
  <p:sldIdLst>
    <p:sldId id="256" r:id="rId5"/>
    <p:sldId id="257" r:id="rId6"/>
    <p:sldId id="258" r:id="rId7"/>
    <p:sldId id="292"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87" r:id="rId24"/>
    <p:sldId id="293" r:id="rId25"/>
    <p:sldId id="308" r:id="rId26"/>
    <p:sldId id="309" r:id="rId27"/>
    <p:sldId id="275" r:id="rId28"/>
    <p:sldId id="294" r:id="rId29"/>
    <p:sldId id="296" r:id="rId30"/>
    <p:sldId id="297" r:id="rId31"/>
    <p:sldId id="298" r:id="rId32"/>
    <p:sldId id="299" r:id="rId33"/>
    <p:sldId id="300" r:id="rId34"/>
    <p:sldId id="301" r:id="rId35"/>
    <p:sldId id="302" r:id="rId36"/>
    <p:sldId id="303" r:id="rId37"/>
    <p:sldId id="304" r:id="rId38"/>
    <p:sldId id="306" r:id="rId39"/>
    <p:sldId id="278" r:id="rId40"/>
    <p:sldId id="279" r:id="rId41"/>
    <p:sldId id="280" r:id="rId42"/>
    <p:sldId id="276" r:id="rId43"/>
    <p:sldId id="313" r:id="rId44"/>
    <p:sldId id="307" r:id="rId45"/>
    <p:sldId id="281" r:id="rId46"/>
    <p:sldId id="282" r:id="rId47"/>
    <p:sldId id="283" r:id="rId48"/>
    <p:sldId id="310" r:id="rId49"/>
    <p:sldId id="311" r:id="rId50"/>
    <p:sldId id="31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0"/>
    <a:srgbClr val="FBB031"/>
    <a:srgbClr val="E32726"/>
    <a:srgbClr val="D60057"/>
    <a:srgbClr val="8B857B"/>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75"/>
    <p:restoredTop sz="82231" autoAdjust="0"/>
  </p:normalViewPr>
  <p:slideViewPr>
    <p:cSldViewPr snapToGrid="0" snapToObjects="1" showGuides="1">
      <p:cViewPr varScale="1">
        <p:scale>
          <a:sx n="94" d="100"/>
          <a:sy n="94" d="100"/>
        </p:scale>
        <p:origin x="1572" y="78"/>
      </p:cViewPr>
      <p:guideLst>
        <p:guide orient="horz" pos="411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CACE1-0839-DD4E-8A8D-815B08AED9A4}"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58301-8E47-694C-884E-80E9D5260CC5}" type="slidenum">
              <a:rPr lang="en-US" smtClean="0"/>
              <a:t>‹#›</a:t>
            </a:fld>
            <a:endParaRPr lang="en-US"/>
          </a:p>
        </p:txBody>
      </p:sp>
    </p:spTree>
    <p:extLst>
      <p:ext uri="{BB962C8B-B14F-4D97-AF65-F5344CB8AC3E}">
        <p14:creationId xmlns:p14="http://schemas.microsoft.com/office/powerpoint/2010/main" val="213792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B58301-8E47-694C-884E-80E9D5260CC5}" type="slidenum">
              <a:rPr lang="en-US" smtClean="0"/>
              <a:t>7</a:t>
            </a:fld>
            <a:endParaRPr lang="en-US"/>
          </a:p>
        </p:txBody>
      </p:sp>
    </p:spTree>
    <p:extLst>
      <p:ext uri="{BB962C8B-B14F-4D97-AF65-F5344CB8AC3E}">
        <p14:creationId xmlns:p14="http://schemas.microsoft.com/office/powerpoint/2010/main" val="3969715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B58301-8E47-694C-884E-80E9D5260CC5}" type="slidenum">
              <a:rPr lang="en-US" smtClean="0"/>
              <a:t>11</a:t>
            </a:fld>
            <a:endParaRPr lang="en-US"/>
          </a:p>
        </p:txBody>
      </p:sp>
    </p:spTree>
    <p:extLst>
      <p:ext uri="{BB962C8B-B14F-4D97-AF65-F5344CB8AC3E}">
        <p14:creationId xmlns:p14="http://schemas.microsoft.com/office/powerpoint/2010/main" val="255636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B58301-8E47-694C-884E-80E9D5260CC5}" type="slidenum">
              <a:rPr lang="en-US" smtClean="0"/>
              <a:t>17</a:t>
            </a:fld>
            <a:endParaRPr lang="en-US"/>
          </a:p>
        </p:txBody>
      </p:sp>
    </p:spTree>
    <p:extLst>
      <p:ext uri="{BB962C8B-B14F-4D97-AF65-F5344CB8AC3E}">
        <p14:creationId xmlns:p14="http://schemas.microsoft.com/office/powerpoint/2010/main" val="488521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78C2-47AD-C340-9456-D9F9B3D30035}"/>
              </a:ext>
            </a:extLst>
          </p:cNvPr>
          <p:cNvSpPr>
            <a:spLocks noGrp="1"/>
          </p:cNvSpPr>
          <p:nvPr>
            <p:ph type="ctrTitle"/>
          </p:nvPr>
        </p:nvSpPr>
        <p:spPr>
          <a:xfrm>
            <a:off x="647178" y="720246"/>
            <a:ext cx="9144000" cy="2345043"/>
          </a:xfrm>
          <a:prstGeom prst="rect">
            <a:avLst/>
          </a:prstGeom>
        </p:spPr>
        <p:txBody>
          <a:bodyPr anchor="b">
            <a:normAutofit/>
          </a:bodyPr>
          <a:lstStyle>
            <a:lvl1pPr algn="l">
              <a:lnSpc>
                <a:spcPts val="5600"/>
              </a:lnSpc>
              <a:defRPr sz="5400" b="1">
                <a:solidFill>
                  <a:schemeClr val="bg1"/>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36038AA-9B5A-234E-B6E1-FE9722AB0657}"/>
              </a:ext>
            </a:extLst>
          </p:cNvPr>
          <p:cNvSpPr>
            <a:spLocks noGrp="1"/>
          </p:cNvSpPr>
          <p:nvPr>
            <p:ph type="subTitle" idx="1"/>
          </p:nvPr>
        </p:nvSpPr>
        <p:spPr>
          <a:xfrm>
            <a:off x="647178" y="3080490"/>
            <a:ext cx="9144000" cy="1065625"/>
          </a:xfrm>
          <a:prstGeom prst="rect">
            <a:avLst/>
          </a:prstGeom>
        </p:spPr>
        <p:txBody>
          <a:bodyPr/>
          <a:lstStyle>
            <a:lvl1pPr marL="0" indent="0" algn="l">
              <a:lnSpc>
                <a:spcPts val="2600"/>
              </a:lnSpc>
              <a:spcBef>
                <a:spcPts val="0"/>
              </a:spcBef>
              <a:buNone/>
              <a:defRPr sz="2400" b="1">
                <a:solidFill>
                  <a:srgbClr val="FFC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a:extLst>
              <a:ext uri="{FF2B5EF4-FFF2-40B4-BE49-F238E27FC236}">
                <a16:creationId xmlns:a16="http://schemas.microsoft.com/office/drawing/2014/main" id="{13FD472B-32E4-8A46-90E5-97757DC24EE5}"/>
              </a:ext>
            </a:extLst>
          </p:cNvPr>
          <p:cNvSpPr>
            <a:spLocks noGrp="1"/>
          </p:cNvSpPr>
          <p:nvPr>
            <p:ph type="body" sz="quarter" idx="10" hasCustomPrompt="1"/>
          </p:nvPr>
        </p:nvSpPr>
        <p:spPr>
          <a:xfrm>
            <a:off x="647178" y="4158641"/>
            <a:ext cx="6586603" cy="1863703"/>
          </a:xfrm>
          <a:prstGeom prst="rect">
            <a:avLst/>
          </a:prstGeom>
        </p:spPr>
        <p:txBody>
          <a:bodyPr anchor="b" anchorCtr="0">
            <a:noAutofit/>
          </a:bodyPr>
          <a:lstStyle>
            <a:lvl1pPr marL="0" indent="0">
              <a:lnSpc>
                <a:spcPts val="2000"/>
              </a:lnSpc>
              <a:spcBef>
                <a:spcPts val="0"/>
              </a:spcBef>
              <a:buNone/>
              <a:defRPr sz="1800">
                <a:solidFill>
                  <a:schemeClr val="bg1"/>
                </a:solidFill>
              </a:defRPr>
            </a:lvl1pPr>
          </a:lstStyle>
          <a:p>
            <a:pPr lvl="0"/>
            <a:r>
              <a:rPr lang="en-US" dirty="0"/>
              <a:t>Presenter’s Name</a:t>
            </a:r>
            <a:br>
              <a:rPr lang="en-US" dirty="0"/>
            </a:br>
            <a:r>
              <a:rPr lang="en-US" dirty="0"/>
              <a:t>Presenter’s title / additional designations</a:t>
            </a:r>
            <a:br>
              <a:rPr lang="en-US" dirty="0"/>
            </a:br>
            <a:r>
              <a:rPr lang="en-US" dirty="0"/>
              <a:t>Faculty of / Department of / additional designations</a:t>
            </a:r>
          </a:p>
        </p:txBody>
      </p:sp>
      <p:sp>
        <p:nvSpPr>
          <p:cNvPr id="12" name="Text Placeholder 11">
            <a:extLst>
              <a:ext uri="{FF2B5EF4-FFF2-40B4-BE49-F238E27FC236}">
                <a16:creationId xmlns:a16="http://schemas.microsoft.com/office/drawing/2014/main" id="{65E4B113-E638-B640-8F48-252058659E0B}"/>
              </a:ext>
            </a:extLst>
          </p:cNvPr>
          <p:cNvSpPr>
            <a:spLocks noGrp="1"/>
          </p:cNvSpPr>
          <p:nvPr>
            <p:ph type="body" sz="quarter" idx="11" hasCustomPrompt="1"/>
          </p:nvPr>
        </p:nvSpPr>
        <p:spPr>
          <a:xfrm>
            <a:off x="647700" y="6022975"/>
            <a:ext cx="6586081" cy="521874"/>
          </a:xfrm>
          <a:prstGeom prst="rect">
            <a:avLst/>
          </a:prstGeom>
        </p:spPr>
        <p:txBody>
          <a:bodyPr>
            <a:normAutofit/>
          </a:bodyPr>
          <a:lstStyle>
            <a:lvl1pPr marL="0" indent="0">
              <a:spcBef>
                <a:spcPts val="0"/>
              </a:spcBef>
              <a:buNone/>
              <a:defRPr sz="1400" b="1">
                <a:solidFill>
                  <a:srgbClr val="FFCD00"/>
                </a:solidFill>
              </a:defRPr>
            </a:lvl1pPr>
          </a:lstStyle>
          <a:p>
            <a:pPr lvl="0"/>
            <a:r>
              <a:rPr lang="en-US" dirty="0"/>
              <a:t>Click to add date</a:t>
            </a:r>
          </a:p>
        </p:txBody>
      </p:sp>
    </p:spTree>
    <p:extLst>
      <p:ext uri="{BB962C8B-B14F-4D97-AF65-F5344CB8AC3E}">
        <p14:creationId xmlns:p14="http://schemas.microsoft.com/office/powerpoint/2010/main" val="398029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32D7-DB76-2847-ADA0-EE213BEBB022}"/>
              </a:ext>
            </a:extLst>
          </p:cNvPr>
          <p:cNvSpPr>
            <a:spLocks noGrp="1"/>
          </p:cNvSpPr>
          <p:nvPr>
            <p:ph type="title"/>
          </p:nvPr>
        </p:nvSpPr>
        <p:spPr>
          <a:xfrm>
            <a:off x="562628" y="43841"/>
            <a:ext cx="10515600" cy="1033398"/>
          </a:xfrm>
          <a:prstGeom prst="rect">
            <a:avLst/>
          </a:prstGeom>
        </p:spPr>
        <p:txBody>
          <a:bodyPr anchor="ctr" anchorCtr="0">
            <a:normAutofit/>
          </a:bodyPr>
          <a:lstStyle>
            <a:lvl1pPr>
              <a:lnSpc>
                <a:spcPts val="3800"/>
              </a:lnSpc>
              <a:defRPr sz="3600" b="1">
                <a:solidFill>
                  <a:schemeClr val="bg1"/>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4F7C696-28D5-3D4E-90D5-168D38046ECC}"/>
              </a:ext>
            </a:extLst>
          </p:cNvPr>
          <p:cNvSpPr>
            <a:spLocks noGrp="1"/>
          </p:cNvSpPr>
          <p:nvPr>
            <p:ph idx="1"/>
          </p:nvPr>
        </p:nvSpPr>
        <p:spPr>
          <a:xfrm>
            <a:off x="562628" y="1537526"/>
            <a:ext cx="10515600" cy="4351338"/>
          </a:xfrm>
          <a:prstGeom prst="rect">
            <a:avLst/>
          </a:prstGeom>
        </p:spPr>
        <p:txBody>
          <a:bodyPr/>
          <a:lstStyle>
            <a:lvl1pPr>
              <a:buClr>
                <a:srgbClr val="E32726"/>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6054994-38BD-EA48-95B9-EDE63B92B824}"/>
              </a:ext>
            </a:extLst>
          </p:cNvPr>
          <p:cNvSpPr>
            <a:spLocks noGrp="1"/>
          </p:cNvSpPr>
          <p:nvPr>
            <p:ph type="sldNum" sz="quarter" idx="12"/>
          </p:nvPr>
        </p:nvSpPr>
        <p:spPr>
          <a:xfrm>
            <a:off x="255740" y="6362004"/>
            <a:ext cx="2743200" cy="365125"/>
          </a:xfrm>
          <a:prstGeom prst="rect">
            <a:avLst/>
          </a:prstGeom>
        </p:spPr>
        <p:txBody>
          <a:bodyPr/>
          <a:lstStyle>
            <a:lvl1pPr>
              <a:defRPr sz="1000"/>
            </a:lvl1pPr>
          </a:lstStyle>
          <a:p>
            <a:fld id="{5C35FCF4-C3EF-BD43-82E0-05BC237DAD2A}" type="slidenum">
              <a:rPr lang="en-US" smtClean="0"/>
              <a:pPr/>
              <a:t>‹#›</a:t>
            </a:fld>
            <a:endParaRPr lang="en-US" dirty="0"/>
          </a:p>
        </p:txBody>
      </p:sp>
    </p:spTree>
    <p:extLst>
      <p:ext uri="{BB962C8B-B14F-4D97-AF65-F5344CB8AC3E}">
        <p14:creationId xmlns:p14="http://schemas.microsoft.com/office/powerpoint/2010/main" val="388144403"/>
      </p:ext>
    </p:extLst>
  </p:cSld>
  <p:clrMapOvr>
    <a:masterClrMapping/>
  </p:clrMapOvr>
  <p:extLst>
    <p:ext uri="{DCECCB84-F9BA-43D5-87BE-67443E8EF086}">
      <p15:sldGuideLst xmlns:p15="http://schemas.microsoft.com/office/powerpoint/2012/main">
        <p15:guide id="1" orient="horz" pos="411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photo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683A0EC-D117-3A44-A056-CF7521187A07}"/>
              </a:ext>
            </a:extLst>
          </p:cNvPr>
          <p:cNvSpPr>
            <a:spLocks noGrp="1"/>
          </p:cNvSpPr>
          <p:nvPr>
            <p:ph type="pic" sz="quarter" idx="13"/>
          </p:nvPr>
        </p:nvSpPr>
        <p:spPr>
          <a:xfrm>
            <a:off x="933864" y="1773021"/>
            <a:ext cx="3938587" cy="3938587"/>
          </a:xfrm>
          <a:prstGeom prst="rect">
            <a:avLst/>
          </a:prstGeom>
        </p:spPr>
        <p:txBody>
          <a:bodyPr/>
          <a:lstStyle>
            <a:lvl1pPr marL="0" indent="0">
              <a:buNone/>
              <a:defRPr/>
            </a:lvl1pPr>
          </a:lstStyle>
          <a:p>
            <a:r>
              <a:rPr lang="en-US"/>
              <a:t>Click icon to add picture</a:t>
            </a:r>
          </a:p>
        </p:txBody>
      </p:sp>
      <p:sp>
        <p:nvSpPr>
          <p:cNvPr id="11" name="Content Placeholder 2">
            <a:extLst>
              <a:ext uri="{FF2B5EF4-FFF2-40B4-BE49-F238E27FC236}">
                <a16:creationId xmlns:a16="http://schemas.microsoft.com/office/drawing/2014/main" id="{EC2CEEFA-DEDA-3C4E-B209-94546CDD8BD9}"/>
              </a:ext>
            </a:extLst>
          </p:cNvPr>
          <p:cNvSpPr>
            <a:spLocks noGrp="1"/>
          </p:cNvSpPr>
          <p:nvPr>
            <p:ph idx="1"/>
          </p:nvPr>
        </p:nvSpPr>
        <p:spPr>
          <a:xfrm>
            <a:off x="5347569" y="1773021"/>
            <a:ext cx="6013537" cy="3938587"/>
          </a:xfrm>
          <a:prstGeom prst="rect">
            <a:avLst/>
          </a:prstGeom>
        </p:spPr>
        <p:txBody>
          <a:bodyPr/>
          <a:lstStyle>
            <a:lvl1pPr>
              <a:buClr>
                <a:schemeClr val="accent1"/>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517A63FE-DB6D-1241-BC57-CEC263957D1B}"/>
              </a:ext>
            </a:extLst>
          </p:cNvPr>
          <p:cNvSpPr>
            <a:spLocks noGrp="1"/>
          </p:cNvSpPr>
          <p:nvPr>
            <p:ph type="title"/>
          </p:nvPr>
        </p:nvSpPr>
        <p:spPr>
          <a:xfrm>
            <a:off x="562628" y="43841"/>
            <a:ext cx="10515600" cy="1033398"/>
          </a:xfrm>
          <a:prstGeom prst="rect">
            <a:avLst/>
          </a:prstGeom>
        </p:spPr>
        <p:txBody>
          <a:bodyPr anchor="ctr" anchorCtr="0">
            <a:normAutofit/>
          </a:bodyPr>
          <a:lstStyle>
            <a:lvl1pPr>
              <a:lnSpc>
                <a:spcPts val="3800"/>
              </a:lnSpc>
              <a:defRPr sz="3600" b="1">
                <a:solidFill>
                  <a:schemeClr val="bg1"/>
                </a:solidFill>
                <a:latin typeface="+mn-lt"/>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ED717515-6E81-0242-9075-57E188FF7174}"/>
              </a:ext>
            </a:extLst>
          </p:cNvPr>
          <p:cNvSpPr>
            <a:spLocks noGrp="1"/>
          </p:cNvSpPr>
          <p:nvPr>
            <p:ph type="sldNum" sz="quarter" idx="12"/>
          </p:nvPr>
        </p:nvSpPr>
        <p:spPr>
          <a:xfrm>
            <a:off x="255740" y="6362004"/>
            <a:ext cx="2743200" cy="365125"/>
          </a:xfrm>
          <a:prstGeom prst="rect">
            <a:avLst/>
          </a:prstGeom>
        </p:spPr>
        <p:txBody>
          <a:bodyPr/>
          <a:lstStyle>
            <a:lvl1pPr>
              <a:defRPr sz="1000"/>
            </a:lvl1pPr>
          </a:lstStyle>
          <a:p>
            <a:fld id="{5C35FCF4-C3EF-BD43-82E0-05BC237DAD2A}" type="slidenum">
              <a:rPr lang="en-US" smtClean="0"/>
              <a:pPr/>
              <a:t>‹#›</a:t>
            </a:fld>
            <a:endParaRPr lang="en-US" dirty="0"/>
          </a:p>
        </p:txBody>
      </p:sp>
    </p:spTree>
    <p:extLst>
      <p:ext uri="{BB962C8B-B14F-4D97-AF65-F5344CB8AC3E}">
        <p14:creationId xmlns:p14="http://schemas.microsoft.com/office/powerpoint/2010/main" val="219073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photo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683A0EC-D117-3A44-A056-CF7521187A07}"/>
              </a:ext>
            </a:extLst>
          </p:cNvPr>
          <p:cNvSpPr>
            <a:spLocks noGrp="1"/>
          </p:cNvSpPr>
          <p:nvPr>
            <p:ph type="pic" sz="quarter" idx="13"/>
          </p:nvPr>
        </p:nvSpPr>
        <p:spPr>
          <a:xfrm>
            <a:off x="933864" y="1655241"/>
            <a:ext cx="3982602" cy="2222782"/>
          </a:xfrm>
          <a:prstGeom prst="rect">
            <a:avLst/>
          </a:prstGeom>
        </p:spPr>
        <p:txBody>
          <a:bodyPr/>
          <a:lstStyle>
            <a:lvl1pPr marL="0" indent="0">
              <a:buNone/>
              <a:defRPr/>
            </a:lvl1pPr>
          </a:lstStyle>
          <a:p>
            <a:r>
              <a:rPr lang="en-US"/>
              <a:t>Click icon to add picture</a:t>
            </a:r>
            <a:endParaRPr lang="en-US" dirty="0"/>
          </a:p>
        </p:txBody>
      </p:sp>
      <p:sp>
        <p:nvSpPr>
          <p:cNvPr id="11" name="Content Placeholder 2">
            <a:extLst>
              <a:ext uri="{FF2B5EF4-FFF2-40B4-BE49-F238E27FC236}">
                <a16:creationId xmlns:a16="http://schemas.microsoft.com/office/drawing/2014/main" id="{EC2CEEFA-DEDA-3C4E-B209-94546CDD8BD9}"/>
              </a:ext>
            </a:extLst>
          </p:cNvPr>
          <p:cNvSpPr>
            <a:spLocks noGrp="1"/>
          </p:cNvSpPr>
          <p:nvPr>
            <p:ph idx="1"/>
          </p:nvPr>
        </p:nvSpPr>
        <p:spPr>
          <a:xfrm>
            <a:off x="933864" y="4202482"/>
            <a:ext cx="3995802" cy="1835063"/>
          </a:xfrm>
          <a:prstGeom prst="rect">
            <a:avLst/>
          </a:prstGeom>
        </p:spPr>
        <p:txBody>
          <a:bodyPr/>
          <a:lstStyle>
            <a:lvl1pPr>
              <a:buClr>
                <a:schemeClr val="accent1"/>
              </a:buClr>
              <a:defRPr sz="2000"/>
            </a:lvl1pPr>
            <a:lvl2pPr>
              <a:buClr>
                <a:srgbClr val="FBB031"/>
              </a:buClr>
              <a:defRPr sz="1800"/>
            </a:lvl2pPr>
            <a:lvl3pPr>
              <a:buClr>
                <a:srgbClr val="8B857B"/>
              </a:buClr>
              <a:defRPr sz="1600"/>
            </a:lvl3pPr>
            <a:lvl4pPr>
              <a:buClr>
                <a:schemeClr val="accent3"/>
              </a:buClr>
              <a:defRPr sz="1400"/>
            </a:lvl4pPr>
            <a:lvl5pPr>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517A63FE-DB6D-1241-BC57-CEC263957D1B}"/>
              </a:ext>
            </a:extLst>
          </p:cNvPr>
          <p:cNvSpPr>
            <a:spLocks noGrp="1"/>
          </p:cNvSpPr>
          <p:nvPr>
            <p:ph type="title"/>
          </p:nvPr>
        </p:nvSpPr>
        <p:spPr>
          <a:xfrm>
            <a:off x="562628" y="43841"/>
            <a:ext cx="10515600" cy="1033398"/>
          </a:xfrm>
          <a:prstGeom prst="rect">
            <a:avLst/>
          </a:prstGeom>
        </p:spPr>
        <p:txBody>
          <a:bodyPr anchor="ctr" anchorCtr="0">
            <a:normAutofit/>
          </a:bodyPr>
          <a:lstStyle>
            <a:lvl1pPr>
              <a:lnSpc>
                <a:spcPts val="3800"/>
              </a:lnSpc>
              <a:defRPr sz="3600" b="1">
                <a:solidFill>
                  <a:schemeClr val="bg1"/>
                </a:solidFill>
                <a:latin typeface="+mn-lt"/>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ED717515-6E81-0242-9075-57E188FF7174}"/>
              </a:ext>
            </a:extLst>
          </p:cNvPr>
          <p:cNvSpPr>
            <a:spLocks noGrp="1"/>
          </p:cNvSpPr>
          <p:nvPr>
            <p:ph type="sldNum" sz="quarter" idx="12"/>
          </p:nvPr>
        </p:nvSpPr>
        <p:spPr>
          <a:xfrm>
            <a:off x="255740" y="6362004"/>
            <a:ext cx="2743200" cy="365125"/>
          </a:xfrm>
          <a:prstGeom prst="rect">
            <a:avLst/>
          </a:prstGeom>
        </p:spPr>
        <p:txBody>
          <a:bodyPr/>
          <a:lstStyle>
            <a:lvl1pPr>
              <a:defRPr sz="1000"/>
            </a:lvl1pPr>
          </a:lstStyle>
          <a:p>
            <a:fld id="{5C35FCF4-C3EF-BD43-82E0-05BC237DAD2A}" type="slidenum">
              <a:rPr lang="en-US" smtClean="0"/>
              <a:pPr/>
              <a:t>‹#›</a:t>
            </a:fld>
            <a:endParaRPr lang="en-US" dirty="0"/>
          </a:p>
        </p:txBody>
      </p:sp>
      <p:sp>
        <p:nvSpPr>
          <p:cNvPr id="6" name="Picture Placeholder 7">
            <a:extLst>
              <a:ext uri="{FF2B5EF4-FFF2-40B4-BE49-F238E27FC236}">
                <a16:creationId xmlns:a16="http://schemas.microsoft.com/office/drawing/2014/main" id="{873EC9B2-3D79-EB42-BD2D-94A59CE5C329}"/>
              </a:ext>
            </a:extLst>
          </p:cNvPr>
          <p:cNvSpPr>
            <a:spLocks noGrp="1"/>
          </p:cNvSpPr>
          <p:nvPr>
            <p:ph type="pic" sz="quarter" idx="14"/>
          </p:nvPr>
        </p:nvSpPr>
        <p:spPr>
          <a:xfrm>
            <a:off x="7240719" y="1655241"/>
            <a:ext cx="3982602" cy="2222782"/>
          </a:xfrm>
          <a:prstGeom prst="rect">
            <a:avLst/>
          </a:prstGeom>
        </p:spPr>
        <p:txBody>
          <a:bodyPr/>
          <a:lstStyle>
            <a:lvl1pPr marL="0" indent="0">
              <a:buNone/>
              <a:defRPr/>
            </a:lvl1pPr>
          </a:lstStyle>
          <a:p>
            <a:r>
              <a:rPr lang="en-US"/>
              <a:t>Click icon to add picture</a:t>
            </a:r>
          </a:p>
        </p:txBody>
      </p:sp>
      <p:cxnSp>
        <p:nvCxnSpPr>
          <p:cNvPr id="3" name="Straight Connector 2">
            <a:extLst>
              <a:ext uri="{FF2B5EF4-FFF2-40B4-BE49-F238E27FC236}">
                <a16:creationId xmlns:a16="http://schemas.microsoft.com/office/drawing/2014/main" id="{B1D7853A-8D09-4041-8FD1-E58DBA8A7F0F}"/>
              </a:ext>
            </a:extLst>
          </p:cNvPr>
          <p:cNvCxnSpPr/>
          <p:nvPr userDrawn="1"/>
        </p:nvCxnSpPr>
        <p:spPr>
          <a:xfrm>
            <a:off x="6096000" y="1551313"/>
            <a:ext cx="0" cy="4653420"/>
          </a:xfrm>
          <a:prstGeom prst="line">
            <a:avLst/>
          </a:prstGeom>
        </p:spPr>
        <p:style>
          <a:lnRef idx="1">
            <a:schemeClr val="accent2"/>
          </a:lnRef>
          <a:fillRef idx="0">
            <a:schemeClr val="accent2"/>
          </a:fillRef>
          <a:effectRef idx="0">
            <a:schemeClr val="accent2"/>
          </a:effectRef>
          <a:fontRef idx="minor">
            <a:schemeClr val="tx1"/>
          </a:fontRef>
        </p:style>
      </p:cxnSp>
      <p:sp>
        <p:nvSpPr>
          <p:cNvPr id="13" name="Content Placeholder 2">
            <a:extLst>
              <a:ext uri="{FF2B5EF4-FFF2-40B4-BE49-F238E27FC236}">
                <a16:creationId xmlns:a16="http://schemas.microsoft.com/office/drawing/2014/main" id="{AEF50DEA-27DF-7C4E-AD5F-60F66ED518A4}"/>
              </a:ext>
            </a:extLst>
          </p:cNvPr>
          <p:cNvSpPr>
            <a:spLocks noGrp="1"/>
          </p:cNvSpPr>
          <p:nvPr>
            <p:ph idx="15"/>
          </p:nvPr>
        </p:nvSpPr>
        <p:spPr>
          <a:xfrm>
            <a:off x="7240719" y="4202482"/>
            <a:ext cx="3995802" cy="1835063"/>
          </a:xfrm>
          <a:prstGeom prst="rect">
            <a:avLst/>
          </a:prstGeom>
        </p:spPr>
        <p:txBody>
          <a:bodyPr/>
          <a:lstStyle>
            <a:lvl1pPr>
              <a:buClr>
                <a:schemeClr val="accent1"/>
              </a:buClr>
              <a:defRPr sz="2000"/>
            </a:lvl1pPr>
            <a:lvl2pPr>
              <a:buClr>
                <a:srgbClr val="FBB031"/>
              </a:buClr>
              <a:defRPr sz="1800"/>
            </a:lvl2pPr>
            <a:lvl3pPr>
              <a:buClr>
                <a:srgbClr val="8B857B"/>
              </a:buClr>
              <a:defRPr sz="1600"/>
            </a:lvl3pPr>
            <a:lvl4pPr>
              <a:buClr>
                <a:schemeClr val="accent3"/>
              </a:buClr>
              <a:defRPr sz="1400"/>
            </a:lvl4pPr>
            <a:lvl5pPr>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388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em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016D1F-0C29-D446-876E-DD6C096D7311}"/>
              </a:ext>
            </a:extLst>
          </p:cNvPr>
          <p:cNvSpPr>
            <a:spLocks noGrp="1"/>
          </p:cNvSpPr>
          <p:nvPr>
            <p:ph type="body" sz="quarter" idx="10" hasCustomPrompt="1"/>
          </p:nvPr>
        </p:nvSpPr>
        <p:spPr>
          <a:xfrm>
            <a:off x="1095375" y="582460"/>
            <a:ext cx="8317935" cy="5668028"/>
          </a:xfrm>
          <a:prstGeom prst="rect">
            <a:avLst/>
          </a:prstGeom>
        </p:spPr>
        <p:txBody>
          <a:bodyPr anchor="ctr" anchorCtr="0"/>
          <a:lstStyle>
            <a:lvl1pPr marL="0" indent="0">
              <a:lnSpc>
                <a:spcPts val="6200"/>
              </a:lnSpc>
              <a:spcBef>
                <a:spcPts val="0"/>
              </a:spcBef>
              <a:buNone/>
              <a:defRPr sz="6000" b="1">
                <a:solidFill>
                  <a:schemeClr val="bg1"/>
                </a:solidFill>
                <a:latin typeface="+mn-lt"/>
              </a:defRPr>
            </a:lvl1pPr>
          </a:lstStyle>
          <a:p>
            <a:pPr lvl="0"/>
            <a:r>
              <a:rPr lang="en-US" dirty="0"/>
              <a:t>This slide is for one big, bold statement. Bullet points can’t compete! </a:t>
            </a:r>
          </a:p>
        </p:txBody>
      </p:sp>
    </p:spTree>
    <p:extLst>
      <p:ext uri="{BB962C8B-B14F-4D97-AF65-F5344CB8AC3E}">
        <p14:creationId xmlns:p14="http://schemas.microsoft.com/office/powerpoint/2010/main" val="399748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clu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78C2-47AD-C340-9456-D9F9B3D30035}"/>
              </a:ext>
            </a:extLst>
          </p:cNvPr>
          <p:cNvSpPr>
            <a:spLocks noGrp="1"/>
          </p:cNvSpPr>
          <p:nvPr>
            <p:ph type="ctrTitle" hasCustomPrompt="1"/>
          </p:nvPr>
        </p:nvSpPr>
        <p:spPr>
          <a:xfrm>
            <a:off x="647178" y="720246"/>
            <a:ext cx="9144000" cy="2345043"/>
          </a:xfrm>
          <a:prstGeom prst="rect">
            <a:avLst/>
          </a:prstGeom>
        </p:spPr>
        <p:txBody>
          <a:bodyPr anchor="b">
            <a:normAutofit/>
          </a:bodyPr>
          <a:lstStyle>
            <a:lvl1pPr algn="l">
              <a:lnSpc>
                <a:spcPts val="3800"/>
              </a:lnSpc>
              <a:defRPr sz="3600" b="1">
                <a:solidFill>
                  <a:schemeClr val="bg1"/>
                </a:solidFill>
                <a:latin typeface="+mn-lt"/>
              </a:defRPr>
            </a:lvl1pPr>
          </a:lstStyle>
          <a:p>
            <a:r>
              <a:rPr lang="en-US" dirty="0"/>
              <a:t>Thank you for attending! </a:t>
            </a:r>
            <a:br>
              <a:rPr lang="en-US" dirty="0"/>
            </a:br>
            <a:r>
              <a:rPr lang="en-US" dirty="0"/>
              <a:t>and/or other concluding message</a:t>
            </a:r>
          </a:p>
        </p:txBody>
      </p:sp>
      <p:sp>
        <p:nvSpPr>
          <p:cNvPr id="3" name="Subtitle 2">
            <a:extLst>
              <a:ext uri="{FF2B5EF4-FFF2-40B4-BE49-F238E27FC236}">
                <a16:creationId xmlns:a16="http://schemas.microsoft.com/office/drawing/2014/main" id="{336038AA-9B5A-234E-B6E1-FE9722AB0657}"/>
              </a:ext>
            </a:extLst>
          </p:cNvPr>
          <p:cNvSpPr>
            <a:spLocks noGrp="1"/>
          </p:cNvSpPr>
          <p:nvPr>
            <p:ph type="subTitle" idx="1" hasCustomPrompt="1"/>
          </p:nvPr>
        </p:nvSpPr>
        <p:spPr>
          <a:xfrm>
            <a:off x="647178" y="3080490"/>
            <a:ext cx="9144000" cy="1065625"/>
          </a:xfrm>
          <a:prstGeom prst="rect">
            <a:avLst/>
          </a:prstGeom>
        </p:spPr>
        <p:txBody>
          <a:bodyPr/>
          <a:lstStyle>
            <a:lvl1pPr marL="0" indent="0" algn="l">
              <a:lnSpc>
                <a:spcPts val="2600"/>
              </a:lnSpc>
              <a:spcBef>
                <a:spcPts val="0"/>
              </a:spcBef>
              <a:buNone/>
              <a:defRPr sz="2400" b="1">
                <a:solidFill>
                  <a:srgbClr val="FFC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For more information go to </a:t>
            </a:r>
            <a:r>
              <a:rPr lang="en-US" dirty="0" err="1"/>
              <a:t>ucalgary.ca</a:t>
            </a:r>
            <a:r>
              <a:rPr lang="en-US" dirty="0"/>
              <a:t>/</a:t>
            </a:r>
            <a:r>
              <a:rPr lang="en-US" dirty="0" err="1"/>
              <a:t>webaddress</a:t>
            </a:r>
            <a:endParaRPr lang="en-US" dirty="0"/>
          </a:p>
        </p:txBody>
      </p:sp>
      <p:sp>
        <p:nvSpPr>
          <p:cNvPr id="10" name="Text Placeholder 9">
            <a:extLst>
              <a:ext uri="{FF2B5EF4-FFF2-40B4-BE49-F238E27FC236}">
                <a16:creationId xmlns:a16="http://schemas.microsoft.com/office/drawing/2014/main" id="{13FD472B-32E4-8A46-90E5-97757DC24EE5}"/>
              </a:ext>
            </a:extLst>
          </p:cNvPr>
          <p:cNvSpPr>
            <a:spLocks noGrp="1"/>
          </p:cNvSpPr>
          <p:nvPr>
            <p:ph type="body" sz="quarter" idx="10" hasCustomPrompt="1"/>
          </p:nvPr>
        </p:nvSpPr>
        <p:spPr>
          <a:xfrm>
            <a:off x="647178" y="4158641"/>
            <a:ext cx="6586603" cy="1863703"/>
          </a:xfrm>
          <a:prstGeom prst="rect">
            <a:avLst/>
          </a:prstGeom>
        </p:spPr>
        <p:txBody>
          <a:bodyPr anchor="b" anchorCtr="0">
            <a:noAutofit/>
          </a:bodyPr>
          <a:lstStyle>
            <a:lvl1pPr marL="0" indent="0">
              <a:lnSpc>
                <a:spcPts val="2000"/>
              </a:lnSpc>
              <a:spcBef>
                <a:spcPts val="0"/>
              </a:spcBef>
              <a:buNone/>
              <a:defRPr sz="1800" b="0">
                <a:solidFill>
                  <a:schemeClr val="bg1"/>
                </a:solidFill>
              </a:defRPr>
            </a:lvl1pPr>
          </a:lstStyle>
          <a:p>
            <a:pPr lvl="0"/>
            <a:r>
              <a:rPr lang="en-US" dirty="0"/>
              <a:t>Presenter’s Name</a:t>
            </a:r>
            <a:br>
              <a:rPr lang="en-US" dirty="0"/>
            </a:br>
            <a:r>
              <a:rPr lang="en-US" dirty="0" err="1"/>
              <a:t>presentersemail@ucalgary.ca</a:t>
            </a:r>
            <a:br>
              <a:rPr lang="en-US" dirty="0"/>
            </a:br>
            <a:r>
              <a:rPr lang="en-US" dirty="0"/>
              <a:t>Phone number / Twitter handle / additional contact info</a:t>
            </a:r>
          </a:p>
        </p:txBody>
      </p:sp>
    </p:spTree>
    <p:extLst>
      <p:ext uri="{BB962C8B-B14F-4D97-AF65-F5344CB8AC3E}">
        <p14:creationId xmlns:p14="http://schemas.microsoft.com/office/powerpoint/2010/main" val="179591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830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4" r:id="rId5"/>
    <p:sldLayoutId id="214748365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research.ucalgary.ca/research-services/ethics-compliance/ethics-resour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6.png"/><Relationship Id="rId10" Type="http://schemas.openxmlformats.org/officeDocument/2006/relationships/image" Target="../media/image34.png"/><Relationship Id="rId4" Type="http://schemas.openxmlformats.org/officeDocument/2006/relationships/image" Target="../media/image38.pn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8.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3.png"/><Relationship Id="rId7" Type="http://schemas.openxmlformats.org/officeDocument/2006/relationships/image" Target="../media/image39.png"/><Relationship Id="rId12"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6.pn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3.png"/><Relationship Id="rId9" Type="http://schemas.openxmlformats.org/officeDocument/2006/relationships/image" Target="../media/image40.png"/></Relationships>
</file>

<file path=ppt/slides/_rels/slide3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3.png"/><Relationship Id="rId9" Type="http://schemas.openxmlformats.org/officeDocument/2006/relationships/image" Target="../media/image40.png"/></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3.png"/><Relationship Id="rId9" Type="http://schemas.openxmlformats.org/officeDocument/2006/relationships/image" Target="../media/image40.png"/></Relationships>
</file>

<file path=ppt/slides/_rels/slide3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6.png"/><Relationship Id="rId2" Type="http://schemas.openxmlformats.org/officeDocument/2006/relationships/image" Target="../media/image33.png"/><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8.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rebexchange.ca/" TargetMode="Externa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Iriss.support@ucalgary.ca" TargetMode="External"/><Relationship Id="rId2" Type="http://schemas.openxmlformats.org/officeDocument/2006/relationships/hyperlink" Target="mailto:Research.Administration@ahs.ca" TargetMode="Externa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2" Type="http://schemas.openxmlformats.org/officeDocument/2006/relationships/hyperlink" Target="mailto:chreb@ucalgary.ca"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mailto:iriss.support@ucalgary.c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iriss.support@ucalgary.ca" TargetMode="External"/><Relationship Id="rId2" Type="http://schemas.openxmlformats.org/officeDocument/2006/relationships/hyperlink" Target="mailto:chreb@uclagary.c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cps2core.ca/welcome" TargetMode="External"/><Relationship Id="rId7" Type="http://schemas.openxmlformats.org/officeDocument/2006/relationships/hyperlink" Target="https://research.ucalgary.ca/sites/default/files/teams/2/Budget-summary-chreb-feb2021.xls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research.ucalgary.ca/sites/default/files/teams/2/Ethics/checklist-chreb-certification-MAR2023.pdf" TargetMode="External"/><Relationship Id="rId5" Type="http://schemas.openxmlformats.org/officeDocument/2006/relationships/hyperlink" Target="https://research.ucalgary.ca/conduct-research/ethics-compliance/human-research-ethics/conjoint-health-research-ethics-board-chreb" TargetMode="External"/><Relationship Id="rId4" Type="http://schemas.openxmlformats.org/officeDocument/2006/relationships/hyperlink" Target="https://research.ucalgary.ca/sites/default/files/RSO%20Docs/CITI%20Human%20Subjects%20Research%20Course%20-%20Guide.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A485-1CE4-D943-BF73-46F1F53E1FE8}"/>
              </a:ext>
            </a:extLst>
          </p:cNvPr>
          <p:cNvSpPr>
            <a:spLocks noGrp="1"/>
          </p:cNvSpPr>
          <p:nvPr>
            <p:ph type="ctrTitle"/>
          </p:nvPr>
        </p:nvSpPr>
        <p:spPr/>
        <p:txBody>
          <a:bodyPr/>
          <a:lstStyle/>
          <a:p>
            <a:r>
              <a:rPr lang="en-US" dirty="0"/>
              <a:t>Research Ethics Board Review</a:t>
            </a:r>
          </a:p>
        </p:txBody>
      </p:sp>
      <p:sp>
        <p:nvSpPr>
          <p:cNvPr id="3" name="Subtitle 2">
            <a:extLst>
              <a:ext uri="{FF2B5EF4-FFF2-40B4-BE49-F238E27FC236}">
                <a16:creationId xmlns:a16="http://schemas.microsoft.com/office/drawing/2014/main" id="{9B3511D1-7FCA-FB4B-9E50-F071C460FE80}"/>
              </a:ext>
            </a:extLst>
          </p:cNvPr>
          <p:cNvSpPr>
            <a:spLocks noGrp="1"/>
          </p:cNvSpPr>
          <p:nvPr>
            <p:ph type="subTitle" idx="1"/>
          </p:nvPr>
        </p:nvSpPr>
        <p:spPr/>
        <p:txBody>
          <a:bodyPr/>
          <a:lstStyle/>
          <a:p>
            <a:r>
              <a:rPr lang="en-US" dirty="0"/>
              <a:t>Requirements for CHREB approvals</a:t>
            </a:r>
          </a:p>
        </p:txBody>
      </p:sp>
      <p:sp>
        <p:nvSpPr>
          <p:cNvPr id="4" name="Text Placeholder 3">
            <a:extLst>
              <a:ext uri="{FF2B5EF4-FFF2-40B4-BE49-F238E27FC236}">
                <a16:creationId xmlns:a16="http://schemas.microsoft.com/office/drawing/2014/main" id="{C1C24C84-A742-DD4F-A936-BBDA5C8BB3E2}"/>
              </a:ext>
            </a:extLst>
          </p:cNvPr>
          <p:cNvSpPr>
            <a:spLocks noGrp="1"/>
          </p:cNvSpPr>
          <p:nvPr>
            <p:ph type="body" sz="quarter" idx="10"/>
          </p:nvPr>
        </p:nvSpPr>
        <p:spPr/>
        <p:txBody>
          <a:bodyPr/>
          <a:lstStyle/>
          <a:p>
            <a:r>
              <a:rPr lang="en-US" dirty="0"/>
              <a:t>Linda Longpre</a:t>
            </a:r>
          </a:p>
          <a:p>
            <a:r>
              <a:rPr lang="en-US" dirty="0"/>
              <a:t>Manager, Research Ethics and Compliance</a:t>
            </a:r>
          </a:p>
          <a:p>
            <a:r>
              <a:rPr lang="en-US" dirty="0"/>
              <a:t>Research Services Office</a:t>
            </a:r>
          </a:p>
        </p:txBody>
      </p:sp>
    </p:spTree>
    <p:extLst>
      <p:ext uri="{BB962C8B-B14F-4D97-AF65-F5344CB8AC3E}">
        <p14:creationId xmlns:p14="http://schemas.microsoft.com/office/powerpoint/2010/main" val="2374729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95FF6-C885-1A14-E88E-A36B01CDCC3B}"/>
              </a:ext>
            </a:extLst>
          </p:cNvPr>
          <p:cNvSpPr>
            <a:spLocks noGrp="1"/>
          </p:cNvSpPr>
          <p:nvPr>
            <p:ph type="title"/>
          </p:nvPr>
        </p:nvSpPr>
        <p:spPr/>
        <p:txBody>
          <a:bodyPr/>
          <a:lstStyle/>
          <a:p>
            <a:r>
              <a:rPr lang="en-CA" dirty="0"/>
              <a:t>Study Numbers and Types</a:t>
            </a:r>
          </a:p>
        </p:txBody>
      </p:sp>
      <p:sp>
        <p:nvSpPr>
          <p:cNvPr id="3" name="Content Placeholder 2">
            <a:extLst>
              <a:ext uri="{FF2B5EF4-FFF2-40B4-BE49-F238E27FC236}">
                <a16:creationId xmlns:a16="http://schemas.microsoft.com/office/drawing/2014/main" id="{904A3E91-70F8-F8DB-F4FA-53B129F1AF39}"/>
              </a:ext>
            </a:extLst>
          </p:cNvPr>
          <p:cNvSpPr>
            <a:spLocks noGrp="1"/>
          </p:cNvSpPr>
          <p:nvPr>
            <p:ph idx="1"/>
          </p:nvPr>
        </p:nvSpPr>
        <p:spPr>
          <a:xfrm>
            <a:off x="562628" y="1359972"/>
            <a:ext cx="10515600" cy="4818886"/>
          </a:xfrm>
        </p:spPr>
        <p:txBody>
          <a:bodyPr/>
          <a:lstStyle/>
          <a:p>
            <a:r>
              <a:rPr lang="en-CA" sz="2400" dirty="0"/>
              <a:t>All studies are given a number at the time of initiation, not at submission</a:t>
            </a:r>
          </a:p>
          <a:p>
            <a:endParaRPr lang="en-CA" dirty="0"/>
          </a:p>
          <a:p>
            <a:endParaRPr lang="en-CA" dirty="0"/>
          </a:p>
          <a:p>
            <a:endParaRPr lang="en-CA" dirty="0"/>
          </a:p>
          <a:p>
            <a:endParaRPr lang="en-CA" dirty="0"/>
          </a:p>
          <a:p>
            <a:endParaRPr lang="en-CA" sz="2400" dirty="0"/>
          </a:p>
          <a:p>
            <a:r>
              <a:rPr lang="en-CA" sz="2400" dirty="0"/>
              <a:t>Post approval submission:</a:t>
            </a:r>
          </a:p>
          <a:p>
            <a:pPr lvl="1"/>
            <a:r>
              <a:rPr lang="en-CA" sz="1800" dirty="0"/>
              <a:t>REN – Means you are viewing a Renewal report</a:t>
            </a:r>
          </a:p>
          <a:p>
            <a:pPr lvl="1"/>
            <a:r>
              <a:rPr lang="en-CA" sz="1800" dirty="0"/>
              <a:t>MOD – Means you are viewing a Modification (amendment)</a:t>
            </a:r>
          </a:p>
          <a:p>
            <a:pPr lvl="1"/>
            <a:r>
              <a:rPr lang="en-CA" sz="1800" dirty="0"/>
              <a:t>RE – Means you are viewing a Reportable Event (serious adverse event, protocol violation)</a:t>
            </a:r>
          </a:p>
          <a:p>
            <a:pPr lvl="1"/>
            <a:r>
              <a:rPr lang="en-CA" sz="1800" dirty="0"/>
              <a:t>CLOSE – Means you are viewing a Closure</a:t>
            </a:r>
          </a:p>
          <a:p>
            <a:pPr lvl="1"/>
            <a:endParaRPr lang="en-CA" dirty="0"/>
          </a:p>
        </p:txBody>
      </p:sp>
      <p:sp>
        <p:nvSpPr>
          <p:cNvPr id="4" name="Slide Number Placeholder 3">
            <a:extLst>
              <a:ext uri="{FF2B5EF4-FFF2-40B4-BE49-F238E27FC236}">
                <a16:creationId xmlns:a16="http://schemas.microsoft.com/office/drawing/2014/main" id="{AE4131DB-7FD5-E522-DB2A-ABDC5D9CC33E}"/>
              </a:ext>
            </a:extLst>
          </p:cNvPr>
          <p:cNvSpPr>
            <a:spLocks noGrp="1"/>
          </p:cNvSpPr>
          <p:nvPr>
            <p:ph type="sldNum" sz="quarter" idx="12"/>
          </p:nvPr>
        </p:nvSpPr>
        <p:spPr/>
        <p:txBody>
          <a:bodyPr/>
          <a:lstStyle/>
          <a:p>
            <a:fld id="{5C35FCF4-C3EF-BD43-82E0-05BC237DAD2A}" type="slidenum">
              <a:rPr lang="en-US" smtClean="0"/>
              <a:pPr/>
              <a:t>10</a:t>
            </a:fld>
            <a:endParaRPr lang="en-US" dirty="0"/>
          </a:p>
        </p:txBody>
      </p:sp>
      <p:graphicFrame>
        <p:nvGraphicFramePr>
          <p:cNvPr id="5" name="Table 5">
            <a:extLst>
              <a:ext uri="{FF2B5EF4-FFF2-40B4-BE49-F238E27FC236}">
                <a16:creationId xmlns:a16="http://schemas.microsoft.com/office/drawing/2014/main" id="{4CEA2B76-8390-BE95-A647-12BE399D2C28}"/>
              </a:ext>
            </a:extLst>
          </p:cNvPr>
          <p:cNvGraphicFramePr>
            <a:graphicFrameLocks noGrp="1"/>
          </p:cNvGraphicFramePr>
          <p:nvPr>
            <p:extLst>
              <p:ext uri="{D42A27DB-BD31-4B8C-83A1-F6EECF244321}">
                <p14:modId xmlns:p14="http://schemas.microsoft.com/office/powerpoint/2010/main" val="3014953677"/>
              </p:ext>
            </p:extLst>
          </p:nvPr>
        </p:nvGraphicFramePr>
        <p:xfrm>
          <a:off x="1756428" y="1924097"/>
          <a:ext cx="8128000" cy="2225040"/>
        </p:xfrm>
        <a:graphic>
          <a:graphicData uri="http://schemas.openxmlformats.org/drawingml/2006/table">
            <a:tbl>
              <a:tblPr firstRow="1" bandRow="1">
                <a:tableStyleId>{5C22544A-7EE6-4342-B048-85BDC9FD1C3A}</a:tableStyleId>
              </a:tblPr>
              <a:tblGrid>
                <a:gridCol w="2397956">
                  <a:extLst>
                    <a:ext uri="{9D8B030D-6E8A-4147-A177-3AD203B41FA5}">
                      <a16:colId xmlns:a16="http://schemas.microsoft.com/office/drawing/2014/main" val="4285751387"/>
                    </a:ext>
                  </a:extLst>
                </a:gridCol>
                <a:gridCol w="5730044">
                  <a:extLst>
                    <a:ext uri="{9D8B030D-6E8A-4147-A177-3AD203B41FA5}">
                      <a16:colId xmlns:a16="http://schemas.microsoft.com/office/drawing/2014/main" val="946419047"/>
                    </a:ext>
                  </a:extLst>
                </a:gridCol>
              </a:tblGrid>
              <a:tr h="370840">
                <a:tc>
                  <a:txBody>
                    <a:bodyPr/>
                    <a:lstStyle/>
                    <a:p>
                      <a:r>
                        <a:rPr lang="en-CA" dirty="0"/>
                        <a:t>Certification Number</a:t>
                      </a:r>
                    </a:p>
                  </a:txBody>
                  <a:tcPr/>
                </a:tc>
                <a:tc>
                  <a:txBody>
                    <a:bodyPr/>
                    <a:lstStyle/>
                    <a:p>
                      <a:r>
                        <a:rPr lang="en-CA" dirty="0"/>
                        <a:t>Definition</a:t>
                      </a:r>
                    </a:p>
                  </a:txBody>
                  <a:tcPr/>
                </a:tc>
                <a:extLst>
                  <a:ext uri="{0D108BD9-81ED-4DB2-BD59-A6C34878D82A}">
                    <a16:rowId xmlns:a16="http://schemas.microsoft.com/office/drawing/2014/main" val="553003317"/>
                  </a:ext>
                </a:extLst>
              </a:tr>
              <a:tr h="370840">
                <a:tc>
                  <a:txBody>
                    <a:bodyPr/>
                    <a:lstStyle/>
                    <a:p>
                      <a:r>
                        <a:rPr lang="en-CA" dirty="0"/>
                        <a:t>REB23-1000</a:t>
                      </a:r>
                    </a:p>
                  </a:txBody>
                  <a:tcPr/>
                </a:tc>
                <a:tc>
                  <a:txBody>
                    <a:bodyPr/>
                    <a:lstStyle/>
                    <a:p>
                      <a:r>
                        <a:rPr lang="en-CA" dirty="0"/>
                        <a:t>UofC REB application ID</a:t>
                      </a:r>
                    </a:p>
                  </a:txBody>
                  <a:tcPr/>
                </a:tc>
                <a:extLst>
                  <a:ext uri="{0D108BD9-81ED-4DB2-BD59-A6C34878D82A}">
                    <a16:rowId xmlns:a16="http://schemas.microsoft.com/office/drawing/2014/main" val="216400662"/>
                  </a:ext>
                </a:extLst>
              </a:tr>
              <a:tr h="370840">
                <a:tc>
                  <a:txBody>
                    <a:bodyPr/>
                    <a:lstStyle/>
                    <a:p>
                      <a:r>
                        <a:rPr lang="en-CA" dirty="0"/>
                        <a:t>pSite-23-1000</a:t>
                      </a:r>
                    </a:p>
                  </a:txBody>
                  <a:tcPr/>
                </a:tc>
                <a:tc>
                  <a:txBody>
                    <a:bodyPr/>
                    <a:lstStyle/>
                    <a:p>
                      <a:r>
                        <a:rPr lang="en-CA" dirty="0"/>
                        <a:t>UofC REB Exchange ID</a:t>
                      </a:r>
                    </a:p>
                  </a:txBody>
                  <a:tcPr/>
                </a:tc>
                <a:extLst>
                  <a:ext uri="{0D108BD9-81ED-4DB2-BD59-A6C34878D82A}">
                    <a16:rowId xmlns:a16="http://schemas.microsoft.com/office/drawing/2014/main" val="1322774996"/>
                  </a:ext>
                </a:extLst>
              </a:tr>
              <a:tr h="370840">
                <a:tc>
                  <a:txBody>
                    <a:bodyPr/>
                    <a:lstStyle/>
                    <a:p>
                      <a:r>
                        <a:rPr lang="en-CA" dirty="0"/>
                        <a:t>pSite00001000</a:t>
                      </a:r>
                    </a:p>
                  </a:txBody>
                  <a:tcPr/>
                </a:tc>
                <a:tc>
                  <a:txBody>
                    <a:bodyPr/>
                    <a:lstStyle/>
                    <a:p>
                      <a:r>
                        <a:rPr lang="en-CA" dirty="0"/>
                        <a:t>External REB Exchange ID</a:t>
                      </a:r>
                    </a:p>
                  </a:txBody>
                  <a:tcPr/>
                </a:tc>
                <a:extLst>
                  <a:ext uri="{0D108BD9-81ED-4DB2-BD59-A6C34878D82A}">
                    <a16:rowId xmlns:a16="http://schemas.microsoft.com/office/drawing/2014/main" val="3389678894"/>
                  </a:ext>
                </a:extLst>
              </a:tr>
              <a:tr h="370840">
                <a:tc>
                  <a:txBody>
                    <a:bodyPr/>
                    <a:lstStyle/>
                    <a:p>
                      <a:r>
                        <a:rPr lang="en-CA" dirty="0"/>
                        <a:t>HREBA.CC-23-1000</a:t>
                      </a:r>
                    </a:p>
                  </a:txBody>
                  <a:tcPr/>
                </a:tc>
                <a:tc>
                  <a:txBody>
                    <a:bodyPr/>
                    <a:lstStyle/>
                    <a:p>
                      <a:r>
                        <a:rPr lang="en-CA" dirty="0"/>
                        <a:t>HREBA Cancer Committee application ID</a:t>
                      </a:r>
                    </a:p>
                  </a:txBody>
                  <a:tcPr/>
                </a:tc>
                <a:extLst>
                  <a:ext uri="{0D108BD9-81ED-4DB2-BD59-A6C34878D82A}">
                    <a16:rowId xmlns:a16="http://schemas.microsoft.com/office/drawing/2014/main" val="3705657422"/>
                  </a:ext>
                </a:extLst>
              </a:tr>
              <a:tr h="370840">
                <a:tc>
                  <a:txBody>
                    <a:bodyPr/>
                    <a:lstStyle/>
                    <a:p>
                      <a:r>
                        <a:rPr lang="en-CA" dirty="0"/>
                        <a:t>AC23-1000</a:t>
                      </a:r>
                    </a:p>
                  </a:txBody>
                  <a:tcPr/>
                </a:tc>
                <a:tc>
                  <a:txBody>
                    <a:bodyPr/>
                    <a:lstStyle/>
                    <a:p>
                      <a:r>
                        <a:rPr lang="en-CA" dirty="0"/>
                        <a:t>UofC Animal Care application ID</a:t>
                      </a:r>
                    </a:p>
                  </a:txBody>
                  <a:tcPr/>
                </a:tc>
                <a:extLst>
                  <a:ext uri="{0D108BD9-81ED-4DB2-BD59-A6C34878D82A}">
                    <a16:rowId xmlns:a16="http://schemas.microsoft.com/office/drawing/2014/main" val="3058569893"/>
                  </a:ext>
                </a:extLst>
              </a:tr>
            </a:tbl>
          </a:graphicData>
        </a:graphic>
      </p:graphicFrame>
    </p:spTree>
    <p:extLst>
      <p:ext uri="{BB962C8B-B14F-4D97-AF65-F5344CB8AC3E}">
        <p14:creationId xmlns:p14="http://schemas.microsoft.com/office/powerpoint/2010/main" val="244759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2479A-6E78-DF26-32B7-9264D7051528}"/>
              </a:ext>
            </a:extLst>
          </p:cNvPr>
          <p:cNvSpPr>
            <a:spLocks noGrp="1"/>
          </p:cNvSpPr>
          <p:nvPr>
            <p:ph type="title"/>
          </p:nvPr>
        </p:nvSpPr>
        <p:spPr/>
        <p:txBody>
          <a:bodyPr/>
          <a:lstStyle/>
          <a:p>
            <a:r>
              <a:rPr lang="en-CA" dirty="0" err="1"/>
              <a:t>SmartForm</a:t>
            </a:r>
            <a:r>
              <a:rPr lang="en-CA" dirty="0"/>
              <a:t> Navigation</a:t>
            </a:r>
          </a:p>
        </p:txBody>
      </p:sp>
      <p:sp>
        <p:nvSpPr>
          <p:cNvPr id="3" name="Content Placeholder 2">
            <a:extLst>
              <a:ext uri="{FF2B5EF4-FFF2-40B4-BE49-F238E27FC236}">
                <a16:creationId xmlns:a16="http://schemas.microsoft.com/office/drawing/2014/main" id="{4BA67652-FE06-869D-85BD-2D6484FC38ED}"/>
              </a:ext>
            </a:extLst>
          </p:cNvPr>
          <p:cNvSpPr>
            <a:spLocks noGrp="1"/>
          </p:cNvSpPr>
          <p:nvPr>
            <p:ph idx="1"/>
          </p:nvPr>
        </p:nvSpPr>
        <p:spPr/>
        <p:txBody>
          <a:bodyPr/>
          <a:lstStyle/>
          <a:p>
            <a:r>
              <a:rPr lang="en-CA" dirty="0"/>
              <a:t>Navigate to a study</a:t>
            </a:r>
          </a:p>
          <a:p>
            <a:pPr lvl="1"/>
            <a:r>
              <a:rPr lang="en-CA" dirty="0"/>
              <a:t>Select the “Name” of the study to enter the workspace</a:t>
            </a:r>
          </a:p>
          <a:p>
            <a:pPr lvl="1"/>
            <a:endParaRPr lang="en-CA" dirty="0"/>
          </a:p>
          <a:p>
            <a:pPr lvl="1"/>
            <a:endParaRPr lang="en-CA" dirty="0"/>
          </a:p>
          <a:p>
            <a:pPr lvl="1"/>
            <a:endParaRPr lang="en-CA" dirty="0"/>
          </a:p>
          <a:p>
            <a:pPr lvl="1"/>
            <a:endParaRPr lang="en-CA" dirty="0"/>
          </a:p>
          <a:p>
            <a:pPr lvl="1"/>
            <a:r>
              <a:rPr lang="en-CA" dirty="0"/>
              <a:t>Then click “Edit Study” (or “View Study”)</a:t>
            </a:r>
          </a:p>
          <a:p>
            <a:pPr lvl="1"/>
            <a:endParaRPr lang="en-CA" dirty="0"/>
          </a:p>
        </p:txBody>
      </p:sp>
      <p:sp>
        <p:nvSpPr>
          <p:cNvPr id="4" name="Slide Number Placeholder 3">
            <a:extLst>
              <a:ext uri="{FF2B5EF4-FFF2-40B4-BE49-F238E27FC236}">
                <a16:creationId xmlns:a16="http://schemas.microsoft.com/office/drawing/2014/main" id="{55C3CECD-28E6-776D-A38B-7028B3F3C2B3}"/>
              </a:ext>
            </a:extLst>
          </p:cNvPr>
          <p:cNvSpPr>
            <a:spLocks noGrp="1"/>
          </p:cNvSpPr>
          <p:nvPr>
            <p:ph type="sldNum" sz="quarter" idx="12"/>
          </p:nvPr>
        </p:nvSpPr>
        <p:spPr/>
        <p:txBody>
          <a:bodyPr/>
          <a:lstStyle/>
          <a:p>
            <a:fld id="{5C35FCF4-C3EF-BD43-82E0-05BC237DAD2A}" type="slidenum">
              <a:rPr lang="en-US" smtClean="0"/>
              <a:pPr/>
              <a:t>11</a:t>
            </a:fld>
            <a:endParaRPr lang="en-US" dirty="0"/>
          </a:p>
        </p:txBody>
      </p:sp>
      <p:pic>
        <p:nvPicPr>
          <p:cNvPr id="14" name="Picture 13">
            <a:extLst>
              <a:ext uri="{FF2B5EF4-FFF2-40B4-BE49-F238E27FC236}">
                <a16:creationId xmlns:a16="http://schemas.microsoft.com/office/drawing/2014/main" id="{71139023-91F4-EEB1-F9C8-F43A1FDE7924}"/>
              </a:ext>
            </a:extLst>
          </p:cNvPr>
          <p:cNvPicPr>
            <a:picLocks noChangeAspect="1"/>
          </p:cNvPicPr>
          <p:nvPr/>
        </p:nvPicPr>
        <p:blipFill>
          <a:blip r:embed="rId3"/>
          <a:stretch>
            <a:fillRect/>
          </a:stretch>
        </p:blipFill>
        <p:spPr>
          <a:xfrm>
            <a:off x="1465786" y="2460466"/>
            <a:ext cx="6080233" cy="1272607"/>
          </a:xfrm>
          <a:prstGeom prst="rect">
            <a:avLst/>
          </a:prstGeom>
        </p:spPr>
      </p:pic>
      <p:sp>
        <p:nvSpPr>
          <p:cNvPr id="17" name="Oval 16">
            <a:extLst>
              <a:ext uri="{FF2B5EF4-FFF2-40B4-BE49-F238E27FC236}">
                <a16:creationId xmlns:a16="http://schemas.microsoft.com/office/drawing/2014/main" id="{E4EA278D-6E4D-F83B-2D03-B589FFBB1259}"/>
              </a:ext>
            </a:extLst>
          </p:cNvPr>
          <p:cNvSpPr/>
          <p:nvPr/>
        </p:nvSpPr>
        <p:spPr>
          <a:xfrm>
            <a:off x="2281562" y="2933382"/>
            <a:ext cx="1065320" cy="87889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Picture 20">
            <a:extLst>
              <a:ext uri="{FF2B5EF4-FFF2-40B4-BE49-F238E27FC236}">
                <a16:creationId xmlns:a16="http://schemas.microsoft.com/office/drawing/2014/main" id="{4B733710-E503-86AE-CB9B-2173135865F2}"/>
              </a:ext>
            </a:extLst>
          </p:cNvPr>
          <p:cNvPicPr>
            <a:picLocks noChangeAspect="1"/>
          </p:cNvPicPr>
          <p:nvPr/>
        </p:nvPicPr>
        <p:blipFill>
          <a:blip r:embed="rId4"/>
          <a:stretch>
            <a:fillRect/>
          </a:stretch>
        </p:blipFill>
        <p:spPr>
          <a:xfrm>
            <a:off x="1465786" y="4387969"/>
            <a:ext cx="5668438" cy="1534180"/>
          </a:xfrm>
          <a:prstGeom prst="rect">
            <a:avLst/>
          </a:prstGeom>
        </p:spPr>
      </p:pic>
      <p:sp>
        <p:nvSpPr>
          <p:cNvPr id="22" name="Oval 21">
            <a:extLst>
              <a:ext uri="{FF2B5EF4-FFF2-40B4-BE49-F238E27FC236}">
                <a16:creationId xmlns:a16="http://schemas.microsoft.com/office/drawing/2014/main" id="{14CDB406-5B8A-DD4E-C664-EACB2E599BF2}"/>
              </a:ext>
            </a:extLst>
          </p:cNvPr>
          <p:cNvSpPr/>
          <p:nvPr/>
        </p:nvSpPr>
        <p:spPr>
          <a:xfrm>
            <a:off x="1340528" y="5208128"/>
            <a:ext cx="985422" cy="22469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815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A6692F6-183F-E48A-2E2F-9F43E33EA6CB}"/>
              </a:ext>
            </a:extLst>
          </p:cNvPr>
          <p:cNvSpPr>
            <a:spLocks noGrp="1"/>
          </p:cNvSpPr>
          <p:nvPr>
            <p:ph idx="1"/>
          </p:nvPr>
        </p:nvSpPr>
        <p:spPr>
          <a:xfrm>
            <a:off x="2657635" y="1302504"/>
            <a:ext cx="8164245" cy="4849721"/>
          </a:xfrm>
        </p:spPr>
        <p:txBody>
          <a:bodyPr/>
          <a:lstStyle/>
          <a:p>
            <a:r>
              <a:rPr lang="en-CA" dirty="0"/>
              <a:t>Navigating within the </a:t>
            </a:r>
            <a:r>
              <a:rPr lang="en-CA" dirty="0" err="1"/>
              <a:t>SmartForm</a:t>
            </a:r>
            <a:endParaRPr lang="en-CA" dirty="0"/>
          </a:p>
          <a:p>
            <a:pPr lvl="1"/>
            <a:r>
              <a:rPr lang="en-CA" dirty="0"/>
              <a:t>Click “Continue” to move to the next page of the form</a:t>
            </a:r>
          </a:p>
          <a:p>
            <a:pPr lvl="1"/>
            <a:r>
              <a:rPr lang="en-CA" dirty="0"/>
              <a:t>Use the menu on the left-hand side to get to a specific section</a:t>
            </a:r>
          </a:p>
          <a:p>
            <a:pPr lvl="1"/>
            <a:r>
              <a:rPr lang="en-CA" dirty="0"/>
              <a:t>Use “Exit” to close the </a:t>
            </a:r>
            <a:r>
              <a:rPr lang="en-CA" dirty="0" err="1"/>
              <a:t>SmartForm</a:t>
            </a:r>
            <a:endParaRPr lang="en-CA" dirty="0"/>
          </a:p>
        </p:txBody>
      </p:sp>
      <p:sp>
        <p:nvSpPr>
          <p:cNvPr id="5" name="Title 4">
            <a:extLst>
              <a:ext uri="{FF2B5EF4-FFF2-40B4-BE49-F238E27FC236}">
                <a16:creationId xmlns:a16="http://schemas.microsoft.com/office/drawing/2014/main" id="{C01FAA88-BBE4-337F-CBBE-18CC4327183F}"/>
              </a:ext>
            </a:extLst>
          </p:cNvPr>
          <p:cNvSpPr>
            <a:spLocks noGrp="1"/>
          </p:cNvSpPr>
          <p:nvPr>
            <p:ph type="title"/>
          </p:nvPr>
        </p:nvSpPr>
        <p:spPr/>
        <p:txBody>
          <a:bodyPr/>
          <a:lstStyle/>
          <a:p>
            <a:r>
              <a:rPr lang="en-CA" dirty="0"/>
              <a:t>SmartForm Navigation</a:t>
            </a:r>
          </a:p>
        </p:txBody>
      </p:sp>
      <p:sp>
        <p:nvSpPr>
          <p:cNvPr id="4" name="Slide Number Placeholder 3">
            <a:extLst>
              <a:ext uri="{FF2B5EF4-FFF2-40B4-BE49-F238E27FC236}">
                <a16:creationId xmlns:a16="http://schemas.microsoft.com/office/drawing/2014/main" id="{A2E91939-05E8-54E1-0E5C-A3AFFE53F0CE}"/>
              </a:ext>
            </a:extLst>
          </p:cNvPr>
          <p:cNvSpPr>
            <a:spLocks noGrp="1"/>
          </p:cNvSpPr>
          <p:nvPr>
            <p:ph type="sldNum" sz="quarter" idx="12"/>
          </p:nvPr>
        </p:nvSpPr>
        <p:spPr/>
        <p:txBody>
          <a:bodyPr/>
          <a:lstStyle/>
          <a:p>
            <a:fld id="{5C35FCF4-C3EF-BD43-82E0-05BC237DAD2A}" type="slidenum">
              <a:rPr lang="en-US" smtClean="0"/>
              <a:pPr/>
              <a:t>12</a:t>
            </a:fld>
            <a:endParaRPr lang="en-US" dirty="0"/>
          </a:p>
        </p:txBody>
      </p:sp>
      <p:pic>
        <p:nvPicPr>
          <p:cNvPr id="13" name="Picture 12">
            <a:extLst>
              <a:ext uri="{FF2B5EF4-FFF2-40B4-BE49-F238E27FC236}">
                <a16:creationId xmlns:a16="http://schemas.microsoft.com/office/drawing/2014/main" id="{06A8AFB4-C13A-3FDF-32A6-F94628D588B6}"/>
              </a:ext>
            </a:extLst>
          </p:cNvPr>
          <p:cNvPicPr>
            <a:picLocks noChangeAspect="1"/>
          </p:cNvPicPr>
          <p:nvPr/>
        </p:nvPicPr>
        <p:blipFill>
          <a:blip r:embed="rId2"/>
          <a:stretch>
            <a:fillRect/>
          </a:stretch>
        </p:blipFill>
        <p:spPr>
          <a:xfrm>
            <a:off x="741733" y="1171633"/>
            <a:ext cx="1771214" cy="5555496"/>
          </a:xfrm>
          <a:prstGeom prst="rect">
            <a:avLst/>
          </a:prstGeom>
        </p:spPr>
      </p:pic>
      <p:pic>
        <p:nvPicPr>
          <p:cNvPr id="15" name="Picture 14">
            <a:extLst>
              <a:ext uri="{FF2B5EF4-FFF2-40B4-BE49-F238E27FC236}">
                <a16:creationId xmlns:a16="http://schemas.microsoft.com/office/drawing/2014/main" id="{F81200AA-83F1-47DB-7665-57138F763AAC}"/>
              </a:ext>
            </a:extLst>
          </p:cNvPr>
          <p:cNvPicPr>
            <a:picLocks noChangeAspect="1"/>
          </p:cNvPicPr>
          <p:nvPr/>
        </p:nvPicPr>
        <p:blipFill>
          <a:blip r:embed="rId3"/>
          <a:stretch>
            <a:fillRect/>
          </a:stretch>
        </p:blipFill>
        <p:spPr>
          <a:xfrm>
            <a:off x="4601394" y="3949381"/>
            <a:ext cx="4276725" cy="1238250"/>
          </a:xfrm>
          <a:prstGeom prst="rect">
            <a:avLst/>
          </a:prstGeom>
        </p:spPr>
      </p:pic>
    </p:spTree>
    <p:extLst>
      <p:ext uri="{BB962C8B-B14F-4D97-AF65-F5344CB8AC3E}">
        <p14:creationId xmlns:p14="http://schemas.microsoft.com/office/powerpoint/2010/main" val="426203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6B1309-274B-A06A-A422-520BFD6EA1DA}"/>
              </a:ext>
            </a:extLst>
          </p:cNvPr>
          <p:cNvSpPr>
            <a:spLocks noGrp="1"/>
          </p:cNvSpPr>
          <p:nvPr>
            <p:ph type="title"/>
          </p:nvPr>
        </p:nvSpPr>
        <p:spPr/>
        <p:txBody>
          <a:bodyPr/>
          <a:lstStyle/>
          <a:p>
            <a:r>
              <a:rPr lang="en-CA" dirty="0"/>
              <a:t>Study Workspace Layout</a:t>
            </a:r>
          </a:p>
        </p:txBody>
      </p:sp>
      <p:pic>
        <p:nvPicPr>
          <p:cNvPr id="18" name="Content Placeholder 17">
            <a:extLst>
              <a:ext uri="{FF2B5EF4-FFF2-40B4-BE49-F238E27FC236}">
                <a16:creationId xmlns:a16="http://schemas.microsoft.com/office/drawing/2014/main" id="{BF5E6E93-8C12-2A38-B85E-6C05E9466193}"/>
              </a:ext>
            </a:extLst>
          </p:cNvPr>
          <p:cNvPicPr>
            <a:picLocks noGrp="1" noChangeAspect="1"/>
          </p:cNvPicPr>
          <p:nvPr>
            <p:ph idx="1"/>
          </p:nvPr>
        </p:nvPicPr>
        <p:blipFill>
          <a:blip r:embed="rId2"/>
          <a:stretch>
            <a:fillRect/>
          </a:stretch>
        </p:blipFill>
        <p:spPr>
          <a:xfrm>
            <a:off x="627401" y="1532430"/>
            <a:ext cx="8982075" cy="4276725"/>
          </a:xfrm>
        </p:spPr>
      </p:pic>
      <p:sp>
        <p:nvSpPr>
          <p:cNvPr id="5" name="Slide Number Placeholder 4">
            <a:extLst>
              <a:ext uri="{FF2B5EF4-FFF2-40B4-BE49-F238E27FC236}">
                <a16:creationId xmlns:a16="http://schemas.microsoft.com/office/drawing/2014/main" id="{95F5295F-F167-5AF3-3887-ABC7A4D546B7}"/>
              </a:ext>
            </a:extLst>
          </p:cNvPr>
          <p:cNvSpPr>
            <a:spLocks noGrp="1"/>
          </p:cNvSpPr>
          <p:nvPr>
            <p:ph type="sldNum" sz="quarter" idx="12"/>
          </p:nvPr>
        </p:nvSpPr>
        <p:spPr/>
        <p:txBody>
          <a:bodyPr/>
          <a:lstStyle/>
          <a:p>
            <a:fld id="{5C35FCF4-C3EF-BD43-82E0-05BC237DAD2A}" type="slidenum">
              <a:rPr lang="en-US" smtClean="0"/>
              <a:pPr/>
              <a:t>13</a:t>
            </a:fld>
            <a:endParaRPr lang="en-US" dirty="0"/>
          </a:p>
        </p:txBody>
      </p:sp>
      <p:sp>
        <p:nvSpPr>
          <p:cNvPr id="10" name="TextBox 9">
            <a:extLst>
              <a:ext uri="{FF2B5EF4-FFF2-40B4-BE49-F238E27FC236}">
                <a16:creationId xmlns:a16="http://schemas.microsoft.com/office/drawing/2014/main" id="{69424458-3EAA-2AED-E7A9-ACC31B9B45A5}"/>
              </a:ext>
            </a:extLst>
          </p:cNvPr>
          <p:cNvSpPr txBox="1"/>
          <p:nvPr/>
        </p:nvSpPr>
        <p:spPr>
          <a:xfrm>
            <a:off x="2086252" y="1211064"/>
            <a:ext cx="1740024" cy="307777"/>
          </a:xfrm>
          <a:prstGeom prst="rect">
            <a:avLst/>
          </a:prstGeom>
          <a:noFill/>
          <a:ln>
            <a:solidFill>
              <a:schemeClr val="tx1"/>
            </a:solidFill>
          </a:ln>
        </p:spPr>
        <p:txBody>
          <a:bodyPr wrap="square" rtlCol="0">
            <a:spAutoFit/>
          </a:bodyPr>
          <a:lstStyle/>
          <a:p>
            <a:r>
              <a:rPr lang="en-CA" sz="1400" dirty="0"/>
              <a:t>State application is in</a:t>
            </a:r>
          </a:p>
        </p:txBody>
      </p:sp>
      <p:cxnSp>
        <p:nvCxnSpPr>
          <p:cNvPr id="12" name="Straight Arrow Connector 11">
            <a:extLst>
              <a:ext uri="{FF2B5EF4-FFF2-40B4-BE49-F238E27FC236}">
                <a16:creationId xmlns:a16="http://schemas.microsoft.com/office/drawing/2014/main" id="{DA1E9189-DDCA-877D-A96E-A51D6734E140}"/>
              </a:ext>
            </a:extLst>
          </p:cNvPr>
          <p:cNvCxnSpPr/>
          <p:nvPr/>
        </p:nvCxnSpPr>
        <p:spPr>
          <a:xfrm flipH="1">
            <a:off x="2254928" y="1549618"/>
            <a:ext cx="230820" cy="350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168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C47C0-6846-C8BE-CD25-7FF240DEAC7A}"/>
              </a:ext>
            </a:extLst>
          </p:cNvPr>
          <p:cNvSpPr>
            <a:spLocks noGrp="1"/>
          </p:cNvSpPr>
          <p:nvPr>
            <p:ph type="title"/>
          </p:nvPr>
        </p:nvSpPr>
        <p:spPr/>
        <p:txBody>
          <a:bodyPr/>
          <a:lstStyle/>
          <a:p>
            <a:r>
              <a:rPr lang="en-CA" dirty="0"/>
              <a:t>Steps to Create &amp; Submit a New Study</a:t>
            </a:r>
          </a:p>
        </p:txBody>
      </p:sp>
      <p:sp>
        <p:nvSpPr>
          <p:cNvPr id="3" name="Content Placeholder 2">
            <a:extLst>
              <a:ext uri="{FF2B5EF4-FFF2-40B4-BE49-F238E27FC236}">
                <a16:creationId xmlns:a16="http://schemas.microsoft.com/office/drawing/2014/main" id="{972C963B-7A03-E026-226E-EB2ACD907BCB}"/>
              </a:ext>
            </a:extLst>
          </p:cNvPr>
          <p:cNvSpPr>
            <a:spLocks noGrp="1"/>
          </p:cNvSpPr>
          <p:nvPr>
            <p:ph idx="1"/>
          </p:nvPr>
        </p:nvSpPr>
        <p:spPr>
          <a:xfrm>
            <a:off x="562628" y="1537525"/>
            <a:ext cx="11629372" cy="5007653"/>
          </a:xfrm>
        </p:spPr>
        <p:txBody>
          <a:bodyPr/>
          <a:lstStyle/>
          <a:p>
            <a:r>
              <a:rPr lang="en-CA" sz="2400" dirty="0"/>
              <a:t>Log in to IRISS</a:t>
            </a:r>
          </a:p>
          <a:p>
            <a:r>
              <a:rPr lang="en-CA" sz="2400" dirty="0"/>
              <a:t>You will be directed to your personal workspace</a:t>
            </a:r>
          </a:p>
          <a:p>
            <a:r>
              <a:rPr lang="en-CA" sz="2400" dirty="0"/>
              <a:t>From there, click on the “Research Ethics Board” button </a:t>
            </a:r>
          </a:p>
          <a:p>
            <a:r>
              <a:rPr lang="en-CA" sz="2400" dirty="0"/>
              <a:t>Complete the </a:t>
            </a:r>
            <a:r>
              <a:rPr lang="en-CA" sz="2400" dirty="0" err="1"/>
              <a:t>SmartForm</a:t>
            </a:r>
            <a:r>
              <a:rPr lang="en-CA" sz="2400" dirty="0"/>
              <a:t> questions, and navigate the </a:t>
            </a:r>
            <a:r>
              <a:rPr lang="en-CA" sz="2400" dirty="0" err="1"/>
              <a:t>SmartForm</a:t>
            </a:r>
            <a:r>
              <a:rPr lang="en-CA" sz="2400" dirty="0"/>
              <a:t> as needed</a:t>
            </a:r>
          </a:p>
          <a:p>
            <a:pPr lvl="1"/>
            <a:r>
              <a:rPr lang="en-CA" sz="2000" dirty="0"/>
              <a:t>Click “Continue” to go to the next page</a:t>
            </a:r>
          </a:p>
          <a:p>
            <a:pPr lvl="1"/>
            <a:r>
              <a:rPr lang="en-CA" sz="2000" dirty="0"/>
              <a:t>Click on the section you are looking for on the left hand column (be sure to save before jumping to another page)</a:t>
            </a:r>
          </a:p>
          <a:p>
            <a:pPr lvl="1"/>
            <a:r>
              <a:rPr lang="en-CA" sz="2000" dirty="0"/>
              <a:t>Click “Save” and then “Exit” to leave the application</a:t>
            </a:r>
          </a:p>
          <a:p>
            <a:r>
              <a:rPr lang="en-CA" sz="2400" dirty="0"/>
              <a:t>Once the application is complete, the PI can submit</a:t>
            </a:r>
          </a:p>
          <a:p>
            <a:pPr marL="0" indent="0">
              <a:buNone/>
            </a:pPr>
            <a:endParaRPr lang="en-CA" sz="2400" dirty="0">
              <a:solidFill>
                <a:srgbClr val="FF0000"/>
              </a:solidFill>
            </a:endParaRPr>
          </a:p>
          <a:p>
            <a:pPr marL="0" indent="0" algn="ctr">
              <a:buNone/>
            </a:pPr>
            <a:r>
              <a:rPr lang="en-CA" sz="2400" dirty="0">
                <a:solidFill>
                  <a:srgbClr val="FF0000"/>
                </a:solidFill>
              </a:rPr>
              <a:t>Important: The study is not submitted until the PI submits the study</a:t>
            </a:r>
          </a:p>
          <a:p>
            <a:pPr marL="0" indent="0" algn="ctr">
              <a:buNone/>
            </a:pPr>
            <a:r>
              <a:rPr lang="en-CA" sz="2400" dirty="0">
                <a:solidFill>
                  <a:srgbClr val="FF0000"/>
                </a:solidFill>
              </a:rPr>
              <a:t> (PI attestation is required)</a:t>
            </a:r>
          </a:p>
          <a:p>
            <a:pPr lvl="1"/>
            <a:endParaRPr lang="en-CA" dirty="0"/>
          </a:p>
        </p:txBody>
      </p:sp>
      <p:sp>
        <p:nvSpPr>
          <p:cNvPr id="4" name="Slide Number Placeholder 3">
            <a:extLst>
              <a:ext uri="{FF2B5EF4-FFF2-40B4-BE49-F238E27FC236}">
                <a16:creationId xmlns:a16="http://schemas.microsoft.com/office/drawing/2014/main" id="{CC5A465F-1E9E-9DC7-5DB0-501B429F9287}"/>
              </a:ext>
            </a:extLst>
          </p:cNvPr>
          <p:cNvSpPr>
            <a:spLocks noGrp="1"/>
          </p:cNvSpPr>
          <p:nvPr>
            <p:ph type="sldNum" sz="quarter" idx="12"/>
          </p:nvPr>
        </p:nvSpPr>
        <p:spPr/>
        <p:txBody>
          <a:bodyPr/>
          <a:lstStyle/>
          <a:p>
            <a:fld id="{5C35FCF4-C3EF-BD43-82E0-05BC237DAD2A}" type="slidenum">
              <a:rPr lang="en-US" smtClean="0"/>
              <a:pPr/>
              <a:t>14</a:t>
            </a:fld>
            <a:endParaRPr lang="en-US" dirty="0"/>
          </a:p>
        </p:txBody>
      </p:sp>
    </p:spTree>
    <p:extLst>
      <p:ext uri="{BB962C8B-B14F-4D97-AF65-F5344CB8AC3E}">
        <p14:creationId xmlns:p14="http://schemas.microsoft.com/office/powerpoint/2010/main" val="3361651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E905-3EBF-4330-56E0-2F0805745A3C}"/>
              </a:ext>
            </a:extLst>
          </p:cNvPr>
          <p:cNvSpPr>
            <a:spLocks noGrp="1"/>
          </p:cNvSpPr>
          <p:nvPr>
            <p:ph type="title"/>
          </p:nvPr>
        </p:nvSpPr>
        <p:spPr/>
        <p:txBody>
          <a:bodyPr/>
          <a:lstStyle/>
          <a:p>
            <a:r>
              <a:rPr lang="en-CA" dirty="0"/>
              <a:t>After submission</a:t>
            </a:r>
          </a:p>
        </p:txBody>
      </p:sp>
      <p:sp>
        <p:nvSpPr>
          <p:cNvPr id="3" name="Content Placeholder 2">
            <a:extLst>
              <a:ext uri="{FF2B5EF4-FFF2-40B4-BE49-F238E27FC236}">
                <a16:creationId xmlns:a16="http://schemas.microsoft.com/office/drawing/2014/main" id="{72693F41-F917-CAF4-84AD-5959D314A913}"/>
              </a:ext>
            </a:extLst>
          </p:cNvPr>
          <p:cNvSpPr>
            <a:spLocks noGrp="1"/>
          </p:cNvSpPr>
          <p:nvPr>
            <p:ph idx="1"/>
          </p:nvPr>
        </p:nvSpPr>
        <p:spPr/>
        <p:txBody>
          <a:bodyPr/>
          <a:lstStyle/>
          <a:p>
            <a:r>
              <a:rPr lang="en-CA" sz="2000" dirty="0"/>
              <a:t>The Research Ethics Analysts (REA) will conduct an admin review to ensure the application is complete enough for the REB members to review. </a:t>
            </a:r>
          </a:p>
          <a:p>
            <a:pPr lvl="1"/>
            <a:r>
              <a:rPr lang="en-CA" sz="1800" dirty="0"/>
              <a:t>If anything is outstanding or clarification is required, they will send the application back to you to correct</a:t>
            </a:r>
          </a:p>
          <a:p>
            <a:r>
              <a:rPr lang="en-CA" sz="2000" dirty="0"/>
              <a:t>Once complete, the REA will forward the application for REB Review (Delegated or Full Board)</a:t>
            </a:r>
          </a:p>
          <a:p>
            <a:pPr lvl="1"/>
            <a:r>
              <a:rPr lang="en-CA" sz="1800" dirty="0"/>
              <a:t>Delegated review – minimal risk -Research in which the probability and magnitude of possible harms implied by participation in the research are no greater than those encountered by participants in those aspects of their everyday life that relate to the research.</a:t>
            </a:r>
          </a:p>
          <a:p>
            <a:pPr lvl="1"/>
            <a:r>
              <a:rPr lang="en-CA" sz="1800" dirty="0"/>
              <a:t>Full Board Review – Any study the REB deems above minimal risk  </a:t>
            </a:r>
          </a:p>
          <a:p>
            <a:r>
              <a:rPr lang="en-CA" sz="2000" dirty="0"/>
              <a:t>Questions and requests for clarifications are sent back to study team</a:t>
            </a:r>
          </a:p>
          <a:p>
            <a:pPr lvl="1"/>
            <a:r>
              <a:rPr lang="en-CA" sz="1800" dirty="0"/>
              <a:t>The REB could request further information or clarification if responses are unclear, or prompt further questions</a:t>
            </a:r>
          </a:p>
          <a:p>
            <a:r>
              <a:rPr lang="en-CA" sz="2000" dirty="0"/>
              <a:t>Study is either approved or declined</a:t>
            </a:r>
          </a:p>
          <a:p>
            <a:pPr marL="457200" lvl="1" indent="0">
              <a:buNone/>
            </a:pPr>
            <a:endParaRPr lang="en-CA" sz="1600" dirty="0"/>
          </a:p>
        </p:txBody>
      </p:sp>
      <p:sp>
        <p:nvSpPr>
          <p:cNvPr id="4" name="Slide Number Placeholder 3">
            <a:extLst>
              <a:ext uri="{FF2B5EF4-FFF2-40B4-BE49-F238E27FC236}">
                <a16:creationId xmlns:a16="http://schemas.microsoft.com/office/drawing/2014/main" id="{E7561D38-A726-9FEF-8B05-BDC20529FB91}"/>
              </a:ext>
            </a:extLst>
          </p:cNvPr>
          <p:cNvSpPr>
            <a:spLocks noGrp="1"/>
          </p:cNvSpPr>
          <p:nvPr>
            <p:ph type="sldNum" sz="quarter" idx="12"/>
          </p:nvPr>
        </p:nvSpPr>
        <p:spPr/>
        <p:txBody>
          <a:bodyPr/>
          <a:lstStyle/>
          <a:p>
            <a:fld id="{5C35FCF4-C3EF-BD43-82E0-05BC237DAD2A}" type="slidenum">
              <a:rPr lang="en-US" smtClean="0"/>
              <a:pPr/>
              <a:t>15</a:t>
            </a:fld>
            <a:endParaRPr lang="en-US" dirty="0"/>
          </a:p>
        </p:txBody>
      </p:sp>
    </p:spTree>
    <p:extLst>
      <p:ext uri="{BB962C8B-B14F-4D97-AF65-F5344CB8AC3E}">
        <p14:creationId xmlns:p14="http://schemas.microsoft.com/office/powerpoint/2010/main" val="2165028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48D7-F4A5-617E-8B03-C0D6B22D03E5}"/>
              </a:ext>
            </a:extLst>
          </p:cNvPr>
          <p:cNvSpPr>
            <a:spLocks noGrp="1"/>
          </p:cNvSpPr>
          <p:nvPr>
            <p:ph type="title"/>
          </p:nvPr>
        </p:nvSpPr>
        <p:spPr/>
        <p:txBody>
          <a:bodyPr/>
          <a:lstStyle/>
          <a:p>
            <a:r>
              <a:rPr lang="en-CA" dirty="0"/>
              <a:t>Post Approval Submissions: Renewals</a:t>
            </a:r>
          </a:p>
        </p:txBody>
      </p:sp>
      <p:sp>
        <p:nvSpPr>
          <p:cNvPr id="3" name="Content Placeholder 2">
            <a:extLst>
              <a:ext uri="{FF2B5EF4-FFF2-40B4-BE49-F238E27FC236}">
                <a16:creationId xmlns:a16="http://schemas.microsoft.com/office/drawing/2014/main" id="{928194E4-B9CB-5527-D6CE-C8281CB47B0F}"/>
              </a:ext>
            </a:extLst>
          </p:cNvPr>
          <p:cNvSpPr>
            <a:spLocks noGrp="1"/>
          </p:cNvSpPr>
          <p:nvPr>
            <p:ph idx="1"/>
          </p:nvPr>
        </p:nvSpPr>
        <p:spPr/>
        <p:txBody>
          <a:bodyPr/>
          <a:lstStyle/>
          <a:p>
            <a:r>
              <a:rPr lang="en-CA" sz="2400" dirty="0"/>
              <a:t>The REB cannot approve a study for longer than 1 year. It may however approve for a shorter period if deemed necessary.</a:t>
            </a:r>
          </a:p>
          <a:p>
            <a:r>
              <a:rPr lang="en-CA" sz="2400" dirty="0"/>
              <a:t>The ability to submit a renewal only opens 30 days before the expiry date</a:t>
            </a:r>
          </a:p>
          <a:p>
            <a:r>
              <a:rPr lang="en-CA" sz="2400" dirty="0"/>
              <a:t>Three renewal notifications will be sent automatically by IRISS</a:t>
            </a:r>
          </a:p>
          <a:p>
            <a:pPr lvl="1"/>
            <a:r>
              <a:rPr lang="en-CA" sz="2000" dirty="0"/>
              <a:t>30 days, 15 days, and 7 days before study expires</a:t>
            </a:r>
          </a:p>
          <a:p>
            <a:r>
              <a:rPr lang="en-CA" sz="2400" dirty="0"/>
              <a:t>If study expires, you will need to request Chair consideration. </a:t>
            </a:r>
          </a:p>
          <a:p>
            <a:pPr lvl="1"/>
            <a:r>
              <a:rPr lang="en-CA" sz="2000" dirty="0"/>
              <a:t>If approved, you will have 7 days to submit your renewal </a:t>
            </a:r>
          </a:p>
          <a:p>
            <a:r>
              <a:rPr lang="en-CA" sz="2400" dirty="0"/>
              <a:t>Once renewal is complete, click “Exit” or “Finish”. You will be redirected to the renewal workspace. If ready to submit, click “Submit Renewal” activity button on the left-side menu. </a:t>
            </a:r>
          </a:p>
        </p:txBody>
      </p:sp>
      <p:sp>
        <p:nvSpPr>
          <p:cNvPr id="4" name="Slide Number Placeholder 3">
            <a:extLst>
              <a:ext uri="{FF2B5EF4-FFF2-40B4-BE49-F238E27FC236}">
                <a16:creationId xmlns:a16="http://schemas.microsoft.com/office/drawing/2014/main" id="{ACE9BB6B-C6B8-8C7F-6889-904419466BDD}"/>
              </a:ext>
            </a:extLst>
          </p:cNvPr>
          <p:cNvSpPr>
            <a:spLocks noGrp="1"/>
          </p:cNvSpPr>
          <p:nvPr>
            <p:ph type="sldNum" sz="quarter" idx="12"/>
          </p:nvPr>
        </p:nvSpPr>
        <p:spPr/>
        <p:txBody>
          <a:bodyPr/>
          <a:lstStyle/>
          <a:p>
            <a:fld id="{5C35FCF4-C3EF-BD43-82E0-05BC237DAD2A}" type="slidenum">
              <a:rPr lang="en-US" smtClean="0"/>
              <a:pPr/>
              <a:t>16</a:t>
            </a:fld>
            <a:endParaRPr lang="en-US" dirty="0"/>
          </a:p>
        </p:txBody>
      </p:sp>
    </p:spTree>
    <p:extLst>
      <p:ext uri="{BB962C8B-B14F-4D97-AF65-F5344CB8AC3E}">
        <p14:creationId xmlns:p14="http://schemas.microsoft.com/office/powerpoint/2010/main" val="2716886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A5626-3E00-B9BE-425A-52C65D039DA8}"/>
              </a:ext>
            </a:extLst>
          </p:cNvPr>
          <p:cNvSpPr>
            <a:spLocks noGrp="1"/>
          </p:cNvSpPr>
          <p:nvPr>
            <p:ph type="title"/>
          </p:nvPr>
        </p:nvSpPr>
        <p:spPr/>
        <p:txBody>
          <a:bodyPr/>
          <a:lstStyle/>
          <a:p>
            <a:r>
              <a:rPr lang="en-CA" dirty="0"/>
              <a:t>Post Approval Submissions: Modifications</a:t>
            </a:r>
          </a:p>
        </p:txBody>
      </p:sp>
      <p:sp>
        <p:nvSpPr>
          <p:cNvPr id="3" name="Content Placeholder 2">
            <a:extLst>
              <a:ext uri="{FF2B5EF4-FFF2-40B4-BE49-F238E27FC236}">
                <a16:creationId xmlns:a16="http://schemas.microsoft.com/office/drawing/2014/main" id="{8E2C9BCD-635C-FE7B-BE37-9D59706ADB14}"/>
              </a:ext>
            </a:extLst>
          </p:cNvPr>
          <p:cNvSpPr>
            <a:spLocks noGrp="1"/>
          </p:cNvSpPr>
          <p:nvPr>
            <p:ph idx="1"/>
          </p:nvPr>
        </p:nvSpPr>
        <p:spPr>
          <a:xfrm>
            <a:off x="562628" y="1224423"/>
            <a:ext cx="10515600" cy="5256275"/>
          </a:xfrm>
        </p:spPr>
        <p:txBody>
          <a:bodyPr/>
          <a:lstStyle/>
          <a:p>
            <a:pPr marL="0" indent="0">
              <a:buNone/>
            </a:pPr>
            <a:endParaRPr lang="en-CA" dirty="0"/>
          </a:p>
          <a:p>
            <a:pPr lvl="1"/>
            <a:endParaRPr lang="en-CA" dirty="0"/>
          </a:p>
        </p:txBody>
      </p:sp>
      <p:sp>
        <p:nvSpPr>
          <p:cNvPr id="4" name="Slide Number Placeholder 3">
            <a:extLst>
              <a:ext uri="{FF2B5EF4-FFF2-40B4-BE49-F238E27FC236}">
                <a16:creationId xmlns:a16="http://schemas.microsoft.com/office/drawing/2014/main" id="{BA80258F-11BF-094B-0CF2-C70F71E35657}"/>
              </a:ext>
            </a:extLst>
          </p:cNvPr>
          <p:cNvSpPr>
            <a:spLocks noGrp="1"/>
          </p:cNvSpPr>
          <p:nvPr>
            <p:ph type="sldNum" sz="quarter" idx="12"/>
          </p:nvPr>
        </p:nvSpPr>
        <p:spPr/>
        <p:txBody>
          <a:bodyPr/>
          <a:lstStyle/>
          <a:p>
            <a:fld id="{5C35FCF4-C3EF-BD43-82E0-05BC237DAD2A}" type="slidenum">
              <a:rPr lang="en-US" smtClean="0"/>
              <a:pPr/>
              <a:t>17</a:t>
            </a:fld>
            <a:endParaRPr lang="en-US" dirty="0"/>
          </a:p>
        </p:txBody>
      </p:sp>
      <p:pic>
        <p:nvPicPr>
          <p:cNvPr id="8" name="Picture 7">
            <a:extLst>
              <a:ext uri="{FF2B5EF4-FFF2-40B4-BE49-F238E27FC236}">
                <a16:creationId xmlns:a16="http://schemas.microsoft.com/office/drawing/2014/main" id="{DCB4FFEF-C4EE-6F3B-7A26-1F6401E959FA}"/>
              </a:ext>
            </a:extLst>
          </p:cNvPr>
          <p:cNvPicPr>
            <a:picLocks noChangeAspect="1"/>
          </p:cNvPicPr>
          <p:nvPr/>
        </p:nvPicPr>
        <p:blipFill>
          <a:blip r:embed="rId3"/>
          <a:stretch>
            <a:fillRect/>
          </a:stretch>
        </p:blipFill>
        <p:spPr>
          <a:xfrm>
            <a:off x="50952" y="1368328"/>
            <a:ext cx="3152775" cy="4572000"/>
          </a:xfrm>
          <a:prstGeom prst="rect">
            <a:avLst/>
          </a:prstGeom>
        </p:spPr>
      </p:pic>
      <p:pic>
        <p:nvPicPr>
          <p:cNvPr id="12" name="Picture 11">
            <a:extLst>
              <a:ext uri="{FF2B5EF4-FFF2-40B4-BE49-F238E27FC236}">
                <a16:creationId xmlns:a16="http://schemas.microsoft.com/office/drawing/2014/main" id="{271847F7-24E4-0EC0-6491-C4C10DD14FB2}"/>
              </a:ext>
            </a:extLst>
          </p:cNvPr>
          <p:cNvPicPr>
            <a:picLocks noChangeAspect="1"/>
          </p:cNvPicPr>
          <p:nvPr/>
        </p:nvPicPr>
        <p:blipFill>
          <a:blip r:embed="rId4"/>
          <a:stretch>
            <a:fillRect/>
          </a:stretch>
        </p:blipFill>
        <p:spPr>
          <a:xfrm>
            <a:off x="3595840" y="1338410"/>
            <a:ext cx="4079416" cy="2262604"/>
          </a:xfrm>
          <a:prstGeom prst="rect">
            <a:avLst/>
          </a:prstGeom>
        </p:spPr>
      </p:pic>
      <p:sp>
        <p:nvSpPr>
          <p:cNvPr id="13" name="TextBox 12">
            <a:extLst>
              <a:ext uri="{FF2B5EF4-FFF2-40B4-BE49-F238E27FC236}">
                <a16:creationId xmlns:a16="http://schemas.microsoft.com/office/drawing/2014/main" id="{77AF579A-F5DE-D512-DCFE-FD6395C13798}"/>
              </a:ext>
            </a:extLst>
          </p:cNvPr>
          <p:cNvSpPr txBox="1"/>
          <p:nvPr/>
        </p:nvSpPr>
        <p:spPr>
          <a:xfrm>
            <a:off x="3684233" y="3741634"/>
            <a:ext cx="3684233" cy="2031325"/>
          </a:xfrm>
          <a:prstGeom prst="rect">
            <a:avLst/>
          </a:prstGeom>
          <a:noFill/>
        </p:spPr>
        <p:txBody>
          <a:bodyPr wrap="square" rtlCol="0">
            <a:spAutoFit/>
          </a:bodyPr>
          <a:lstStyle/>
          <a:p>
            <a:pPr marL="285750" indent="-285750">
              <a:buFont typeface="Arial" panose="020B0604020202020204" pitchFamily="34" charset="0"/>
              <a:buChar char="•"/>
            </a:pPr>
            <a:r>
              <a:rPr lang="en-CA" dirty="0"/>
              <a:t>Once initiated, the Modification Summary form is created</a:t>
            </a:r>
          </a:p>
          <a:p>
            <a:pPr marL="285750" indent="-285750">
              <a:buFont typeface="Arial" panose="020B0604020202020204" pitchFamily="34" charset="0"/>
              <a:buChar char="•"/>
            </a:pPr>
            <a:r>
              <a:rPr lang="en-CA" dirty="0"/>
              <a:t>Can be edited any time prior to submission (remember to click “Save” often)</a:t>
            </a:r>
          </a:p>
          <a:p>
            <a:pPr marL="285750" indent="-285750">
              <a:buFont typeface="Arial" panose="020B0604020202020204" pitchFamily="34" charset="0"/>
              <a:buChar char="•"/>
            </a:pPr>
            <a:r>
              <a:rPr lang="en-CA" dirty="0"/>
              <a:t>“Save” and “Finish” DOES NOT submit the modification. </a:t>
            </a:r>
          </a:p>
        </p:txBody>
      </p:sp>
      <p:pic>
        <p:nvPicPr>
          <p:cNvPr id="15" name="Picture 14">
            <a:extLst>
              <a:ext uri="{FF2B5EF4-FFF2-40B4-BE49-F238E27FC236}">
                <a16:creationId xmlns:a16="http://schemas.microsoft.com/office/drawing/2014/main" id="{0F408F5C-95AC-A5D2-14AA-7BF4FFCDC6A9}"/>
              </a:ext>
            </a:extLst>
          </p:cNvPr>
          <p:cNvPicPr>
            <a:picLocks noChangeAspect="1"/>
          </p:cNvPicPr>
          <p:nvPr/>
        </p:nvPicPr>
        <p:blipFill>
          <a:blip r:embed="rId5"/>
          <a:stretch>
            <a:fillRect/>
          </a:stretch>
        </p:blipFill>
        <p:spPr>
          <a:xfrm>
            <a:off x="7931094" y="1368328"/>
            <a:ext cx="1905000" cy="3600450"/>
          </a:xfrm>
          <a:prstGeom prst="rect">
            <a:avLst/>
          </a:prstGeom>
        </p:spPr>
      </p:pic>
      <p:sp>
        <p:nvSpPr>
          <p:cNvPr id="16" name="TextBox 15">
            <a:extLst>
              <a:ext uri="{FF2B5EF4-FFF2-40B4-BE49-F238E27FC236}">
                <a16:creationId xmlns:a16="http://schemas.microsoft.com/office/drawing/2014/main" id="{99B7404C-25B7-1DB9-09E4-2FAF25C31E96}"/>
              </a:ext>
            </a:extLst>
          </p:cNvPr>
          <p:cNvSpPr txBox="1"/>
          <p:nvPr/>
        </p:nvSpPr>
        <p:spPr>
          <a:xfrm>
            <a:off x="10053221" y="1368328"/>
            <a:ext cx="1905000" cy="3293209"/>
          </a:xfrm>
          <a:prstGeom prst="rect">
            <a:avLst/>
          </a:prstGeom>
          <a:noFill/>
        </p:spPr>
        <p:txBody>
          <a:bodyPr wrap="square" rtlCol="0">
            <a:spAutoFit/>
          </a:bodyPr>
          <a:lstStyle/>
          <a:p>
            <a:r>
              <a:rPr lang="en-CA" sz="1600" dirty="0"/>
              <a:t>Next Steps</a:t>
            </a:r>
          </a:p>
          <a:p>
            <a:pPr marL="285750" indent="-285750">
              <a:buFont typeface="Arial" panose="020B0604020202020204" pitchFamily="34" charset="0"/>
              <a:buChar char="•"/>
            </a:pPr>
            <a:r>
              <a:rPr lang="en-CA" sz="1600" dirty="0"/>
              <a:t>“Edit Modified Study” opens the application for modification</a:t>
            </a:r>
          </a:p>
          <a:p>
            <a:pPr marL="285750" indent="-285750">
              <a:buFont typeface="Arial" panose="020B0604020202020204" pitchFamily="34" charset="0"/>
              <a:buChar char="•"/>
            </a:pPr>
            <a:r>
              <a:rPr lang="en-CA" sz="1600" dirty="0"/>
              <a:t>Modify all required sections and upload any new/revised documents (track changes and clean versions.)</a:t>
            </a:r>
          </a:p>
        </p:txBody>
      </p:sp>
      <p:sp>
        <p:nvSpPr>
          <p:cNvPr id="17" name="TextBox 16">
            <a:extLst>
              <a:ext uri="{FF2B5EF4-FFF2-40B4-BE49-F238E27FC236}">
                <a16:creationId xmlns:a16="http://schemas.microsoft.com/office/drawing/2014/main" id="{2906D2E9-5A33-A963-3B34-FD0E21087B95}"/>
              </a:ext>
            </a:extLst>
          </p:cNvPr>
          <p:cNvSpPr txBox="1"/>
          <p:nvPr/>
        </p:nvSpPr>
        <p:spPr>
          <a:xfrm>
            <a:off x="8152660" y="5218919"/>
            <a:ext cx="3444536" cy="923330"/>
          </a:xfrm>
          <a:prstGeom prst="rect">
            <a:avLst/>
          </a:prstGeom>
          <a:noFill/>
        </p:spPr>
        <p:txBody>
          <a:bodyPr wrap="square" rtlCol="0">
            <a:spAutoFit/>
          </a:bodyPr>
          <a:lstStyle/>
          <a:p>
            <a:r>
              <a:rPr lang="en-CA" dirty="0"/>
              <a:t>Modification summary + modified study = modification to be submitted to CHREB. </a:t>
            </a:r>
          </a:p>
        </p:txBody>
      </p:sp>
      <p:cxnSp>
        <p:nvCxnSpPr>
          <p:cNvPr id="19" name="Straight Connector 18">
            <a:extLst>
              <a:ext uri="{FF2B5EF4-FFF2-40B4-BE49-F238E27FC236}">
                <a16:creationId xmlns:a16="http://schemas.microsoft.com/office/drawing/2014/main" id="{79CE1763-4373-FCAB-8D7C-391843A7EBEA}"/>
              </a:ext>
            </a:extLst>
          </p:cNvPr>
          <p:cNvCxnSpPr/>
          <p:nvPr/>
        </p:nvCxnSpPr>
        <p:spPr>
          <a:xfrm>
            <a:off x="3373515" y="1338410"/>
            <a:ext cx="0" cy="46019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2C6CCD1C-6FE9-566C-878A-B56C34016D4E}"/>
              </a:ext>
            </a:extLst>
          </p:cNvPr>
          <p:cNvPicPr>
            <a:picLocks noChangeAspect="1"/>
          </p:cNvPicPr>
          <p:nvPr/>
        </p:nvPicPr>
        <p:blipFill>
          <a:blip r:embed="rId6"/>
          <a:stretch>
            <a:fillRect/>
          </a:stretch>
        </p:blipFill>
        <p:spPr>
          <a:xfrm>
            <a:off x="7802463" y="1368328"/>
            <a:ext cx="24386" cy="4615072"/>
          </a:xfrm>
          <a:prstGeom prst="rect">
            <a:avLst/>
          </a:prstGeom>
        </p:spPr>
      </p:pic>
    </p:spTree>
    <p:extLst>
      <p:ext uri="{BB962C8B-B14F-4D97-AF65-F5344CB8AC3E}">
        <p14:creationId xmlns:p14="http://schemas.microsoft.com/office/powerpoint/2010/main" val="3386073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54D0A-F8B3-2719-F6AF-FDA3E80D348A}"/>
              </a:ext>
            </a:extLst>
          </p:cNvPr>
          <p:cNvSpPr>
            <a:spLocks noGrp="1"/>
          </p:cNvSpPr>
          <p:nvPr>
            <p:ph type="title"/>
          </p:nvPr>
        </p:nvSpPr>
        <p:spPr/>
        <p:txBody>
          <a:bodyPr/>
          <a:lstStyle/>
          <a:p>
            <a:r>
              <a:rPr lang="en-CA" dirty="0"/>
              <a:t>Post Approval Submissions: Update Study Team</a:t>
            </a:r>
          </a:p>
        </p:txBody>
      </p:sp>
      <p:sp>
        <p:nvSpPr>
          <p:cNvPr id="3" name="Content Placeholder 2">
            <a:extLst>
              <a:ext uri="{FF2B5EF4-FFF2-40B4-BE49-F238E27FC236}">
                <a16:creationId xmlns:a16="http://schemas.microsoft.com/office/drawing/2014/main" id="{68504FF5-0BD2-70AA-8A9C-8EB7BDE2AB6F}"/>
              </a:ext>
            </a:extLst>
          </p:cNvPr>
          <p:cNvSpPr>
            <a:spLocks noGrp="1"/>
          </p:cNvSpPr>
          <p:nvPr>
            <p:ph idx="1"/>
          </p:nvPr>
        </p:nvSpPr>
        <p:spPr>
          <a:xfrm>
            <a:off x="562628" y="1537526"/>
            <a:ext cx="6912370" cy="4351338"/>
          </a:xfrm>
        </p:spPr>
        <p:txBody>
          <a:bodyPr/>
          <a:lstStyle/>
          <a:p>
            <a:r>
              <a:rPr lang="en-CA" sz="2000" dirty="0"/>
              <a:t>For studies involving AHS systems, maintaining an accurate study team list is extremely important. Only those named in the IRISS application (PI, Co-Is, Student Co-Is, and Study Staff) will have access to AHS systems</a:t>
            </a:r>
          </a:p>
          <a:p>
            <a:r>
              <a:rPr lang="en-CA" sz="2000" dirty="0"/>
              <a:t>This activity is available to any member of the study team.  </a:t>
            </a:r>
          </a:p>
          <a:p>
            <a:r>
              <a:rPr lang="en-CA" sz="2000" dirty="0"/>
              <a:t>The activity is available only when the study is in ‘Approved’, ‘Pending Expiry’ or ‘Expired’ state. </a:t>
            </a:r>
          </a:p>
          <a:p>
            <a:r>
              <a:rPr lang="en-CA" sz="2000" dirty="0"/>
              <a:t>When a member of the study team is changed it will take effect immediately. </a:t>
            </a:r>
          </a:p>
          <a:p>
            <a:pPr marL="0" indent="0">
              <a:buNone/>
            </a:pPr>
            <a:r>
              <a:rPr lang="en-CA" sz="2000" dirty="0"/>
              <a:t>Note: A new approval certificate cannot be issued using the Update Study Team activity. If a new approval certificate  is required, the PI must submit a modification to add the study team member.  Please ensure that you indicate in the modification summary that an approval certificate is required. </a:t>
            </a:r>
          </a:p>
        </p:txBody>
      </p:sp>
      <p:sp>
        <p:nvSpPr>
          <p:cNvPr id="4" name="Slide Number Placeholder 3">
            <a:extLst>
              <a:ext uri="{FF2B5EF4-FFF2-40B4-BE49-F238E27FC236}">
                <a16:creationId xmlns:a16="http://schemas.microsoft.com/office/drawing/2014/main" id="{660111F8-CBEB-73A3-7E7B-DF3FFD5E73E5}"/>
              </a:ext>
            </a:extLst>
          </p:cNvPr>
          <p:cNvSpPr>
            <a:spLocks noGrp="1"/>
          </p:cNvSpPr>
          <p:nvPr>
            <p:ph type="sldNum" sz="quarter" idx="12"/>
          </p:nvPr>
        </p:nvSpPr>
        <p:spPr/>
        <p:txBody>
          <a:bodyPr/>
          <a:lstStyle/>
          <a:p>
            <a:fld id="{5C35FCF4-C3EF-BD43-82E0-05BC237DAD2A}" type="slidenum">
              <a:rPr lang="en-US" smtClean="0"/>
              <a:pPr/>
              <a:t>18</a:t>
            </a:fld>
            <a:endParaRPr lang="en-US" dirty="0"/>
          </a:p>
        </p:txBody>
      </p:sp>
      <p:pic>
        <p:nvPicPr>
          <p:cNvPr id="8" name="Picture 7">
            <a:extLst>
              <a:ext uri="{FF2B5EF4-FFF2-40B4-BE49-F238E27FC236}">
                <a16:creationId xmlns:a16="http://schemas.microsoft.com/office/drawing/2014/main" id="{AFA44BE1-72C1-5098-FCA8-675490F1F98F}"/>
              </a:ext>
            </a:extLst>
          </p:cNvPr>
          <p:cNvPicPr>
            <a:picLocks noChangeAspect="1"/>
          </p:cNvPicPr>
          <p:nvPr/>
        </p:nvPicPr>
        <p:blipFill>
          <a:blip r:embed="rId2"/>
          <a:stretch>
            <a:fillRect/>
          </a:stretch>
        </p:blipFill>
        <p:spPr>
          <a:xfrm>
            <a:off x="8454408" y="1222712"/>
            <a:ext cx="2083385" cy="4980966"/>
          </a:xfrm>
          <a:prstGeom prst="rect">
            <a:avLst/>
          </a:prstGeom>
        </p:spPr>
      </p:pic>
    </p:spTree>
    <p:extLst>
      <p:ext uri="{BB962C8B-B14F-4D97-AF65-F5344CB8AC3E}">
        <p14:creationId xmlns:p14="http://schemas.microsoft.com/office/powerpoint/2010/main" val="1384490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43728-B74D-7399-72C4-36B41E107FC1}"/>
              </a:ext>
            </a:extLst>
          </p:cNvPr>
          <p:cNvSpPr>
            <a:spLocks noGrp="1"/>
          </p:cNvSpPr>
          <p:nvPr>
            <p:ph type="title"/>
          </p:nvPr>
        </p:nvSpPr>
        <p:spPr/>
        <p:txBody>
          <a:bodyPr/>
          <a:lstStyle/>
          <a:p>
            <a:r>
              <a:rPr lang="en-CA" dirty="0"/>
              <a:t>Post Approval Submissions: Reportable Events</a:t>
            </a:r>
          </a:p>
        </p:txBody>
      </p:sp>
      <p:sp>
        <p:nvSpPr>
          <p:cNvPr id="3" name="Content Placeholder 2">
            <a:extLst>
              <a:ext uri="{FF2B5EF4-FFF2-40B4-BE49-F238E27FC236}">
                <a16:creationId xmlns:a16="http://schemas.microsoft.com/office/drawing/2014/main" id="{33B706A7-BE07-2FE2-3C22-3E27B381A8D8}"/>
              </a:ext>
            </a:extLst>
          </p:cNvPr>
          <p:cNvSpPr>
            <a:spLocks noGrp="1"/>
          </p:cNvSpPr>
          <p:nvPr>
            <p:ph idx="1"/>
          </p:nvPr>
        </p:nvSpPr>
        <p:spPr>
          <a:xfrm>
            <a:off x="562628" y="1537526"/>
            <a:ext cx="8545861" cy="4351338"/>
          </a:xfrm>
        </p:spPr>
        <p:txBody>
          <a:bodyPr/>
          <a:lstStyle/>
          <a:p>
            <a:r>
              <a:rPr lang="en-CA" dirty="0"/>
              <a:t>Reportable Events include: Serious Adverse Events (SAEs), Adverse Events, Protocol Deviations, Protocol Violations, DSMB and other reports</a:t>
            </a:r>
          </a:p>
          <a:p>
            <a:r>
              <a:rPr lang="en-CA" dirty="0"/>
              <a:t>For more information on Reportable Events, including detailed descriptions of each category and reporting criteria, visit the following: </a:t>
            </a:r>
            <a:r>
              <a:rPr lang="en-CA" dirty="0">
                <a:hlinkClick r:id="rId2"/>
              </a:rPr>
              <a:t>https://research.ucalgary.ca/research-services/ethics-compliance/ethics-resources</a:t>
            </a:r>
            <a:r>
              <a:rPr lang="en-CA" dirty="0"/>
              <a:t> </a:t>
            </a:r>
          </a:p>
        </p:txBody>
      </p:sp>
      <p:sp>
        <p:nvSpPr>
          <p:cNvPr id="4" name="Slide Number Placeholder 3">
            <a:extLst>
              <a:ext uri="{FF2B5EF4-FFF2-40B4-BE49-F238E27FC236}">
                <a16:creationId xmlns:a16="http://schemas.microsoft.com/office/drawing/2014/main" id="{C7154957-E7D9-071C-B566-95FC2A4E06E1}"/>
              </a:ext>
            </a:extLst>
          </p:cNvPr>
          <p:cNvSpPr>
            <a:spLocks noGrp="1"/>
          </p:cNvSpPr>
          <p:nvPr>
            <p:ph type="sldNum" sz="quarter" idx="12"/>
          </p:nvPr>
        </p:nvSpPr>
        <p:spPr/>
        <p:txBody>
          <a:bodyPr/>
          <a:lstStyle/>
          <a:p>
            <a:fld id="{5C35FCF4-C3EF-BD43-82E0-05BC237DAD2A}" type="slidenum">
              <a:rPr lang="en-US" smtClean="0"/>
              <a:pPr/>
              <a:t>19</a:t>
            </a:fld>
            <a:endParaRPr lang="en-US" dirty="0"/>
          </a:p>
        </p:txBody>
      </p:sp>
      <p:pic>
        <p:nvPicPr>
          <p:cNvPr id="6" name="Picture 5">
            <a:extLst>
              <a:ext uri="{FF2B5EF4-FFF2-40B4-BE49-F238E27FC236}">
                <a16:creationId xmlns:a16="http://schemas.microsoft.com/office/drawing/2014/main" id="{01007E59-E729-7EC0-7F75-0F726745D0A8}"/>
              </a:ext>
            </a:extLst>
          </p:cNvPr>
          <p:cNvPicPr>
            <a:picLocks noChangeAspect="1"/>
          </p:cNvPicPr>
          <p:nvPr/>
        </p:nvPicPr>
        <p:blipFill>
          <a:blip r:embed="rId3"/>
          <a:stretch>
            <a:fillRect/>
          </a:stretch>
        </p:blipFill>
        <p:spPr>
          <a:xfrm>
            <a:off x="9400018" y="1760321"/>
            <a:ext cx="1914525" cy="2733675"/>
          </a:xfrm>
          <a:prstGeom prst="rect">
            <a:avLst/>
          </a:prstGeom>
        </p:spPr>
      </p:pic>
    </p:spTree>
    <p:extLst>
      <p:ext uri="{BB962C8B-B14F-4D97-AF65-F5344CB8AC3E}">
        <p14:creationId xmlns:p14="http://schemas.microsoft.com/office/powerpoint/2010/main" val="2126487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49FC-91C4-7E4C-B0DF-F13D8EA4BEBD}"/>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E1735D7C-6796-A142-AA52-64D0BC4724F8}"/>
              </a:ext>
            </a:extLst>
          </p:cNvPr>
          <p:cNvSpPr>
            <a:spLocks noGrp="1"/>
          </p:cNvSpPr>
          <p:nvPr>
            <p:ph idx="1"/>
          </p:nvPr>
        </p:nvSpPr>
        <p:spPr/>
        <p:txBody>
          <a:bodyPr/>
          <a:lstStyle/>
          <a:p>
            <a:r>
              <a:rPr lang="en-CA" dirty="0"/>
              <a:t>Practical session on how to submit an ethics application online using the IRISS platform</a:t>
            </a:r>
          </a:p>
          <a:p>
            <a:r>
              <a:rPr lang="en-CA" dirty="0"/>
              <a:t>Overview of the process/requirements for obtaining approval to conduct research using AHS resources</a:t>
            </a:r>
          </a:p>
          <a:p>
            <a:pPr marL="0" indent="0">
              <a:buNone/>
            </a:pPr>
            <a:endParaRPr lang="en-US" dirty="0"/>
          </a:p>
        </p:txBody>
      </p:sp>
      <p:sp>
        <p:nvSpPr>
          <p:cNvPr id="4" name="Slide Number Placeholder 3">
            <a:extLst>
              <a:ext uri="{FF2B5EF4-FFF2-40B4-BE49-F238E27FC236}">
                <a16:creationId xmlns:a16="http://schemas.microsoft.com/office/drawing/2014/main" id="{FD5BA6A9-CEA9-1F48-8C2B-13EE0DAE8F71}"/>
              </a:ext>
            </a:extLst>
          </p:cNvPr>
          <p:cNvSpPr>
            <a:spLocks noGrp="1"/>
          </p:cNvSpPr>
          <p:nvPr>
            <p:ph type="sldNum" sz="quarter" idx="12"/>
          </p:nvPr>
        </p:nvSpPr>
        <p:spPr/>
        <p:txBody>
          <a:bodyPr/>
          <a:lstStyle/>
          <a:p>
            <a:fld id="{5C35FCF4-C3EF-BD43-82E0-05BC237DAD2A}" type="slidenum">
              <a:rPr lang="en-US" smtClean="0"/>
              <a:pPr/>
              <a:t>2</a:t>
            </a:fld>
            <a:endParaRPr lang="en-US" dirty="0"/>
          </a:p>
        </p:txBody>
      </p:sp>
    </p:spTree>
    <p:extLst>
      <p:ext uri="{BB962C8B-B14F-4D97-AF65-F5344CB8AC3E}">
        <p14:creationId xmlns:p14="http://schemas.microsoft.com/office/powerpoint/2010/main" val="1025033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5E3C-6B2D-25A3-31BA-91402F7B60C0}"/>
              </a:ext>
            </a:extLst>
          </p:cNvPr>
          <p:cNvSpPr>
            <a:spLocks noGrp="1"/>
          </p:cNvSpPr>
          <p:nvPr>
            <p:ph type="title"/>
          </p:nvPr>
        </p:nvSpPr>
        <p:spPr/>
        <p:txBody>
          <a:bodyPr/>
          <a:lstStyle/>
          <a:p>
            <a:r>
              <a:rPr lang="en-CA" dirty="0"/>
              <a:t>Things to Remember</a:t>
            </a:r>
          </a:p>
        </p:txBody>
      </p:sp>
      <p:sp>
        <p:nvSpPr>
          <p:cNvPr id="3" name="Content Placeholder 2">
            <a:extLst>
              <a:ext uri="{FF2B5EF4-FFF2-40B4-BE49-F238E27FC236}">
                <a16:creationId xmlns:a16="http://schemas.microsoft.com/office/drawing/2014/main" id="{B5179C53-C8BF-4399-582F-CB4C876FFAB2}"/>
              </a:ext>
            </a:extLst>
          </p:cNvPr>
          <p:cNvSpPr>
            <a:spLocks noGrp="1"/>
          </p:cNvSpPr>
          <p:nvPr>
            <p:ph idx="1"/>
          </p:nvPr>
        </p:nvSpPr>
        <p:spPr/>
        <p:txBody>
          <a:bodyPr/>
          <a:lstStyle/>
          <a:p>
            <a:r>
              <a:rPr lang="en-CA" dirty="0"/>
              <a:t>REB approval does not mean you can go forward with your project. Any of the areas impacted by your research could not allow your research. </a:t>
            </a:r>
          </a:p>
          <a:p>
            <a:endParaRPr lang="en-CA" dirty="0"/>
          </a:p>
          <a:p>
            <a:r>
              <a:rPr lang="en-CA" dirty="0"/>
              <a:t>Ensure all sections in your IRISS application are complete and, in enough detail, to allow the CHREB to fully understand your study.</a:t>
            </a:r>
          </a:p>
          <a:p>
            <a:r>
              <a:rPr lang="en-CA" dirty="0"/>
              <a:t>Refer to the CHREB Consent templates when creating your consents.</a:t>
            </a:r>
          </a:p>
          <a:p>
            <a:r>
              <a:rPr lang="en-CA" dirty="0"/>
              <a:t>When unsure, ask. </a:t>
            </a:r>
          </a:p>
          <a:p>
            <a:endParaRPr lang="en-CA" dirty="0"/>
          </a:p>
        </p:txBody>
      </p:sp>
      <p:sp>
        <p:nvSpPr>
          <p:cNvPr id="4" name="Slide Number Placeholder 3">
            <a:extLst>
              <a:ext uri="{FF2B5EF4-FFF2-40B4-BE49-F238E27FC236}">
                <a16:creationId xmlns:a16="http://schemas.microsoft.com/office/drawing/2014/main" id="{2E2287AE-7262-2544-3549-523E57ADB254}"/>
              </a:ext>
            </a:extLst>
          </p:cNvPr>
          <p:cNvSpPr>
            <a:spLocks noGrp="1"/>
          </p:cNvSpPr>
          <p:nvPr>
            <p:ph type="sldNum" sz="quarter" idx="12"/>
          </p:nvPr>
        </p:nvSpPr>
        <p:spPr/>
        <p:txBody>
          <a:bodyPr/>
          <a:lstStyle/>
          <a:p>
            <a:fld id="{5C35FCF4-C3EF-BD43-82E0-05BC237DAD2A}" type="slidenum">
              <a:rPr lang="en-US" smtClean="0"/>
              <a:pPr/>
              <a:t>20</a:t>
            </a:fld>
            <a:endParaRPr lang="en-US" dirty="0"/>
          </a:p>
        </p:txBody>
      </p:sp>
      <p:pic>
        <p:nvPicPr>
          <p:cNvPr id="6" name="Picture 5">
            <a:extLst>
              <a:ext uri="{FF2B5EF4-FFF2-40B4-BE49-F238E27FC236}">
                <a16:creationId xmlns:a16="http://schemas.microsoft.com/office/drawing/2014/main" id="{27CE992F-84D9-052C-74D8-05A6E89C0538}"/>
              </a:ext>
            </a:extLst>
          </p:cNvPr>
          <p:cNvPicPr>
            <a:picLocks noChangeAspect="1"/>
          </p:cNvPicPr>
          <p:nvPr/>
        </p:nvPicPr>
        <p:blipFill>
          <a:blip r:embed="rId2"/>
          <a:stretch>
            <a:fillRect/>
          </a:stretch>
        </p:blipFill>
        <p:spPr>
          <a:xfrm>
            <a:off x="3333750" y="2552700"/>
            <a:ext cx="5524500" cy="876300"/>
          </a:xfrm>
          <a:prstGeom prst="rect">
            <a:avLst/>
          </a:prstGeom>
        </p:spPr>
      </p:pic>
    </p:spTree>
    <p:extLst>
      <p:ext uri="{BB962C8B-B14F-4D97-AF65-F5344CB8AC3E}">
        <p14:creationId xmlns:p14="http://schemas.microsoft.com/office/powerpoint/2010/main" val="2221116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960053-B459-4C19-AEFC-C23A2F674642}"/>
              </a:ext>
            </a:extLst>
          </p:cNvPr>
          <p:cNvSpPr>
            <a:spLocks noGrp="1"/>
          </p:cNvSpPr>
          <p:nvPr>
            <p:ph type="sldNum" sz="quarter" idx="4294967295"/>
          </p:nvPr>
        </p:nvSpPr>
        <p:spPr>
          <a:xfrm>
            <a:off x="0" y="6362700"/>
            <a:ext cx="2743200" cy="365125"/>
          </a:xfrm>
          <a:prstGeom prst="rect">
            <a:avLst/>
          </a:prstGeom>
        </p:spPr>
        <p:txBody>
          <a:bodyPr/>
          <a:lstStyle/>
          <a:p>
            <a:fld id="{5C35FCF4-C3EF-BD43-82E0-05BC237DAD2A}" type="slidenum">
              <a:rPr lang="en-US" smtClean="0"/>
              <a:pPr/>
              <a:t>21</a:t>
            </a:fld>
            <a:endParaRPr lang="en-US" dirty="0"/>
          </a:p>
        </p:txBody>
      </p:sp>
      <p:pic>
        <p:nvPicPr>
          <p:cNvPr id="8" name="Google Shape;75;p20">
            <a:extLst>
              <a:ext uri="{FF2B5EF4-FFF2-40B4-BE49-F238E27FC236}">
                <a16:creationId xmlns:a16="http://schemas.microsoft.com/office/drawing/2014/main" id="{AF4FAB0E-A2C1-E553-E1BE-A96E7574A978}"/>
              </a:ext>
            </a:extLst>
          </p:cNvPr>
          <p:cNvPicPr preferRelativeResize="0"/>
          <p:nvPr/>
        </p:nvPicPr>
        <p:blipFill>
          <a:blip r:embed="rId2">
            <a:alphaModFix/>
          </a:blip>
          <a:stretch>
            <a:fillRect/>
          </a:stretch>
        </p:blipFill>
        <p:spPr>
          <a:xfrm>
            <a:off x="473293" y="2202238"/>
            <a:ext cx="6587945" cy="733425"/>
          </a:xfrm>
          <a:prstGeom prst="rect">
            <a:avLst/>
          </a:prstGeom>
          <a:noFill/>
          <a:ln>
            <a:noFill/>
          </a:ln>
        </p:spPr>
      </p:pic>
      <p:sp>
        <p:nvSpPr>
          <p:cNvPr id="9" name="Google Shape;65;p20">
            <a:extLst>
              <a:ext uri="{FF2B5EF4-FFF2-40B4-BE49-F238E27FC236}">
                <a16:creationId xmlns:a16="http://schemas.microsoft.com/office/drawing/2014/main" id="{0A810887-F8B3-8B34-9B4B-E371145C648D}"/>
              </a:ext>
            </a:extLst>
          </p:cNvPr>
          <p:cNvSpPr txBox="1"/>
          <p:nvPr/>
        </p:nvSpPr>
        <p:spPr>
          <a:xfrm>
            <a:off x="473293" y="3304673"/>
            <a:ext cx="9007591" cy="24438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bg1"/>
                </a:solidFill>
                <a:latin typeface="Calibri"/>
                <a:ea typeface="Calibri"/>
                <a:cs typeface="Calibri"/>
                <a:sym typeface="Calibri"/>
              </a:rPr>
              <a:t>A Harmonized Process</a:t>
            </a:r>
            <a:endParaRPr sz="3200" b="1" dirty="0">
              <a:solidFill>
                <a:schemeClr val="bg1"/>
              </a:solidFill>
              <a:latin typeface="Calibri"/>
              <a:ea typeface="Calibri"/>
              <a:cs typeface="Calibri"/>
              <a:sym typeface="Calibri"/>
            </a:endParaRPr>
          </a:p>
          <a:p>
            <a:pPr marL="0" lvl="0" indent="0" algn="l" rtl="0">
              <a:spcBef>
                <a:spcPts val="0"/>
              </a:spcBef>
              <a:spcAft>
                <a:spcPts val="0"/>
              </a:spcAft>
              <a:buNone/>
            </a:pPr>
            <a:endParaRPr sz="2400" dirty="0">
              <a:solidFill>
                <a:srgbClr val="89D2D6"/>
              </a:solidFill>
              <a:latin typeface="Calibri"/>
              <a:ea typeface="Calibri"/>
              <a:cs typeface="Calibri"/>
              <a:sym typeface="Calibri"/>
            </a:endParaRPr>
          </a:p>
          <a:p>
            <a:pPr marL="0" lvl="0" indent="0" algn="l" rtl="0">
              <a:spcBef>
                <a:spcPts val="0"/>
              </a:spcBef>
              <a:spcAft>
                <a:spcPts val="0"/>
              </a:spcAft>
              <a:buNone/>
            </a:pPr>
            <a:endParaRPr lang="en-US" sz="2400" dirty="0">
              <a:solidFill>
                <a:srgbClr val="89D2D6"/>
              </a:solidFill>
              <a:latin typeface="Calibri"/>
              <a:ea typeface="Calibri"/>
              <a:cs typeface="Calibri"/>
              <a:sym typeface="Calibri"/>
            </a:endParaRPr>
          </a:p>
          <a:p>
            <a:pPr lvl="0" algn="l" rtl="0">
              <a:spcBef>
                <a:spcPts val="0"/>
              </a:spcBef>
              <a:spcAft>
                <a:spcPts val="0"/>
              </a:spcAft>
              <a:buNone/>
              <a:tabLst>
                <a:tab pos="6218238" algn="l"/>
              </a:tabLst>
            </a:pPr>
            <a:endParaRPr lang="en-US" sz="2400" dirty="0">
              <a:solidFill>
                <a:srgbClr val="89D2D6"/>
              </a:solidFill>
              <a:latin typeface="Calibri"/>
              <a:ea typeface="Calibri"/>
              <a:cs typeface="Calibri"/>
              <a:sym typeface="Calibri"/>
            </a:endParaRPr>
          </a:p>
          <a:p>
            <a:pPr marL="0" lvl="0" indent="0" algn="l" rtl="0">
              <a:lnSpc>
                <a:spcPct val="115000"/>
              </a:lnSpc>
              <a:spcBef>
                <a:spcPts val="0"/>
              </a:spcBef>
              <a:spcAft>
                <a:spcPts val="0"/>
              </a:spcAft>
              <a:buNone/>
            </a:pPr>
            <a:br>
              <a:rPr lang="en-US" sz="2500" dirty="0">
                <a:solidFill>
                  <a:schemeClr val="lt1"/>
                </a:solidFill>
                <a:latin typeface="Calibri"/>
                <a:ea typeface="Calibri"/>
                <a:cs typeface="Calibri"/>
                <a:sym typeface="Calibri"/>
              </a:rPr>
            </a:br>
            <a:endParaRPr sz="1200" dirty="0">
              <a:solidFill>
                <a:schemeClr val="lt1"/>
              </a:solidFill>
            </a:endParaRPr>
          </a:p>
          <a:p>
            <a:pPr marL="0" lvl="0" indent="0" algn="l" rtl="0">
              <a:spcBef>
                <a:spcPts val="0"/>
              </a:spcBef>
              <a:spcAft>
                <a:spcPts val="0"/>
              </a:spcAft>
              <a:buNone/>
            </a:pPr>
            <a:r>
              <a:rPr lang="en-US" sz="1200" dirty="0">
                <a:solidFill>
                  <a:schemeClr val="lt1"/>
                </a:solidFill>
              </a:rPr>
              <a:t>REB Exchange is a collaboration between Alberta institutions. The initiative is funded by Alberta Innovates, the University of Calgary, the University of Alberta, and Huron Consulting, with in-kind contributions from Alberta Health Services, to collectively support research ethics harmonization in Alberta.</a:t>
            </a:r>
            <a:endParaRPr sz="2400" dirty="0">
              <a:solidFill>
                <a:srgbClr val="89D2D6"/>
              </a:solidFill>
              <a:latin typeface="Calibri"/>
              <a:ea typeface="Calibri"/>
              <a:cs typeface="Calibri"/>
              <a:sym typeface="Calibri"/>
            </a:endParaRPr>
          </a:p>
        </p:txBody>
      </p:sp>
    </p:spTree>
    <p:extLst>
      <p:ext uri="{BB962C8B-B14F-4D97-AF65-F5344CB8AC3E}">
        <p14:creationId xmlns:p14="http://schemas.microsoft.com/office/powerpoint/2010/main" val="2356838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E38A-3203-C16A-2BBC-6356C4745A4A}"/>
              </a:ext>
            </a:extLst>
          </p:cNvPr>
          <p:cNvSpPr>
            <a:spLocks noGrp="1"/>
          </p:cNvSpPr>
          <p:nvPr>
            <p:ph type="title"/>
          </p:nvPr>
        </p:nvSpPr>
        <p:spPr/>
        <p:txBody>
          <a:bodyPr/>
          <a:lstStyle/>
          <a:p>
            <a:r>
              <a:rPr lang="en-CA" dirty="0"/>
              <a:t>REB Exchange: </a:t>
            </a:r>
            <a:r>
              <a:rPr lang="en-CA" sz="2800" dirty="0"/>
              <a:t>how it works</a:t>
            </a:r>
          </a:p>
        </p:txBody>
      </p:sp>
      <p:sp>
        <p:nvSpPr>
          <p:cNvPr id="4" name="Slide Number Placeholder 3">
            <a:extLst>
              <a:ext uri="{FF2B5EF4-FFF2-40B4-BE49-F238E27FC236}">
                <a16:creationId xmlns:a16="http://schemas.microsoft.com/office/drawing/2014/main" id="{887B4BED-BC67-073A-C79E-C6A957A07395}"/>
              </a:ext>
            </a:extLst>
          </p:cNvPr>
          <p:cNvSpPr>
            <a:spLocks noGrp="1"/>
          </p:cNvSpPr>
          <p:nvPr>
            <p:ph type="sldNum" sz="quarter" idx="12"/>
          </p:nvPr>
        </p:nvSpPr>
        <p:spPr/>
        <p:txBody>
          <a:bodyPr/>
          <a:lstStyle/>
          <a:p>
            <a:fld id="{5C35FCF4-C3EF-BD43-82E0-05BC237DAD2A}" type="slidenum">
              <a:rPr lang="en-US" smtClean="0"/>
              <a:pPr/>
              <a:t>22</a:t>
            </a:fld>
            <a:endParaRPr lang="en-US" dirty="0"/>
          </a:p>
        </p:txBody>
      </p:sp>
      <p:sp>
        <p:nvSpPr>
          <p:cNvPr id="5" name="Google Shape;405;p35">
            <a:extLst>
              <a:ext uri="{FF2B5EF4-FFF2-40B4-BE49-F238E27FC236}">
                <a16:creationId xmlns:a16="http://schemas.microsoft.com/office/drawing/2014/main" id="{2BA16421-5CE9-22FE-9ED5-19F83ECBB622}"/>
              </a:ext>
            </a:extLst>
          </p:cNvPr>
          <p:cNvSpPr txBox="1"/>
          <p:nvPr/>
        </p:nvSpPr>
        <p:spPr>
          <a:xfrm>
            <a:off x="455225" y="1270525"/>
            <a:ext cx="7307400" cy="319315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200" dirty="0">
                <a:latin typeface="Calibri"/>
                <a:ea typeface="Calibri"/>
                <a:cs typeface="Calibri"/>
                <a:sym typeface="Calibri"/>
              </a:rPr>
              <a:t>By </a:t>
            </a:r>
            <a:r>
              <a:rPr lang="en-US" sz="2200" b="1" dirty="0">
                <a:latin typeface="Calibri"/>
                <a:ea typeface="Calibri"/>
                <a:cs typeface="Calibri"/>
                <a:sym typeface="Calibri"/>
              </a:rPr>
              <a:t>connecting directly </a:t>
            </a:r>
            <a:r>
              <a:rPr lang="en-US" sz="2200" dirty="0">
                <a:latin typeface="Calibri"/>
                <a:ea typeface="Calibri"/>
                <a:cs typeface="Calibri"/>
                <a:sym typeface="Calibri"/>
              </a:rPr>
              <a:t>with institutional platforms, </a:t>
            </a:r>
            <a:br>
              <a:rPr lang="en-US" sz="2200" dirty="0">
                <a:latin typeface="Calibri"/>
                <a:ea typeface="Calibri"/>
                <a:cs typeface="Calibri"/>
                <a:sym typeface="Calibri"/>
              </a:rPr>
            </a:br>
            <a:r>
              <a:rPr lang="en-US" sz="2200" dirty="0">
                <a:latin typeface="Calibri"/>
                <a:ea typeface="Calibri"/>
                <a:cs typeface="Calibri"/>
                <a:sym typeface="Calibri"/>
              </a:rPr>
              <a:t>the REB Exchange:</a:t>
            </a:r>
            <a:endParaRPr sz="2200" dirty="0">
              <a:latin typeface="Calibri"/>
              <a:ea typeface="Calibri"/>
              <a:cs typeface="Calibri"/>
              <a:sym typeface="Calibri"/>
            </a:endParaRPr>
          </a:p>
          <a:p>
            <a:pPr marL="0" lvl="0" indent="0" algn="l" rtl="0">
              <a:lnSpc>
                <a:spcPct val="115000"/>
              </a:lnSpc>
              <a:spcBef>
                <a:spcPts val="600"/>
              </a:spcBef>
              <a:spcAft>
                <a:spcPts val="0"/>
              </a:spcAft>
              <a:buNone/>
            </a:pPr>
            <a:endParaRPr sz="2200" dirty="0">
              <a:solidFill>
                <a:schemeClr val="dk2"/>
              </a:solidFill>
              <a:latin typeface="Calibri"/>
              <a:ea typeface="Calibri"/>
              <a:cs typeface="Calibri"/>
              <a:sym typeface="Calibri"/>
            </a:endParaRPr>
          </a:p>
          <a:p>
            <a:pPr marL="0" lvl="0" indent="0" algn="l" rtl="0">
              <a:lnSpc>
                <a:spcPct val="115000"/>
              </a:lnSpc>
              <a:spcBef>
                <a:spcPts val="600"/>
              </a:spcBef>
              <a:spcAft>
                <a:spcPts val="0"/>
              </a:spcAft>
              <a:buNone/>
            </a:pPr>
            <a:endParaRPr sz="2200" dirty="0">
              <a:solidFill>
                <a:schemeClr val="dk2"/>
              </a:solidFill>
              <a:latin typeface="Calibri"/>
              <a:ea typeface="Calibri"/>
              <a:cs typeface="Calibri"/>
              <a:sym typeface="Calibri"/>
            </a:endParaRPr>
          </a:p>
          <a:p>
            <a:pPr marL="0" lvl="0" indent="0" algn="l" rtl="0">
              <a:lnSpc>
                <a:spcPct val="115000"/>
              </a:lnSpc>
              <a:spcBef>
                <a:spcPts val="600"/>
              </a:spcBef>
              <a:spcAft>
                <a:spcPts val="0"/>
              </a:spcAft>
              <a:buNone/>
            </a:pPr>
            <a:endParaRPr sz="2200" dirty="0">
              <a:solidFill>
                <a:schemeClr val="dk2"/>
              </a:solidFill>
              <a:latin typeface="Calibri"/>
              <a:ea typeface="Calibri"/>
              <a:cs typeface="Calibri"/>
              <a:sym typeface="Calibri"/>
            </a:endParaRPr>
          </a:p>
          <a:p>
            <a:pPr marL="0" lvl="0" indent="0" algn="l" rtl="0">
              <a:lnSpc>
                <a:spcPct val="200000"/>
              </a:lnSpc>
              <a:spcBef>
                <a:spcPts val="600"/>
              </a:spcBef>
              <a:spcAft>
                <a:spcPts val="600"/>
              </a:spcAft>
              <a:buNone/>
            </a:pPr>
            <a:endParaRPr sz="2200" dirty="0">
              <a:solidFill>
                <a:srgbClr val="1155CC"/>
              </a:solidFill>
              <a:latin typeface="Calibri"/>
              <a:ea typeface="Calibri"/>
              <a:cs typeface="Calibri"/>
              <a:sym typeface="Calibri"/>
            </a:endParaRPr>
          </a:p>
        </p:txBody>
      </p:sp>
      <p:pic>
        <p:nvPicPr>
          <p:cNvPr id="6" name="Google Shape;407;p35">
            <a:extLst>
              <a:ext uri="{FF2B5EF4-FFF2-40B4-BE49-F238E27FC236}">
                <a16:creationId xmlns:a16="http://schemas.microsoft.com/office/drawing/2014/main" id="{E10CB407-8743-B3BF-8208-65C4635C8668}"/>
              </a:ext>
            </a:extLst>
          </p:cNvPr>
          <p:cNvPicPr preferRelativeResize="0"/>
          <p:nvPr/>
        </p:nvPicPr>
        <p:blipFill>
          <a:blip r:embed="rId2">
            <a:alphaModFix/>
          </a:blip>
          <a:stretch>
            <a:fillRect/>
          </a:stretch>
        </p:blipFill>
        <p:spPr>
          <a:xfrm>
            <a:off x="7868125" y="2011275"/>
            <a:ext cx="4124576" cy="4124576"/>
          </a:xfrm>
          <a:prstGeom prst="rect">
            <a:avLst/>
          </a:prstGeom>
          <a:noFill/>
          <a:ln>
            <a:noFill/>
          </a:ln>
        </p:spPr>
      </p:pic>
    </p:spTree>
    <p:extLst>
      <p:ext uri="{BB962C8B-B14F-4D97-AF65-F5344CB8AC3E}">
        <p14:creationId xmlns:p14="http://schemas.microsoft.com/office/powerpoint/2010/main" val="2659320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E38A-3203-C16A-2BBC-6356C4745A4A}"/>
              </a:ext>
            </a:extLst>
          </p:cNvPr>
          <p:cNvSpPr>
            <a:spLocks noGrp="1"/>
          </p:cNvSpPr>
          <p:nvPr>
            <p:ph type="title"/>
          </p:nvPr>
        </p:nvSpPr>
        <p:spPr/>
        <p:txBody>
          <a:bodyPr/>
          <a:lstStyle/>
          <a:p>
            <a:r>
              <a:rPr lang="en-CA" dirty="0"/>
              <a:t>REB Exchange: </a:t>
            </a:r>
            <a:r>
              <a:rPr lang="en-CA" sz="2800" dirty="0"/>
              <a:t>how it works</a:t>
            </a:r>
          </a:p>
        </p:txBody>
      </p:sp>
      <p:sp>
        <p:nvSpPr>
          <p:cNvPr id="4" name="Slide Number Placeholder 3">
            <a:extLst>
              <a:ext uri="{FF2B5EF4-FFF2-40B4-BE49-F238E27FC236}">
                <a16:creationId xmlns:a16="http://schemas.microsoft.com/office/drawing/2014/main" id="{887B4BED-BC67-073A-C79E-C6A957A07395}"/>
              </a:ext>
            </a:extLst>
          </p:cNvPr>
          <p:cNvSpPr>
            <a:spLocks noGrp="1"/>
          </p:cNvSpPr>
          <p:nvPr>
            <p:ph type="sldNum" sz="quarter" idx="12"/>
          </p:nvPr>
        </p:nvSpPr>
        <p:spPr/>
        <p:txBody>
          <a:bodyPr/>
          <a:lstStyle/>
          <a:p>
            <a:fld id="{5C35FCF4-C3EF-BD43-82E0-05BC237DAD2A}" type="slidenum">
              <a:rPr lang="en-US" smtClean="0"/>
              <a:pPr/>
              <a:t>23</a:t>
            </a:fld>
            <a:endParaRPr lang="en-US" dirty="0"/>
          </a:p>
        </p:txBody>
      </p:sp>
      <p:sp>
        <p:nvSpPr>
          <p:cNvPr id="5" name="Google Shape;405;p35">
            <a:extLst>
              <a:ext uri="{FF2B5EF4-FFF2-40B4-BE49-F238E27FC236}">
                <a16:creationId xmlns:a16="http://schemas.microsoft.com/office/drawing/2014/main" id="{2BA16421-5CE9-22FE-9ED5-19F83ECBB622}"/>
              </a:ext>
            </a:extLst>
          </p:cNvPr>
          <p:cNvSpPr txBox="1"/>
          <p:nvPr/>
        </p:nvSpPr>
        <p:spPr>
          <a:xfrm>
            <a:off x="455225" y="1270525"/>
            <a:ext cx="7307400" cy="319315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200" dirty="0">
                <a:latin typeface="Calibri"/>
                <a:ea typeface="Calibri"/>
                <a:cs typeface="Calibri"/>
                <a:sym typeface="Calibri"/>
              </a:rPr>
              <a:t>By </a:t>
            </a:r>
            <a:r>
              <a:rPr lang="en-US" sz="2200" b="1" dirty="0">
                <a:latin typeface="Calibri"/>
                <a:ea typeface="Calibri"/>
                <a:cs typeface="Calibri"/>
                <a:sym typeface="Calibri"/>
              </a:rPr>
              <a:t>connecting directly </a:t>
            </a:r>
            <a:r>
              <a:rPr lang="en-US" sz="2200" dirty="0">
                <a:latin typeface="Calibri"/>
                <a:ea typeface="Calibri"/>
                <a:cs typeface="Calibri"/>
                <a:sym typeface="Calibri"/>
              </a:rPr>
              <a:t>with institutional platforms, </a:t>
            </a:r>
            <a:br>
              <a:rPr lang="en-US" sz="2200" dirty="0">
                <a:latin typeface="Calibri"/>
                <a:ea typeface="Calibri"/>
                <a:cs typeface="Calibri"/>
                <a:sym typeface="Calibri"/>
              </a:rPr>
            </a:br>
            <a:r>
              <a:rPr lang="en-US" sz="2200" dirty="0">
                <a:latin typeface="Calibri"/>
                <a:ea typeface="Calibri"/>
                <a:cs typeface="Calibri"/>
                <a:sym typeface="Calibri"/>
              </a:rPr>
              <a:t>the REB Exchange:</a:t>
            </a:r>
            <a:endParaRPr sz="2200" dirty="0">
              <a:latin typeface="Calibri"/>
              <a:ea typeface="Calibri"/>
              <a:cs typeface="Calibri"/>
              <a:sym typeface="Calibri"/>
            </a:endParaRPr>
          </a:p>
          <a:p>
            <a:pPr marL="0" lvl="0" indent="0" algn="l" rtl="0">
              <a:lnSpc>
                <a:spcPct val="115000"/>
              </a:lnSpc>
              <a:spcBef>
                <a:spcPts val="600"/>
              </a:spcBef>
              <a:spcAft>
                <a:spcPts val="0"/>
              </a:spcAft>
              <a:buNone/>
            </a:pPr>
            <a:endParaRPr sz="2200" dirty="0">
              <a:solidFill>
                <a:schemeClr val="dk2"/>
              </a:solidFill>
              <a:latin typeface="Calibri"/>
              <a:ea typeface="Calibri"/>
              <a:cs typeface="Calibri"/>
              <a:sym typeface="Calibri"/>
            </a:endParaRPr>
          </a:p>
          <a:p>
            <a:pPr marL="0" lvl="0" indent="0" algn="l" rtl="0">
              <a:lnSpc>
                <a:spcPct val="115000"/>
              </a:lnSpc>
              <a:spcBef>
                <a:spcPts val="600"/>
              </a:spcBef>
              <a:spcAft>
                <a:spcPts val="0"/>
              </a:spcAft>
              <a:buNone/>
            </a:pPr>
            <a:endParaRPr sz="2200" dirty="0">
              <a:solidFill>
                <a:schemeClr val="dk2"/>
              </a:solidFill>
              <a:latin typeface="Calibri"/>
              <a:ea typeface="Calibri"/>
              <a:cs typeface="Calibri"/>
              <a:sym typeface="Calibri"/>
            </a:endParaRPr>
          </a:p>
          <a:p>
            <a:pPr marL="0" lvl="0" indent="0" algn="l" rtl="0">
              <a:lnSpc>
                <a:spcPct val="115000"/>
              </a:lnSpc>
              <a:spcBef>
                <a:spcPts val="600"/>
              </a:spcBef>
              <a:spcAft>
                <a:spcPts val="0"/>
              </a:spcAft>
              <a:buNone/>
            </a:pPr>
            <a:endParaRPr sz="2200" dirty="0">
              <a:solidFill>
                <a:schemeClr val="dk2"/>
              </a:solidFill>
              <a:latin typeface="Calibri"/>
              <a:ea typeface="Calibri"/>
              <a:cs typeface="Calibri"/>
              <a:sym typeface="Calibri"/>
            </a:endParaRPr>
          </a:p>
          <a:p>
            <a:pPr marL="0" lvl="0" indent="0" algn="l" rtl="0">
              <a:lnSpc>
                <a:spcPct val="200000"/>
              </a:lnSpc>
              <a:spcBef>
                <a:spcPts val="600"/>
              </a:spcBef>
              <a:spcAft>
                <a:spcPts val="600"/>
              </a:spcAft>
              <a:buNone/>
            </a:pPr>
            <a:endParaRPr sz="2200" dirty="0">
              <a:solidFill>
                <a:srgbClr val="1155CC"/>
              </a:solidFill>
              <a:latin typeface="Calibri"/>
              <a:ea typeface="Calibri"/>
              <a:cs typeface="Calibri"/>
              <a:sym typeface="Calibri"/>
            </a:endParaRPr>
          </a:p>
        </p:txBody>
      </p:sp>
      <p:pic>
        <p:nvPicPr>
          <p:cNvPr id="6" name="Google Shape;407;p35">
            <a:extLst>
              <a:ext uri="{FF2B5EF4-FFF2-40B4-BE49-F238E27FC236}">
                <a16:creationId xmlns:a16="http://schemas.microsoft.com/office/drawing/2014/main" id="{E10CB407-8743-B3BF-8208-65C4635C8668}"/>
              </a:ext>
            </a:extLst>
          </p:cNvPr>
          <p:cNvPicPr preferRelativeResize="0"/>
          <p:nvPr/>
        </p:nvPicPr>
        <p:blipFill>
          <a:blip r:embed="rId2">
            <a:alphaModFix/>
          </a:blip>
          <a:stretch>
            <a:fillRect/>
          </a:stretch>
        </p:blipFill>
        <p:spPr>
          <a:xfrm>
            <a:off x="7868125" y="2011275"/>
            <a:ext cx="4124576" cy="4124576"/>
          </a:xfrm>
          <a:prstGeom prst="rect">
            <a:avLst/>
          </a:prstGeom>
          <a:noFill/>
          <a:ln>
            <a:noFill/>
          </a:ln>
        </p:spPr>
      </p:pic>
      <p:sp>
        <p:nvSpPr>
          <p:cNvPr id="3" name="Google Shape;414;p36">
            <a:extLst>
              <a:ext uri="{FF2B5EF4-FFF2-40B4-BE49-F238E27FC236}">
                <a16:creationId xmlns:a16="http://schemas.microsoft.com/office/drawing/2014/main" id="{21CD7372-1121-97AE-DD75-BE71ADC37E2D}"/>
              </a:ext>
            </a:extLst>
          </p:cNvPr>
          <p:cNvSpPr txBox="1"/>
          <p:nvPr/>
        </p:nvSpPr>
        <p:spPr>
          <a:xfrm>
            <a:off x="455225" y="1270525"/>
            <a:ext cx="7307400" cy="548711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200" dirty="0">
                <a:solidFill>
                  <a:srgbClr val="999999"/>
                </a:solidFill>
                <a:latin typeface="Calibri"/>
                <a:ea typeface="Calibri"/>
                <a:cs typeface="Calibri"/>
                <a:sym typeface="Calibri"/>
              </a:rPr>
              <a:t>By </a:t>
            </a:r>
            <a:r>
              <a:rPr lang="en-US" sz="2200" b="1" dirty="0">
                <a:solidFill>
                  <a:srgbClr val="999999"/>
                </a:solidFill>
                <a:latin typeface="Calibri"/>
                <a:ea typeface="Calibri"/>
                <a:cs typeface="Calibri"/>
                <a:sym typeface="Calibri"/>
              </a:rPr>
              <a:t>connecting directly </a:t>
            </a:r>
            <a:r>
              <a:rPr lang="en-US" sz="2200" dirty="0">
                <a:solidFill>
                  <a:srgbClr val="999999"/>
                </a:solidFill>
                <a:latin typeface="Calibri"/>
                <a:ea typeface="Calibri"/>
                <a:cs typeface="Calibri"/>
                <a:sym typeface="Calibri"/>
              </a:rPr>
              <a:t>with institutional platforms, </a:t>
            </a:r>
            <a:br>
              <a:rPr lang="en-US" sz="2200" dirty="0">
                <a:solidFill>
                  <a:srgbClr val="999999"/>
                </a:solidFill>
                <a:latin typeface="Calibri"/>
                <a:ea typeface="Calibri"/>
                <a:cs typeface="Calibri"/>
                <a:sym typeface="Calibri"/>
              </a:rPr>
            </a:br>
            <a:r>
              <a:rPr lang="en-US" sz="2200" dirty="0">
                <a:solidFill>
                  <a:srgbClr val="999999"/>
                </a:solidFill>
                <a:latin typeface="Calibri"/>
                <a:ea typeface="Calibri"/>
                <a:cs typeface="Calibri"/>
                <a:sym typeface="Calibri"/>
              </a:rPr>
              <a:t>the REB Exchange:</a:t>
            </a:r>
            <a:endParaRPr sz="2200" dirty="0">
              <a:solidFill>
                <a:srgbClr val="999999"/>
              </a:solidFill>
              <a:latin typeface="Calibri"/>
              <a:ea typeface="Calibri"/>
              <a:cs typeface="Calibri"/>
              <a:sym typeface="Calibri"/>
            </a:endParaRPr>
          </a:p>
          <a:p>
            <a:pPr marL="0" lvl="0" indent="0" algn="l" rtl="0">
              <a:lnSpc>
                <a:spcPct val="115000"/>
              </a:lnSpc>
              <a:spcBef>
                <a:spcPts val="600"/>
              </a:spcBef>
              <a:spcAft>
                <a:spcPts val="0"/>
              </a:spcAft>
              <a:buNone/>
            </a:pPr>
            <a:endParaRPr sz="2200" dirty="0">
              <a:solidFill>
                <a:srgbClr val="999999"/>
              </a:solidFill>
              <a:latin typeface="Calibri"/>
              <a:ea typeface="Calibri"/>
              <a:cs typeface="Calibri"/>
              <a:sym typeface="Calibri"/>
            </a:endParaRPr>
          </a:p>
          <a:p>
            <a:pPr marL="457200" lvl="0" indent="-368300" algn="l" rtl="0">
              <a:lnSpc>
                <a:spcPct val="150000"/>
              </a:lnSpc>
              <a:spcBef>
                <a:spcPts val="1000"/>
              </a:spcBef>
              <a:spcAft>
                <a:spcPts val="0"/>
              </a:spcAft>
              <a:buClr>
                <a:srgbClr val="13335A"/>
              </a:buClr>
              <a:buSzPts val="2200"/>
              <a:buFont typeface="Calibri"/>
              <a:buChar char="●"/>
            </a:pPr>
            <a:r>
              <a:rPr lang="en-US" sz="2200" dirty="0">
                <a:solidFill>
                  <a:srgbClr val="13335A"/>
                </a:solidFill>
                <a:latin typeface="Calibri"/>
                <a:ea typeface="Calibri"/>
                <a:cs typeface="Calibri"/>
                <a:sym typeface="Calibri"/>
              </a:rPr>
              <a:t>accepts both </a:t>
            </a:r>
            <a:r>
              <a:rPr lang="en-US" sz="2200" b="1" u="sng" dirty="0">
                <a:solidFill>
                  <a:srgbClr val="13335A"/>
                </a:solidFill>
                <a:latin typeface="Calibri"/>
                <a:ea typeface="Calibri"/>
                <a:cs typeface="Calibri"/>
                <a:sym typeface="Calibri"/>
              </a:rPr>
              <a:t>health</a:t>
            </a:r>
            <a:r>
              <a:rPr lang="en-US" sz="2200" b="1" dirty="0">
                <a:solidFill>
                  <a:srgbClr val="13335A"/>
                </a:solidFill>
                <a:latin typeface="Calibri"/>
                <a:ea typeface="Calibri"/>
                <a:cs typeface="Calibri"/>
                <a:sym typeface="Calibri"/>
              </a:rPr>
              <a:t> AND </a:t>
            </a:r>
            <a:r>
              <a:rPr lang="en-US" sz="2200" b="1" u="sng" dirty="0">
                <a:solidFill>
                  <a:srgbClr val="13335A"/>
                </a:solidFill>
                <a:latin typeface="Calibri"/>
                <a:ea typeface="Calibri"/>
                <a:cs typeface="Calibri"/>
                <a:sym typeface="Calibri"/>
              </a:rPr>
              <a:t>non-health</a:t>
            </a:r>
            <a:r>
              <a:rPr lang="en-US" sz="2200" dirty="0">
                <a:solidFill>
                  <a:srgbClr val="13335A"/>
                </a:solidFill>
                <a:latin typeface="Calibri"/>
                <a:ea typeface="Calibri"/>
                <a:cs typeface="Calibri"/>
                <a:sym typeface="Calibri"/>
              </a:rPr>
              <a:t> studies</a:t>
            </a:r>
            <a:endParaRPr sz="2200" dirty="0">
              <a:solidFill>
                <a:srgbClr val="13335A"/>
              </a:solidFill>
              <a:latin typeface="Calibri"/>
              <a:ea typeface="Calibri"/>
              <a:cs typeface="Calibri"/>
              <a:sym typeface="Calibri"/>
            </a:endParaRPr>
          </a:p>
          <a:p>
            <a:pPr marL="457200" lvl="0" indent="-368300" algn="l" rtl="0">
              <a:lnSpc>
                <a:spcPct val="150000"/>
              </a:lnSpc>
              <a:spcBef>
                <a:spcPts val="0"/>
              </a:spcBef>
              <a:spcAft>
                <a:spcPts val="0"/>
              </a:spcAft>
              <a:buClr>
                <a:srgbClr val="13335A"/>
              </a:buClr>
              <a:buSzPts val="2200"/>
              <a:buFont typeface="Calibri"/>
              <a:buChar char="●"/>
            </a:pPr>
            <a:r>
              <a:rPr lang="en-US" sz="2200" b="1" u="sng" dirty="0">
                <a:solidFill>
                  <a:srgbClr val="13335A"/>
                </a:solidFill>
                <a:latin typeface="Calibri"/>
                <a:ea typeface="Calibri"/>
                <a:cs typeface="Calibri"/>
                <a:sym typeface="Calibri"/>
              </a:rPr>
              <a:t>streamlines processes</a:t>
            </a:r>
            <a:r>
              <a:rPr lang="en-US" sz="2200" dirty="0">
                <a:solidFill>
                  <a:srgbClr val="13335A"/>
                </a:solidFill>
                <a:latin typeface="Calibri"/>
                <a:ea typeface="Calibri"/>
                <a:cs typeface="Calibri"/>
                <a:sym typeface="Calibri"/>
              </a:rPr>
              <a:t> across institutions</a:t>
            </a:r>
            <a:endParaRPr sz="2200" dirty="0">
              <a:solidFill>
                <a:srgbClr val="13335A"/>
              </a:solidFill>
              <a:latin typeface="Calibri"/>
              <a:ea typeface="Calibri"/>
              <a:cs typeface="Calibri"/>
              <a:sym typeface="Calibri"/>
            </a:endParaRPr>
          </a:p>
          <a:p>
            <a:pPr marL="457200" lvl="0" indent="-368300" algn="l" rtl="0">
              <a:lnSpc>
                <a:spcPct val="150000"/>
              </a:lnSpc>
              <a:spcBef>
                <a:spcPts val="0"/>
              </a:spcBef>
              <a:spcAft>
                <a:spcPts val="0"/>
              </a:spcAft>
              <a:buClr>
                <a:srgbClr val="13335A"/>
              </a:buClr>
              <a:buSzPts val="2200"/>
              <a:buFont typeface="Calibri"/>
              <a:buChar char="●"/>
            </a:pPr>
            <a:r>
              <a:rPr lang="en-US" sz="2200" b="1" u="sng" dirty="0">
                <a:solidFill>
                  <a:srgbClr val="13335A"/>
                </a:solidFill>
                <a:latin typeface="Calibri"/>
                <a:ea typeface="Calibri"/>
                <a:cs typeface="Calibri"/>
                <a:sym typeface="Calibri"/>
              </a:rPr>
              <a:t>retains</a:t>
            </a:r>
            <a:r>
              <a:rPr lang="en-US" sz="2200" dirty="0">
                <a:solidFill>
                  <a:srgbClr val="13335A"/>
                </a:solidFill>
                <a:latin typeface="Calibri"/>
                <a:ea typeface="Calibri"/>
                <a:cs typeface="Calibri"/>
                <a:sym typeface="Calibri"/>
              </a:rPr>
              <a:t> local compliance</a:t>
            </a:r>
            <a:endParaRPr sz="2200" dirty="0">
              <a:solidFill>
                <a:srgbClr val="13335A"/>
              </a:solidFill>
              <a:latin typeface="Calibri"/>
              <a:ea typeface="Calibri"/>
              <a:cs typeface="Calibri"/>
              <a:sym typeface="Calibri"/>
            </a:endParaRPr>
          </a:p>
          <a:p>
            <a:pPr marL="457200" lvl="0" indent="-368300" algn="l" rtl="0">
              <a:lnSpc>
                <a:spcPct val="150000"/>
              </a:lnSpc>
              <a:spcBef>
                <a:spcPts val="0"/>
              </a:spcBef>
              <a:spcAft>
                <a:spcPts val="0"/>
              </a:spcAft>
              <a:buClr>
                <a:srgbClr val="13335A"/>
              </a:buClr>
              <a:buSzPts val="2200"/>
              <a:buFont typeface="Calibri"/>
              <a:buChar char="●"/>
            </a:pPr>
            <a:r>
              <a:rPr lang="en-US" sz="2200" b="1" u="sng" dirty="0">
                <a:solidFill>
                  <a:srgbClr val="13335A"/>
                </a:solidFill>
                <a:latin typeface="Calibri"/>
                <a:ea typeface="Calibri"/>
                <a:cs typeface="Calibri"/>
                <a:sym typeface="Calibri"/>
              </a:rPr>
              <a:t>saves</a:t>
            </a:r>
            <a:r>
              <a:rPr lang="en-US" sz="2200" b="1" dirty="0">
                <a:solidFill>
                  <a:srgbClr val="13335A"/>
                </a:solidFill>
                <a:latin typeface="Calibri"/>
                <a:ea typeface="Calibri"/>
                <a:cs typeface="Calibri"/>
                <a:sym typeface="Calibri"/>
              </a:rPr>
              <a:t> </a:t>
            </a:r>
            <a:r>
              <a:rPr lang="en-US" sz="2200" dirty="0">
                <a:solidFill>
                  <a:srgbClr val="13335A"/>
                </a:solidFill>
                <a:latin typeface="Calibri"/>
                <a:ea typeface="Calibri"/>
                <a:cs typeface="Calibri"/>
                <a:sym typeface="Calibri"/>
              </a:rPr>
              <a:t>time, money, and duplication of work</a:t>
            </a:r>
            <a:endParaRPr sz="2200" dirty="0">
              <a:solidFill>
                <a:srgbClr val="13335A"/>
              </a:solidFill>
              <a:latin typeface="Calibri"/>
              <a:ea typeface="Calibri"/>
              <a:cs typeface="Calibri"/>
              <a:sym typeface="Calibri"/>
            </a:endParaRPr>
          </a:p>
          <a:p>
            <a:pPr marL="457200" lvl="0" indent="-368300" algn="l" rtl="0">
              <a:lnSpc>
                <a:spcPct val="150000"/>
              </a:lnSpc>
              <a:spcBef>
                <a:spcPts val="0"/>
              </a:spcBef>
              <a:spcAft>
                <a:spcPts val="0"/>
              </a:spcAft>
              <a:buClr>
                <a:srgbClr val="13335A"/>
              </a:buClr>
              <a:buSzPts val="2200"/>
              <a:buFont typeface="Calibri"/>
              <a:buChar char="●"/>
            </a:pPr>
            <a:r>
              <a:rPr lang="en-US" sz="2200" dirty="0">
                <a:solidFill>
                  <a:srgbClr val="13335A"/>
                </a:solidFill>
                <a:latin typeface="Calibri"/>
                <a:ea typeface="Calibri"/>
                <a:cs typeface="Calibri"/>
                <a:sym typeface="Calibri"/>
              </a:rPr>
              <a:t>offers </a:t>
            </a:r>
            <a:r>
              <a:rPr lang="en-US" sz="2200" b="1" u="sng" dirty="0">
                <a:solidFill>
                  <a:srgbClr val="13335A"/>
                </a:solidFill>
                <a:latin typeface="Calibri"/>
                <a:ea typeface="Calibri"/>
                <a:cs typeface="Calibri"/>
                <a:sym typeface="Calibri"/>
              </a:rPr>
              <a:t>visibility</a:t>
            </a:r>
            <a:r>
              <a:rPr lang="en-US" sz="2200" dirty="0">
                <a:solidFill>
                  <a:srgbClr val="13335A"/>
                </a:solidFill>
                <a:latin typeface="Calibri"/>
                <a:ea typeface="Calibri"/>
                <a:cs typeface="Calibri"/>
                <a:sym typeface="Calibri"/>
              </a:rPr>
              <a:t> into current status and turnaround times</a:t>
            </a:r>
            <a:endParaRPr sz="2200" dirty="0">
              <a:solidFill>
                <a:srgbClr val="13335A"/>
              </a:solidFill>
              <a:latin typeface="Calibri"/>
              <a:ea typeface="Calibri"/>
              <a:cs typeface="Calibri"/>
              <a:sym typeface="Calibri"/>
            </a:endParaRPr>
          </a:p>
          <a:p>
            <a:pPr marL="457200" lvl="0" indent="-368300" algn="l" rtl="0">
              <a:lnSpc>
                <a:spcPct val="150000"/>
              </a:lnSpc>
              <a:spcBef>
                <a:spcPts val="0"/>
              </a:spcBef>
              <a:spcAft>
                <a:spcPts val="0"/>
              </a:spcAft>
              <a:buClr>
                <a:srgbClr val="13335A"/>
              </a:buClr>
              <a:buSzPts val="2200"/>
              <a:buFont typeface="Calibri"/>
              <a:buChar char="●"/>
            </a:pPr>
            <a:r>
              <a:rPr lang="en-US" sz="2200" b="1" u="sng" dirty="0">
                <a:solidFill>
                  <a:srgbClr val="13335A"/>
                </a:solidFill>
                <a:latin typeface="Calibri"/>
                <a:ea typeface="Calibri"/>
                <a:cs typeface="Calibri"/>
                <a:sym typeface="Calibri"/>
              </a:rPr>
              <a:t>integrates</a:t>
            </a:r>
            <a:r>
              <a:rPr lang="en-US" sz="2200" dirty="0">
                <a:solidFill>
                  <a:srgbClr val="13335A"/>
                </a:solidFill>
                <a:latin typeface="Calibri"/>
                <a:ea typeface="Calibri"/>
                <a:cs typeface="Calibri"/>
                <a:sym typeface="Calibri"/>
              </a:rPr>
              <a:t> with other institutional systems</a:t>
            </a:r>
            <a:endParaRPr sz="2200" dirty="0">
              <a:solidFill>
                <a:srgbClr val="13335A"/>
              </a:solidFill>
              <a:latin typeface="Calibri"/>
              <a:ea typeface="Calibri"/>
              <a:cs typeface="Calibri"/>
              <a:sym typeface="Calibri"/>
            </a:endParaRPr>
          </a:p>
          <a:p>
            <a:pPr marL="0" lvl="0" indent="0" algn="l" rtl="0">
              <a:lnSpc>
                <a:spcPct val="200000"/>
              </a:lnSpc>
              <a:spcBef>
                <a:spcPts val="1000"/>
              </a:spcBef>
              <a:spcAft>
                <a:spcPts val="600"/>
              </a:spcAft>
              <a:buNone/>
            </a:pPr>
            <a:endParaRPr sz="2200" dirty="0">
              <a:solidFill>
                <a:srgbClr val="1155CC"/>
              </a:solidFill>
              <a:latin typeface="Calibri"/>
              <a:ea typeface="Calibri"/>
              <a:cs typeface="Calibri"/>
              <a:sym typeface="Calibri"/>
            </a:endParaRPr>
          </a:p>
        </p:txBody>
      </p:sp>
    </p:spTree>
    <p:extLst>
      <p:ext uri="{BB962C8B-B14F-4D97-AF65-F5344CB8AC3E}">
        <p14:creationId xmlns:p14="http://schemas.microsoft.com/office/powerpoint/2010/main" val="2884615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sp>
        <p:nvSpPr>
          <p:cNvPr id="4" name="Slide Number Placeholder 3">
            <a:extLst>
              <a:ext uri="{FF2B5EF4-FFF2-40B4-BE49-F238E27FC236}">
                <a16:creationId xmlns:a16="http://schemas.microsoft.com/office/drawing/2014/main" id="{EE898D1F-2E90-2BA6-CFCB-33F94CC2F871}"/>
              </a:ext>
            </a:extLst>
          </p:cNvPr>
          <p:cNvSpPr>
            <a:spLocks noGrp="1"/>
          </p:cNvSpPr>
          <p:nvPr>
            <p:ph type="sldNum" sz="quarter" idx="12"/>
          </p:nvPr>
        </p:nvSpPr>
        <p:spPr/>
        <p:txBody>
          <a:bodyPr/>
          <a:lstStyle/>
          <a:p>
            <a:fld id="{5C35FCF4-C3EF-BD43-82E0-05BC237DAD2A}" type="slidenum">
              <a:rPr lang="en-US" smtClean="0"/>
              <a:pPr/>
              <a:t>24</a:t>
            </a:fld>
            <a:endParaRPr lang="en-US" dirty="0"/>
          </a:p>
        </p:txBody>
      </p:sp>
      <p:pic>
        <p:nvPicPr>
          <p:cNvPr id="7" name="Google Shape;274;p40">
            <a:extLst>
              <a:ext uri="{FF2B5EF4-FFF2-40B4-BE49-F238E27FC236}">
                <a16:creationId xmlns:a16="http://schemas.microsoft.com/office/drawing/2014/main" id="{903F6F1F-880F-354A-774C-077C3EA2DFB5}"/>
              </a:ext>
            </a:extLst>
          </p:cNvPr>
          <p:cNvPicPr preferRelativeResize="0"/>
          <p:nvPr/>
        </p:nvPicPr>
        <p:blipFill>
          <a:blip r:embed="rId2">
            <a:alphaModFix/>
          </a:blip>
          <a:stretch>
            <a:fillRect/>
          </a:stretch>
        </p:blipFill>
        <p:spPr>
          <a:xfrm>
            <a:off x="7853525" y="3579388"/>
            <a:ext cx="689049" cy="688192"/>
          </a:xfrm>
          <a:prstGeom prst="rect">
            <a:avLst/>
          </a:prstGeom>
          <a:noFill/>
          <a:ln>
            <a:noFill/>
          </a:ln>
        </p:spPr>
      </p:pic>
      <p:pic>
        <p:nvPicPr>
          <p:cNvPr id="8" name="Google Shape;275;p40">
            <a:extLst>
              <a:ext uri="{FF2B5EF4-FFF2-40B4-BE49-F238E27FC236}">
                <a16:creationId xmlns:a16="http://schemas.microsoft.com/office/drawing/2014/main" id="{20B95F8C-6FCE-7860-455E-40F01BDC7EF7}"/>
              </a:ext>
            </a:extLst>
          </p:cNvPr>
          <p:cNvPicPr preferRelativeResize="0"/>
          <p:nvPr/>
        </p:nvPicPr>
        <p:blipFill>
          <a:blip r:embed="rId3">
            <a:alphaModFix/>
          </a:blip>
          <a:stretch>
            <a:fillRect/>
          </a:stretch>
        </p:blipFill>
        <p:spPr>
          <a:xfrm>
            <a:off x="3897999" y="2704810"/>
            <a:ext cx="528500" cy="352609"/>
          </a:xfrm>
          <a:prstGeom prst="rect">
            <a:avLst/>
          </a:prstGeom>
          <a:noFill/>
          <a:ln>
            <a:noFill/>
          </a:ln>
        </p:spPr>
      </p:pic>
      <p:grpSp>
        <p:nvGrpSpPr>
          <p:cNvPr id="9" name="Google Shape;277;p40">
            <a:extLst>
              <a:ext uri="{FF2B5EF4-FFF2-40B4-BE49-F238E27FC236}">
                <a16:creationId xmlns:a16="http://schemas.microsoft.com/office/drawing/2014/main" id="{44C8AEFA-F526-EE8E-7115-2B820A3B3247}"/>
              </a:ext>
            </a:extLst>
          </p:cNvPr>
          <p:cNvGrpSpPr/>
          <p:nvPr/>
        </p:nvGrpSpPr>
        <p:grpSpPr>
          <a:xfrm>
            <a:off x="808742" y="1846725"/>
            <a:ext cx="689053" cy="690179"/>
            <a:chOff x="9734717" y="4393125"/>
            <a:chExt cx="689053" cy="690179"/>
          </a:xfrm>
        </p:grpSpPr>
        <p:sp>
          <p:nvSpPr>
            <p:cNvPr id="10" name="Google Shape;278;p40">
              <a:extLst>
                <a:ext uri="{FF2B5EF4-FFF2-40B4-BE49-F238E27FC236}">
                  <a16:creationId xmlns:a16="http://schemas.microsoft.com/office/drawing/2014/main" id="{BDB42F42-D7A8-A5E1-D1DF-BD02F85BA0F8}"/>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11" name="Google Shape;279;p40">
              <a:extLst>
                <a:ext uri="{FF2B5EF4-FFF2-40B4-BE49-F238E27FC236}">
                  <a16:creationId xmlns:a16="http://schemas.microsoft.com/office/drawing/2014/main" id="{065FC71A-2CDE-1E11-6EB2-DE9E1CFBF077}"/>
                </a:ext>
              </a:extLst>
            </p:cNvPr>
            <p:cNvPicPr preferRelativeResize="0"/>
            <p:nvPr/>
          </p:nvPicPr>
          <p:blipFill rotWithShape="1">
            <a:blip r:embed="rId4">
              <a:alphaModFix/>
            </a:blip>
            <a:srcRect/>
            <a:stretch/>
          </p:blipFill>
          <p:spPr>
            <a:xfrm>
              <a:off x="9734717" y="4393125"/>
              <a:ext cx="689053" cy="690179"/>
            </a:xfrm>
            <a:prstGeom prst="rect">
              <a:avLst/>
            </a:prstGeom>
            <a:noFill/>
            <a:ln>
              <a:noFill/>
            </a:ln>
          </p:spPr>
        </p:pic>
      </p:grpSp>
      <p:pic>
        <p:nvPicPr>
          <p:cNvPr id="12" name="Google Shape;280;p40">
            <a:extLst>
              <a:ext uri="{FF2B5EF4-FFF2-40B4-BE49-F238E27FC236}">
                <a16:creationId xmlns:a16="http://schemas.microsoft.com/office/drawing/2014/main" id="{ABC2EF76-B2CB-FE4D-E72E-680BA658C2C3}"/>
              </a:ext>
            </a:extLst>
          </p:cNvPr>
          <p:cNvPicPr preferRelativeResize="0"/>
          <p:nvPr/>
        </p:nvPicPr>
        <p:blipFill>
          <a:blip r:embed="rId2">
            <a:alphaModFix/>
          </a:blip>
          <a:stretch>
            <a:fillRect/>
          </a:stretch>
        </p:blipFill>
        <p:spPr>
          <a:xfrm>
            <a:off x="836075" y="4003638"/>
            <a:ext cx="689049" cy="688192"/>
          </a:xfrm>
          <a:prstGeom prst="rect">
            <a:avLst/>
          </a:prstGeom>
          <a:noFill/>
          <a:ln>
            <a:noFill/>
          </a:ln>
        </p:spPr>
      </p:pic>
      <p:sp>
        <p:nvSpPr>
          <p:cNvPr id="13" name="Google Shape;281;p40">
            <a:extLst>
              <a:ext uri="{FF2B5EF4-FFF2-40B4-BE49-F238E27FC236}">
                <a16:creationId xmlns:a16="http://schemas.microsoft.com/office/drawing/2014/main" id="{CBDF0F0C-9A3E-1409-885F-BE6F4A5CC4BF}"/>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dk2"/>
                </a:solidFill>
                <a:latin typeface="Calibri" panose="020F0502020204030204" pitchFamily="34" charset="0"/>
                <a:ea typeface="Roboto"/>
                <a:cs typeface="Calibri" panose="020F0502020204030204" pitchFamily="34" charset="0"/>
                <a:sym typeface="Roboto"/>
              </a:rPr>
              <a:t>Lead Site</a:t>
            </a:r>
            <a:endParaRPr sz="1800" b="1" dirty="0">
              <a:solidFill>
                <a:schemeClr val="dk2"/>
              </a:solidFill>
              <a:latin typeface="Calibri" panose="020F0502020204030204" pitchFamily="34" charset="0"/>
              <a:ea typeface="Roboto"/>
              <a:cs typeface="Calibri" panose="020F0502020204030204" pitchFamily="34" charset="0"/>
              <a:sym typeface="Roboto"/>
            </a:endParaRPr>
          </a:p>
        </p:txBody>
      </p:sp>
      <p:sp>
        <p:nvSpPr>
          <p:cNvPr id="14" name="Google Shape;282;p40">
            <a:extLst>
              <a:ext uri="{FF2B5EF4-FFF2-40B4-BE49-F238E27FC236}">
                <a16:creationId xmlns:a16="http://schemas.microsoft.com/office/drawing/2014/main" id="{AF95E21B-1A7A-D14A-74B9-C38A395513E8}"/>
              </a:ext>
            </a:extLst>
          </p:cNvPr>
          <p:cNvSpPr/>
          <p:nvPr/>
        </p:nvSpPr>
        <p:spPr>
          <a:xfrm>
            <a:off x="4915725" y="1923013"/>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15" name="Google Shape;283;p40">
            <a:extLst>
              <a:ext uri="{FF2B5EF4-FFF2-40B4-BE49-F238E27FC236}">
                <a16:creationId xmlns:a16="http://schemas.microsoft.com/office/drawing/2014/main" id="{6E8576DA-1364-8C68-B3FA-858D9BE1CC84}"/>
              </a:ext>
            </a:extLst>
          </p:cNvPr>
          <p:cNvPicPr preferRelativeResize="0"/>
          <p:nvPr/>
        </p:nvPicPr>
        <p:blipFill rotWithShape="1">
          <a:blip r:embed="rId5">
            <a:alphaModFix/>
          </a:blip>
          <a:srcRect/>
          <a:stretch/>
        </p:blipFill>
        <p:spPr>
          <a:xfrm>
            <a:off x="4785492" y="1773363"/>
            <a:ext cx="689053" cy="690177"/>
          </a:xfrm>
          <a:prstGeom prst="rect">
            <a:avLst/>
          </a:prstGeom>
          <a:noFill/>
          <a:ln>
            <a:noFill/>
          </a:ln>
        </p:spPr>
      </p:pic>
      <p:pic>
        <p:nvPicPr>
          <p:cNvPr id="16" name="Google Shape;284;p40">
            <a:extLst>
              <a:ext uri="{FF2B5EF4-FFF2-40B4-BE49-F238E27FC236}">
                <a16:creationId xmlns:a16="http://schemas.microsoft.com/office/drawing/2014/main" id="{9DEA9CAC-20E1-3D7D-9B79-065070AAEF7C}"/>
              </a:ext>
            </a:extLst>
          </p:cNvPr>
          <p:cNvPicPr preferRelativeResize="0"/>
          <p:nvPr/>
        </p:nvPicPr>
        <p:blipFill rotWithShape="1">
          <a:blip r:embed="rId6">
            <a:alphaModFix/>
          </a:blip>
          <a:srcRect/>
          <a:stretch/>
        </p:blipFill>
        <p:spPr>
          <a:xfrm>
            <a:off x="5677767" y="1800676"/>
            <a:ext cx="689054" cy="690178"/>
          </a:xfrm>
          <a:prstGeom prst="rect">
            <a:avLst/>
          </a:prstGeom>
          <a:noFill/>
          <a:ln>
            <a:noFill/>
          </a:ln>
        </p:spPr>
      </p:pic>
      <p:sp>
        <p:nvSpPr>
          <p:cNvPr id="17" name="Google Shape;285;p40">
            <a:extLst>
              <a:ext uri="{FF2B5EF4-FFF2-40B4-BE49-F238E27FC236}">
                <a16:creationId xmlns:a16="http://schemas.microsoft.com/office/drawing/2014/main" id="{AC34114C-F1AE-11A3-D16E-2EE7C93E0E81}"/>
              </a:ext>
            </a:extLst>
          </p:cNvPr>
          <p:cNvSpPr txBox="1"/>
          <p:nvPr/>
        </p:nvSpPr>
        <p:spPr>
          <a:xfrm>
            <a:off x="4638175" y="1164638"/>
            <a:ext cx="2183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dirty="0">
                <a:solidFill>
                  <a:schemeClr val="dk2"/>
                </a:solidFill>
                <a:latin typeface="Calibri" panose="020F0502020204030204" pitchFamily="34" charset="0"/>
                <a:ea typeface="Roboto"/>
                <a:cs typeface="Calibri" panose="020F0502020204030204" pitchFamily="34" charset="0"/>
                <a:sym typeface="Roboto"/>
              </a:rPr>
              <a:t>Local </a:t>
            </a:r>
            <a:r>
              <a:rPr lang="en-US" sz="1800" b="1" dirty="0" err="1">
                <a:solidFill>
                  <a:schemeClr val="dk2"/>
                </a:solidFill>
                <a:latin typeface="Calibri" panose="020F0502020204030204" pitchFamily="34" charset="0"/>
                <a:ea typeface="Roboto"/>
                <a:cs typeface="Calibri" panose="020F0502020204030204" pitchFamily="34" charset="0"/>
                <a:sym typeface="Roboto"/>
              </a:rPr>
              <a:t>pSite</a:t>
            </a:r>
            <a:r>
              <a:rPr lang="en-US" sz="1800" b="1" dirty="0">
                <a:solidFill>
                  <a:schemeClr val="dk2"/>
                </a:solidFill>
                <a:latin typeface="Calibri" panose="020F0502020204030204" pitchFamily="34" charset="0"/>
                <a:ea typeface="Roboto"/>
                <a:cs typeface="Calibri" panose="020F0502020204030204" pitchFamily="34" charset="0"/>
                <a:sym typeface="Roboto"/>
              </a:rPr>
              <a:t> review</a:t>
            </a:r>
            <a:endParaRPr sz="1800" b="1" dirty="0">
              <a:solidFill>
                <a:schemeClr val="dk2"/>
              </a:solidFill>
              <a:latin typeface="Calibri" panose="020F0502020204030204" pitchFamily="34" charset="0"/>
              <a:ea typeface="Roboto"/>
              <a:cs typeface="Calibri" panose="020F0502020204030204" pitchFamily="34" charset="0"/>
              <a:sym typeface="Roboto"/>
            </a:endParaRPr>
          </a:p>
        </p:txBody>
      </p:sp>
      <p:cxnSp>
        <p:nvCxnSpPr>
          <p:cNvPr id="18" name="Google Shape;286;p40">
            <a:extLst>
              <a:ext uri="{FF2B5EF4-FFF2-40B4-BE49-F238E27FC236}">
                <a16:creationId xmlns:a16="http://schemas.microsoft.com/office/drawing/2014/main" id="{1634BAD5-CB3D-CC16-F76A-7865498C8333}"/>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cxnSp>
        <p:nvCxnSpPr>
          <p:cNvPr id="19" name="Google Shape;287;p40">
            <a:extLst>
              <a:ext uri="{FF2B5EF4-FFF2-40B4-BE49-F238E27FC236}">
                <a16:creationId xmlns:a16="http://schemas.microsoft.com/office/drawing/2014/main" id="{A173A460-F762-D7F5-A110-5F15485319BA}"/>
              </a:ext>
            </a:extLst>
          </p:cNvPr>
          <p:cNvCxnSpPr/>
          <p:nvPr/>
        </p:nvCxnSpPr>
        <p:spPr>
          <a:xfrm>
            <a:off x="36977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20" name="Google Shape;288;p40">
            <a:extLst>
              <a:ext uri="{FF2B5EF4-FFF2-40B4-BE49-F238E27FC236}">
                <a16:creationId xmlns:a16="http://schemas.microsoft.com/office/drawing/2014/main" id="{1ED29845-6235-06A0-95A3-EF5FACC89D05}"/>
              </a:ext>
            </a:extLst>
          </p:cNvPr>
          <p:cNvPicPr preferRelativeResize="0"/>
          <p:nvPr/>
        </p:nvPicPr>
        <p:blipFill>
          <a:blip r:embed="rId7">
            <a:alphaModFix/>
          </a:blip>
          <a:stretch>
            <a:fillRect/>
          </a:stretch>
        </p:blipFill>
        <p:spPr>
          <a:xfrm>
            <a:off x="916350" y="2907850"/>
            <a:ext cx="528503" cy="688176"/>
          </a:xfrm>
          <a:prstGeom prst="rect">
            <a:avLst/>
          </a:prstGeom>
          <a:noFill/>
          <a:ln>
            <a:noFill/>
          </a:ln>
        </p:spPr>
      </p:pic>
      <p:pic>
        <p:nvPicPr>
          <p:cNvPr id="21" name="Google Shape;289;p40">
            <a:extLst>
              <a:ext uri="{FF2B5EF4-FFF2-40B4-BE49-F238E27FC236}">
                <a16:creationId xmlns:a16="http://schemas.microsoft.com/office/drawing/2014/main" id="{31C6E16E-F3DB-72B2-5EE6-2DEEFB76D4F7}"/>
              </a:ext>
            </a:extLst>
          </p:cNvPr>
          <p:cNvPicPr preferRelativeResize="0"/>
          <p:nvPr/>
        </p:nvPicPr>
        <p:blipFill>
          <a:blip r:embed="rId7">
            <a:alphaModFix/>
          </a:blip>
          <a:stretch>
            <a:fillRect/>
          </a:stretch>
        </p:blipFill>
        <p:spPr>
          <a:xfrm>
            <a:off x="2956550" y="2907850"/>
            <a:ext cx="528503" cy="688176"/>
          </a:xfrm>
          <a:prstGeom prst="rect">
            <a:avLst/>
          </a:prstGeom>
          <a:noFill/>
          <a:ln>
            <a:noFill/>
          </a:ln>
        </p:spPr>
      </p:pic>
      <p:pic>
        <p:nvPicPr>
          <p:cNvPr id="22" name="Google Shape;290;p40">
            <a:extLst>
              <a:ext uri="{FF2B5EF4-FFF2-40B4-BE49-F238E27FC236}">
                <a16:creationId xmlns:a16="http://schemas.microsoft.com/office/drawing/2014/main" id="{485A34AF-468E-9428-9C87-7F6A79CA5F83}"/>
              </a:ext>
            </a:extLst>
          </p:cNvPr>
          <p:cNvPicPr preferRelativeResize="0"/>
          <p:nvPr/>
        </p:nvPicPr>
        <p:blipFill>
          <a:blip r:embed="rId7">
            <a:alphaModFix/>
          </a:blip>
          <a:stretch>
            <a:fillRect/>
          </a:stretch>
        </p:blipFill>
        <p:spPr>
          <a:xfrm>
            <a:off x="4839450" y="2907850"/>
            <a:ext cx="528503" cy="688176"/>
          </a:xfrm>
          <a:prstGeom prst="rect">
            <a:avLst/>
          </a:prstGeom>
          <a:noFill/>
          <a:ln>
            <a:noFill/>
          </a:ln>
        </p:spPr>
      </p:pic>
      <p:pic>
        <p:nvPicPr>
          <p:cNvPr id="23" name="Google Shape;291;p40">
            <a:extLst>
              <a:ext uri="{FF2B5EF4-FFF2-40B4-BE49-F238E27FC236}">
                <a16:creationId xmlns:a16="http://schemas.microsoft.com/office/drawing/2014/main" id="{A2DD668F-7DE4-0E25-FFA7-9A9B319FAB8A}"/>
              </a:ext>
            </a:extLst>
          </p:cNvPr>
          <p:cNvPicPr preferRelativeResize="0"/>
          <p:nvPr/>
        </p:nvPicPr>
        <p:blipFill>
          <a:blip r:embed="rId7">
            <a:alphaModFix/>
          </a:blip>
          <a:stretch>
            <a:fillRect/>
          </a:stretch>
        </p:blipFill>
        <p:spPr>
          <a:xfrm>
            <a:off x="5781888" y="2907850"/>
            <a:ext cx="528503" cy="688176"/>
          </a:xfrm>
          <a:prstGeom prst="rect">
            <a:avLst/>
          </a:prstGeom>
          <a:noFill/>
          <a:ln>
            <a:noFill/>
          </a:ln>
        </p:spPr>
      </p:pic>
      <p:pic>
        <p:nvPicPr>
          <p:cNvPr id="24" name="Google Shape;292;p40">
            <a:extLst>
              <a:ext uri="{FF2B5EF4-FFF2-40B4-BE49-F238E27FC236}">
                <a16:creationId xmlns:a16="http://schemas.microsoft.com/office/drawing/2014/main" id="{3A422CB7-B8A1-1D3A-6FAF-29DA2DCC2E90}"/>
              </a:ext>
            </a:extLst>
          </p:cNvPr>
          <p:cNvPicPr preferRelativeResize="0"/>
          <p:nvPr/>
        </p:nvPicPr>
        <p:blipFill>
          <a:blip r:embed="rId7">
            <a:alphaModFix/>
          </a:blip>
          <a:stretch>
            <a:fillRect/>
          </a:stretch>
        </p:blipFill>
        <p:spPr>
          <a:xfrm>
            <a:off x="4991850" y="3060250"/>
            <a:ext cx="528503" cy="688176"/>
          </a:xfrm>
          <a:prstGeom prst="rect">
            <a:avLst/>
          </a:prstGeom>
          <a:noFill/>
          <a:ln>
            <a:noFill/>
          </a:ln>
        </p:spPr>
      </p:pic>
      <p:pic>
        <p:nvPicPr>
          <p:cNvPr id="25" name="Google Shape;293;p40">
            <a:extLst>
              <a:ext uri="{FF2B5EF4-FFF2-40B4-BE49-F238E27FC236}">
                <a16:creationId xmlns:a16="http://schemas.microsoft.com/office/drawing/2014/main" id="{542545D5-89B3-AF30-C92F-A06C5760240B}"/>
              </a:ext>
            </a:extLst>
          </p:cNvPr>
          <p:cNvPicPr preferRelativeResize="0"/>
          <p:nvPr/>
        </p:nvPicPr>
        <p:blipFill>
          <a:blip r:embed="rId7">
            <a:alphaModFix/>
          </a:blip>
          <a:stretch>
            <a:fillRect/>
          </a:stretch>
        </p:blipFill>
        <p:spPr>
          <a:xfrm>
            <a:off x="5934288" y="3060250"/>
            <a:ext cx="528503" cy="688176"/>
          </a:xfrm>
          <a:prstGeom prst="rect">
            <a:avLst/>
          </a:prstGeom>
          <a:noFill/>
          <a:ln>
            <a:noFill/>
          </a:ln>
        </p:spPr>
      </p:pic>
      <p:pic>
        <p:nvPicPr>
          <p:cNvPr id="26" name="Google Shape;294;p40">
            <a:extLst>
              <a:ext uri="{FF2B5EF4-FFF2-40B4-BE49-F238E27FC236}">
                <a16:creationId xmlns:a16="http://schemas.microsoft.com/office/drawing/2014/main" id="{7AB23938-CBA1-11B9-E3FC-612DA1D4B4EB}"/>
              </a:ext>
            </a:extLst>
          </p:cNvPr>
          <p:cNvPicPr preferRelativeResize="0"/>
          <p:nvPr/>
        </p:nvPicPr>
        <p:blipFill rotWithShape="1">
          <a:blip r:embed="rId8">
            <a:alphaModFix/>
          </a:blip>
          <a:srcRect/>
          <a:stretch/>
        </p:blipFill>
        <p:spPr>
          <a:xfrm>
            <a:off x="5129850" y="3273819"/>
            <a:ext cx="528503" cy="688176"/>
          </a:xfrm>
          <a:prstGeom prst="rect">
            <a:avLst/>
          </a:prstGeom>
          <a:noFill/>
          <a:ln>
            <a:noFill/>
          </a:ln>
        </p:spPr>
      </p:pic>
      <p:pic>
        <p:nvPicPr>
          <p:cNvPr id="27" name="Google Shape;295;p40">
            <a:extLst>
              <a:ext uri="{FF2B5EF4-FFF2-40B4-BE49-F238E27FC236}">
                <a16:creationId xmlns:a16="http://schemas.microsoft.com/office/drawing/2014/main" id="{14EEF63A-7C25-8D16-D43B-B7A17F9ACB5E}"/>
              </a:ext>
            </a:extLst>
          </p:cNvPr>
          <p:cNvPicPr preferRelativeResize="0"/>
          <p:nvPr/>
        </p:nvPicPr>
        <p:blipFill rotWithShape="1">
          <a:blip r:embed="rId9">
            <a:alphaModFix/>
          </a:blip>
          <a:srcRect/>
          <a:stretch/>
        </p:blipFill>
        <p:spPr>
          <a:xfrm>
            <a:off x="6105000" y="3273819"/>
            <a:ext cx="528503" cy="688176"/>
          </a:xfrm>
          <a:prstGeom prst="rect">
            <a:avLst/>
          </a:prstGeom>
          <a:noFill/>
          <a:ln>
            <a:noFill/>
          </a:ln>
        </p:spPr>
      </p:pic>
      <p:pic>
        <p:nvPicPr>
          <p:cNvPr id="28" name="Google Shape;296;p40">
            <a:extLst>
              <a:ext uri="{FF2B5EF4-FFF2-40B4-BE49-F238E27FC236}">
                <a16:creationId xmlns:a16="http://schemas.microsoft.com/office/drawing/2014/main" id="{C1654529-BA59-FADF-964A-46AF5164523D}"/>
              </a:ext>
            </a:extLst>
          </p:cNvPr>
          <p:cNvPicPr preferRelativeResize="0"/>
          <p:nvPr/>
        </p:nvPicPr>
        <p:blipFill rotWithShape="1">
          <a:blip r:embed="rId10">
            <a:alphaModFix/>
          </a:blip>
          <a:srcRect/>
          <a:stretch/>
        </p:blipFill>
        <p:spPr>
          <a:xfrm>
            <a:off x="4911575" y="4440138"/>
            <a:ext cx="689049" cy="688192"/>
          </a:xfrm>
          <a:prstGeom prst="rect">
            <a:avLst/>
          </a:prstGeom>
          <a:noFill/>
          <a:ln>
            <a:noFill/>
          </a:ln>
        </p:spPr>
      </p:pic>
      <p:pic>
        <p:nvPicPr>
          <p:cNvPr id="29" name="Google Shape;297;p40">
            <a:extLst>
              <a:ext uri="{FF2B5EF4-FFF2-40B4-BE49-F238E27FC236}">
                <a16:creationId xmlns:a16="http://schemas.microsoft.com/office/drawing/2014/main" id="{36323EAE-863B-175D-1E18-F9F958861CB0}"/>
              </a:ext>
            </a:extLst>
          </p:cNvPr>
          <p:cNvPicPr preferRelativeResize="0"/>
          <p:nvPr/>
        </p:nvPicPr>
        <p:blipFill rotWithShape="1">
          <a:blip r:embed="rId11">
            <a:alphaModFix/>
          </a:blip>
          <a:srcRect/>
          <a:stretch/>
        </p:blipFill>
        <p:spPr>
          <a:xfrm>
            <a:off x="5854025" y="4441038"/>
            <a:ext cx="689049" cy="688192"/>
          </a:xfrm>
          <a:prstGeom prst="rect">
            <a:avLst/>
          </a:prstGeom>
          <a:noFill/>
          <a:ln>
            <a:noFill/>
          </a:ln>
        </p:spPr>
      </p:pic>
      <p:cxnSp>
        <p:nvCxnSpPr>
          <p:cNvPr id="30" name="Google Shape;298;p40">
            <a:extLst>
              <a:ext uri="{FF2B5EF4-FFF2-40B4-BE49-F238E27FC236}">
                <a16:creationId xmlns:a16="http://schemas.microsoft.com/office/drawing/2014/main" id="{B99F9F33-C62E-EB2A-5EDB-454F9FB470B1}"/>
              </a:ext>
            </a:extLst>
          </p:cNvPr>
          <p:cNvCxnSpPr/>
          <p:nvPr/>
        </p:nvCxnSpPr>
        <p:spPr>
          <a:xfrm>
            <a:off x="5729275" y="4354925"/>
            <a:ext cx="1200" cy="942600"/>
          </a:xfrm>
          <a:prstGeom prst="straightConnector1">
            <a:avLst/>
          </a:prstGeom>
          <a:noFill/>
          <a:ln w="28575" cap="flat" cmpd="sng">
            <a:solidFill>
              <a:schemeClr val="dk2"/>
            </a:solidFill>
            <a:prstDash val="solid"/>
            <a:round/>
            <a:headEnd type="none" w="med" len="med"/>
            <a:tailEnd type="triangle" w="med" len="med"/>
          </a:ln>
        </p:spPr>
      </p:cxnSp>
      <p:pic>
        <p:nvPicPr>
          <p:cNvPr id="31" name="Google Shape;299;p40">
            <a:extLst>
              <a:ext uri="{FF2B5EF4-FFF2-40B4-BE49-F238E27FC236}">
                <a16:creationId xmlns:a16="http://schemas.microsoft.com/office/drawing/2014/main" id="{D297E364-D020-7B74-5FC7-0B3A2F8EE571}"/>
              </a:ext>
            </a:extLst>
          </p:cNvPr>
          <p:cNvPicPr preferRelativeResize="0"/>
          <p:nvPr/>
        </p:nvPicPr>
        <p:blipFill rotWithShape="1">
          <a:blip r:embed="rId8">
            <a:alphaModFix/>
          </a:blip>
          <a:srcRect/>
          <a:stretch/>
        </p:blipFill>
        <p:spPr>
          <a:xfrm>
            <a:off x="5129138" y="5527319"/>
            <a:ext cx="528503" cy="688176"/>
          </a:xfrm>
          <a:prstGeom prst="rect">
            <a:avLst/>
          </a:prstGeom>
          <a:noFill/>
          <a:ln>
            <a:noFill/>
          </a:ln>
        </p:spPr>
      </p:pic>
      <p:pic>
        <p:nvPicPr>
          <p:cNvPr id="32" name="Google Shape;300;p40">
            <a:extLst>
              <a:ext uri="{FF2B5EF4-FFF2-40B4-BE49-F238E27FC236}">
                <a16:creationId xmlns:a16="http://schemas.microsoft.com/office/drawing/2014/main" id="{E14802EA-409B-2DB9-A390-849282C10A83}"/>
              </a:ext>
            </a:extLst>
          </p:cNvPr>
          <p:cNvPicPr preferRelativeResize="0"/>
          <p:nvPr/>
        </p:nvPicPr>
        <p:blipFill rotWithShape="1">
          <a:blip r:embed="rId9">
            <a:alphaModFix/>
          </a:blip>
          <a:srcRect/>
          <a:stretch/>
        </p:blipFill>
        <p:spPr>
          <a:xfrm>
            <a:off x="5800913" y="5527319"/>
            <a:ext cx="528503" cy="688176"/>
          </a:xfrm>
          <a:prstGeom prst="rect">
            <a:avLst/>
          </a:prstGeom>
          <a:noFill/>
          <a:ln>
            <a:noFill/>
          </a:ln>
        </p:spPr>
      </p:pic>
      <p:pic>
        <p:nvPicPr>
          <p:cNvPr id="33" name="Google Shape;301;p40">
            <a:extLst>
              <a:ext uri="{FF2B5EF4-FFF2-40B4-BE49-F238E27FC236}">
                <a16:creationId xmlns:a16="http://schemas.microsoft.com/office/drawing/2014/main" id="{D3599322-D50E-C146-86AE-25DDC598018A}"/>
              </a:ext>
            </a:extLst>
          </p:cNvPr>
          <p:cNvPicPr preferRelativeResize="0"/>
          <p:nvPr/>
        </p:nvPicPr>
        <p:blipFill>
          <a:blip r:embed="rId12">
            <a:alphaModFix/>
          </a:blip>
          <a:stretch>
            <a:fillRect/>
          </a:stretch>
        </p:blipFill>
        <p:spPr>
          <a:xfrm>
            <a:off x="5388825" y="3655600"/>
            <a:ext cx="399208" cy="513415"/>
          </a:xfrm>
          <a:prstGeom prst="rect">
            <a:avLst/>
          </a:prstGeom>
          <a:noFill/>
          <a:ln>
            <a:noFill/>
          </a:ln>
        </p:spPr>
      </p:pic>
      <p:pic>
        <p:nvPicPr>
          <p:cNvPr id="34" name="Google Shape;302;p40">
            <a:extLst>
              <a:ext uri="{FF2B5EF4-FFF2-40B4-BE49-F238E27FC236}">
                <a16:creationId xmlns:a16="http://schemas.microsoft.com/office/drawing/2014/main" id="{23DAA2A7-764C-E23F-04B9-63828288FB16}"/>
              </a:ext>
            </a:extLst>
          </p:cNvPr>
          <p:cNvPicPr preferRelativeResize="0"/>
          <p:nvPr/>
        </p:nvPicPr>
        <p:blipFill>
          <a:blip r:embed="rId12">
            <a:alphaModFix/>
          </a:blip>
          <a:stretch>
            <a:fillRect/>
          </a:stretch>
        </p:blipFill>
        <p:spPr>
          <a:xfrm>
            <a:off x="6366817" y="3655610"/>
            <a:ext cx="399208" cy="513415"/>
          </a:xfrm>
          <a:prstGeom prst="rect">
            <a:avLst/>
          </a:prstGeom>
          <a:noFill/>
          <a:ln>
            <a:noFill/>
          </a:ln>
        </p:spPr>
      </p:pic>
      <p:grpSp>
        <p:nvGrpSpPr>
          <p:cNvPr id="35" name="Google Shape;303;p40">
            <a:extLst>
              <a:ext uri="{FF2B5EF4-FFF2-40B4-BE49-F238E27FC236}">
                <a16:creationId xmlns:a16="http://schemas.microsoft.com/office/drawing/2014/main" id="{B601FAE5-E3FF-C1C4-91D1-99D4E40CBEE7}"/>
              </a:ext>
            </a:extLst>
          </p:cNvPr>
          <p:cNvGrpSpPr/>
          <p:nvPr/>
        </p:nvGrpSpPr>
        <p:grpSpPr>
          <a:xfrm>
            <a:off x="7853517" y="4463225"/>
            <a:ext cx="689053" cy="690179"/>
            <a:chOff x="9734717" y="4393125"/>
            <a:chExt cx="689053" cy="690179"/>
          </a:xfrm>
        </p:grpSpPr>
        <p:sp>
          <p:nvSpPr>
            <p:cNvPr id="36" name="Google Shape;304;p40">
              <a:extLst>
                <a:ext uri="{FF2B5EF4-FFF2-40B4-BE49-F238E27FC236}">
                  <a16:creationId xmlns:a16="http://schemas.microsoft.com/office/drawing/2014/main" id="{0CC663AB-C426-427A-CAB0-78596940AF77}"/>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37" name="Google Shape;305;p40">
              <a:extLst>
                <a:ext uri="{FF2B5EF4-FFF2-40B4-BE49-F238E27FC236}">
                  <a16:creationId xmlns:a16="http://schemas.microsoft.com/office/drawing/2014/main" id="{15F6AC56-3A8F-E3F1-9D32-31900B3A96C7}"/>
                </a:ext>
              </a:extLst>
            </p:cNvPr>
            <p:cNvPicPr preferRelativeResize="0"/>
            <p:nvPr/>
          </p:nvPicPr>
          <p:blipFill rotWithShape="1">
            <a:blip r:embed="rId4">
              <a:alphaModFix/>
            </a:blip>
            <a:srcRect/>
            <a:stretch/>
          </p:blipFill>
          <p:spPr>
            <a:xfrm>
              <a:off x="9734717" y="4393125"/>
              <a:ext cx="689053" cy="690179"/>
            </a:xfrm>
            <a:prstGeom prst="rect">
              <a:avLst/>
            </a:prstGeom>
            <a:noFill/>
            <a:ln>
              <a:noFill/>
            </a:ln>
          </p:spPr>
        </p:pic>
      </p:grpSp>
      <p:pic>
        <p:nvPicPr>
          <p:cNvPr id="38" name="Google Shape;306;p40">
            <a:extLst>
              <a:ext uri="{FF2B5EF4-FFF2-40B4-BE49-F238E27FC236}">
                <a16:creationId xmlns:a16="http://schemas.microsoft.com/office/drawing/2014/main" id="{FD710F56-0931-5377-B198-8F8AD70066CC}"/>
              </a:ext>
            </a:extLst>
          </p:cNvPr>
          <p:cNvPicPr preferRelativeResize="0"/>
          <p:nvPr/>
        </p:nvPicPr>
        <p:blipFill rotWithShape="1">
          <a:blip r:embed="rId8">
            <a:alphaModFix/>
          </a:blip>
          <a:srcRect/>
          <a:stretch/>
        </p:blipFill>
        <p:spPr>
          <a:xfrm>
            <a:off x="7634938" y="5521569"/>
            <a:ext cx="528503" cy="688176"/>
          </a:xfrm>
          <a:prstGeom prst="rect">
            <a:avLst/>
          </a:prstGeom>
          <a:noFill/>
          <a:ln>
            <a:noFill/>
          </a:ln>
        </p:spPr>
      </p:pic>
      <p:pic>
        <p:nvPicPr>
          <p:cNvPr id="39" name="Google Shape;307;p40">
            <a:extLst>
              <a:ext uri="{FF2B5EF4-FFF2-40B4-BE49-F238E27FC236}">
                <a16:creationId xmlns:a16="http://schemas.microsoft.com/office/drawing/2014/main" id="{6BD3A9D3-DBAF-49B4-F10B-56F5AD299FA3}"/>
              </a:ext>
            </a:extLst>
          </p:cNvPr>
          <p:cNvPicPr preferRelativeResize="0"/>
          <p:nvPr/>
        </p:nvPicPr>
        <p:blipFill rotWithShape="1">
          <a:blip r:embed="rId9">
            <a:alphaModFix/>
          </a:blip>
          <a:srcRect/>
          <a:stretch/>
        </p:blipFill>
        <p:spPr>
          <a:xfrm>
            <a:off x="8302188" y="5521569"/>
            <a:ext cx="528503" cy="688176"/>
          </a:xfrm>
          <a:prstGeom prst="rect">
            <a:avLst/>
          </a:prstGeom>
          <a:noFill/>
          <a:ln>
            <a:noFill/>
          </a:ln>
        </p:spPr>
      </p:pic>
      <p:pic>
        <p:nvPicPr>
          <p:cNvPr id="40" name="Google Shape;308;p40">
            <a:extLst>
              <a:ext uri="{FF2B5EF4-FFF2-40B4-BE49-F238E27FC236}">
                <a16:creationId xmlns:a16="http://schemas.microsoft.com/office/drawing/2014/main" id="{046F3EED-4845-8A72-18E8-39BF36ED8CD2}"/>
              </a:ext>
            </a:extLst>
          </p:cNvPr>
          <p:cNvPicPr preferRelativeResize="0"/>
          <p:nvPr/>
        </p:nvPicPr>
        <p:blipFill>
          <a:blip r:embed="rId3">
            <a:alphaModFix/>
          </a:blip>
          <a:stretch>
            <a:fillRect/>
          </a:stretch>
        </p:blipFill>
        <p:spPr>
          <a:xfrm>
            <a:off x="6762874" y="5382010"/>
            <a:ext cx="528500" cy="352609"/>
          </a:xfrm>
          <a:prstGeom prst="rect">
            <a:avLst/>
          </a:prstGeom>
          <a:noFill/>
          <a:ln>
            <a:noFill/>
          </a:ln>
        </p:spPr>
      </p:pic>
      <p:cxnSp>
        <p:nvCxnSpPr>
          <p:cNvPr id="41" name="Google Shape;309;p40">
            <a:extLst>
              <a:ext uri="{FF2B5EF4-FFF2-40B4-BE49-F238E27FC236}">
                <a16:creationId xmlns:a16="http://schemas.microsoft.com/office/drawing/2014/main" id="{62515F80-422C-EBBB-5022-D0DFB425FC3B}"/>
              </a:ext>
            </a:extLst>
          </p:cNvPr>
          <p:cNvCxnSpPr/>
          <p:nvPr/>
        </p:nvCxnSpPr>
        <p:spPr>
          <a:xfrm>
            <a:off x="6562575" y="5884288"/>
            <a:ext cx="929100" cy="0"/>
          </a:xfrm>
          <a:prstGeom prst="straightConnector1">
            <a:avLst/>
          </a:prstGeom>
          <a:noFill/>
          <a:ln w="28575" cap="flat" cmpd="sng">
            <a:solidFill>
              <a:schemeClr val="dk2"/>
            </a:solidFill>
            <a:prstDash val="solid"/>
            <a:round/>
            <a:headEnd type="none" w="med" len="med"/>
            <a:tailEnd type="triangle" w="med" len="med"/>
          </a:ln>
        </p:spPr>
      </p:cxnSp>
      <p:grpSp>
        <p:nvGrpSpPr>
          <p:cNvPr id="42" name="Google Shape;310;p40">
            <a:extLst>
              <a:ext uri="{FF2B5EF4-FFF2-40B4-BE49-F238E27FC236}">
                <a16:creationId xmlns:a16="http://schemas.microsoft.com/office/drawing/2014/main" id="{071D306F-766F-04EB-7E63-94A3CDD53A0D}"/>
              </a:ext>
            </a:extLst>
          </p:cNvPr>
          <p:cNvGrpSpPr/>
          <p:nvPr/>
        </p:nvGrpSpPr>
        <p:grpSpPr>
          <a:xfrm>
            <a:off x="10307988" y="3347113"/>
            <a:ext cx="528516" cy="2804438"/>
            <a:chOff x="10986788" y="3728113"/>
            <a:chExt cx="528516" cy="2804438"/>
          </a:xfrm>
        </p:grpSpPr>
        <p:pic>
          <p:nvPicPr>
            <p:cNvPr id="43" name="Google Shape;311;p40">
              <a:extLst>
                <a:ext uri="{FF2B5EF4-FFF2-40B4-BE49-F238E27FC236}">
                  <a16:creationId xmlns:a16="http://schemas.microsoft.com/office/drawing/2014/main" id="{AE9395E0-CEE1-A8A8-AD4E-740B1784F996}"/>
                </a:ext>
              </a:extLst>
            </p:cNvPr>
            <p:cNvPicPr preferRelativeResize="0"/>
            <p:nvPr/>
          </p:nvPicPr>
          <p:blipFill>
            <a:blip r:embed="rId7">
              <a:alphaModFix/>
            </a:blip>
            <a:stretch>
              <a:fillRect/>
            </a:stretch>
          </p:blipFill>
          <p:spPr>
            <a:xfrm>
              <a:off x="10986788" y="3728113"/>
              <a:ext cx="528503" cy="688176"/>
            </a:xfrm>
            <a:prstGeom prst="rect">
              <a:avLst/>
            </a:prstGeom>
            <a:noFill/>
            <a:ln>
              <a:noFill/>
            </a:ln>
          </p:spPr>
        </p:pic>
        <p:pic>
          <p:nvPicPr>
            <p:cNvPr id="44" name="Google Shape;312;p40">
              <a:extLst>
                <a:ext uri="{FF2B5EF4-FFF2-40B4-BE49-F238E27FC236}">
                  <a16:creationId xmlns:a16="http://schemas.microsoft.com/office/drawing/2014/main" id="{6BC17020-840C-CFFE-D1AA-0F6257E339A6}"/>
                </a:ext>
              </a:extLst>
            </p:cNvPr>
            <p:cNvPicPr preferRelativeResize="0"/>
            <p:nvPr/>
          </p:nvPicPr>
          <p:blipFill rotWithShape="1">
            <a:blip r:embed="rId13">
              <a:alphaModFix/>
            </a:blip>
            <a:srcRect/>
            <a:stretch/>
          </p:blipFill>
          <p:spPr>
            <a:xfrm>
              <a:off x="10986800" y="4786250"/>
              <a:ext cx="528503" cy="688176"/>
            </a:xfrm>
            <a:prstGeom prst="rect">
              <a:avLst/>
            </a:prstGeom>
            <a:noFill/>
            <a:ln>
              <a:noFill/>
            </a:ln>
          </p:spPr>
        </p:pic>
        <p:pic>
          <p:nvPicPr>
            <p:cNvPr id="45" name="Google Shape;313;p40">
              <a:extLst>
                <a:ext uri="{FF2B5EF4-FFF2-40B4-BE49-F238E27FC236}">
                  <a16:creationId xmlns:a16="http://schemas.microsoft.com/office/drawing/2014/main" id="{C613AD1A-BA3D-2E2A-9A53-74BA0ABD2EB4}"/>
                </a:ext>
              </a:extLst>
            </p:cNvPr>
            <p:cNvPicPr preferRelativeResize="0"/>
            <p:nvPr/>
          </p:nvPicPr>
          <p:blipFill rotWithShape="1">
            <a:blip r:embed="rId14">
              <a:alphaModFix/>
            </a:blip>
            <a:srcRect/>
            <a:stretch/>
          </p:blipFill>
          <p:spPr>
            <a:xfrm>
              <a:off x="10986800" y="5844375"/>
              <a:ext cx="528503" cy="688176"/>
            </a:xfrm>
            <a:prstGeom prst="rect">
              <a:avLst/>
            </a:prstGeom>
            <a:noFill/>
            <a:ln>
              <a:noFill/>
            </a:ln>
          </p:spPr>
        </p:pic>
      </p:grpSp>
      <p:cxnSp>
        <p:nvCxnSpPr>
          <p:cNvPr id="46" name="Google Shape;314;p40">
            <a:extLst>
              <a:ext uri="{FF2B5EF4-FFF2-40B4-BE49-F238E27FC236}">
                <a16:creationId xmlns:a16="http://schemas.microsoft.com/office/drawing/2014/main" id="{CDF4ED87-7ED0-83D1-8BBA-945112CEAB51}"/>
              </a:ext>
            </a:extLst>
          </p:cNvPr>
          <p:cNvCxnSpPr/>
          <p:nvPr/>
        </p:nvCxnSpPr>
        <p:spPr>
          <a:xfrm>
            <a:off x="9147300" y="5871275"/>
            <a:ext cx="965400" cy="13200"/>
          </a:xfrm>
          <a:prstGeom prst="straightConnector1">
            <a:avLst/>
          </a:prstGeom>
          <a:noFill/>
          <a:ln w="28575" cap="flat" cmpd="sng">
            <a:solidFill>
              <a:schemeClr val="dk2"/>
            </a:solidFill>
            <a:prstDash val="solid"/>
            <a:round/>
            <a:headEnd type="none" w="med" len="med"/>
            <a:tailEnd type="triangle" w="med" len="med"/>
          </a:ln>
        </p:spPr>
      </p:cxnSp>
      <p:pic>
        <p:nvPicPr>
          <p:cNvPr id="47" name="Google Shape;315;p40">
            <a:extLst>
              <a:ext uri="{FF2B5EF4-FFF2-40B4-BE49-F238E27FC236}">
                <a16:creationId xmlns:a16="http://schemas.microsoft.com/office/drawing/2014/main" id="{E7A57CD7-80DD-CA6E-C3EA-098D5A530657}"/>
              </a:ext>
            </a:extLst>
          </p:cNvPr>
          <p:cNvPicPr preferRelativeResize="0"/>
          <p:nvPr/>
        </p:nvPicPr>
        <p:blipFill>
          <a:blip r:embed="rId3">
            <a:alphaModFix/>
          </a:blip>
          <a:stretch>
            <a:fillRect/>
          </a:stretch>
        </p:blipFill>
        <p:spPr>
          <a:xfrm>
            <a:off x="9365774" y="5369185"/>
            <a:ext cx="528500" cy="352609"/>
          </a:xfrm>
          <a:prstGeom prst="rect">
            <a:avLst/>
          </a:prstGeom>
          <a:noFill/>
          <a:ln>
            <a:noFill/>
          </a:ln>
        </p:spPr>
      </p:pic>
      <p:pic>
        <p:nvPicPr>
          <p:cNvPr id="48" name="Google Shape;316;p40">
            <a:extLst>
              <a:ext uri="{FF2B5EF4-FFF2-40B4-BE49-F238E27FC236}">
                <a16:creationId xmlns:a16="http://schemas.microsoft.com/office/drawing/2014/main" id="{86AC83F7-3DFA-4EB3-783B-8CCB1A996DDA}"/>
              </a:ext>
            </a:extLst>
          </p:cNvPr>
          <p:cNvPicPr preferRelativeResize="0"/>
          <p:nvPr/>
        </p:nvPicPr>
        <p:blipFill rotWithShape="1">
          <a:blip r:embed="rId4">
            <a:alphaModFix/>
          </a:blip>
          <a:srcRect/>
          <a:stretch/>
        </p:blipFill>
        <p:spPr>
          <a:xfrm>
            <a:off x="11224729" y="3347125"/>
            <a:ext cx="689053" cy="690179"/>
          </a:xfrm>
          <a:prstGeom prst="rect">
            <a:avLst/>
          </a:prstGeom>
          <a:noFill/>
          <a:ln>
            <a:noFill/>
          </a:ln>
        </p:spPr>
      </p:pic>
      <p:pic>
        <p:nvPicPr>
          <p:cNvPr id="49" name="Google Shape;317;p40">
            <a:extLst>
              <a:ext uri="{FF2B5EF4-FFF2-40B4-BE49-F238E27FC236}">
                <a16:creationId xmlns:a16="http://schemas.microsoft.com/office/drawing/2014/main" id="{454D1A6E-2BFD-010D-EAA4-EB8E4884AECA}"/>
              </a:ext>
            </a:extLst>
          </p:cNvPr>
          <p:cNvPicPr preferRelativeResize="0"/>
          <p:nvPr/>
        </p:nvPicPr>
        <p:blipFill rotWithShape="1">
          <a:blip r:embed="rId5">
            <a:alphaModFix/>
          </a:blip>
          <a:srcRect/>
          <a:stretch/>
        </p:blipFill>
        <p:spPr>
          <a:xfrm>
            <a:off x="11224729" y="4404238"/>
            <a:ext cx="689053" cy="690177"/>
          </a:xfrm>
          <a:prstGeom prst="rect">
            <a:avLst/>
          </a:prstGeom>
          <a:noFill/>
          <a:ln>
            <a:noFill/>
          </a:ln>
        </p:spPr>
      </p:pic>
      <p:pic>
        <p:nvPicPr>
          <p:cNvPr id="50" name="Google Shape;318;p40">
            <a:extLst>
              <a:ext uri="{FF2B5EF4-FFF2-40B4-BE49-F238E27FC236}">
                <a16:creationId xmlns:a16="http://schemas.microsoft.com/office/drawing/2014/main" id="{64DE98C8-622E-53F1-E578-32771DA689E2}"/>
              </a:ext>
            </a:extLst>
          </p:cNvPr>
          <p:cNvPicPr preferRelativeResize="0"/>
          <p:nvPr/>
        </p:nvPicPr>
        <p:blipFill rotWithShape="1">
          <a:blip r:embed="rId6">
            <a:alphaModFix/>
          </a:blip>
          <a:srcRect/>
          <a:stretch/>
        </p:blipFill>
        <p:spPr>
          <a:xfrm>
            <a:off x="11224729" y="5461376"/>
            <a:ext cx="689054" cy="690178"/>
          </a:xfrm>
          <a:prstGeom prst="rect">
            <a:avLst/>
          </a:prstGeom>
          <a:noFill/>
          <a:ln>
            <a:noFill/>
          </a:ln>
        </p:spPr>
      </p:pic>
      <p:pic>
        <p:nvPicPr>
          <p:cNvPr id="51" name="Google Shape;319;p40">
            <a:extLst>
              <a:ext uri="{FF2B5EF4-FFF2-40B4-BE49-F238E27FC236}">
                <a16:creationId xmlns:a16="http://schemas.microsoft.com/office/drawing/2014/main" id="{4D7B2FE8-266A-3A5F-BE01-E99B54671DEB}"/>
              </a:ext>
            </a:extLst>
          </p:cNvPr>
          <p:cNvPicPr preferRelativeResize="0"/>
          <p:nvPr/>
        </p:nvPicPr>
        <p:blipFill>
          <a:blip r:embed="rId12">
            <a:alphaModFix/>
          </a:blip>
          <a:stretch>
            <a:fillRect/>
          </a:stretch>
        </p:blipFill>
        <p:spPr>
          <a:xfrm>
            <a:off x="7877850" y="5943600"/>
            <a:ext cx="399208" cy="513415"/>
          </a:xfrm>
          <a:prstGeom prst="rect">
            <a:avLst/>
          </a:prstGeom>
          <a:noFill/>
          <a:ln>
            <a:noFill/>
          </a:ln>
        </p:spPr>
      </p:pic>
      <p:pic>
        <p:nvPicPr>
          <p:cNvPr id="52" name="Google Shape;320;p40">
            <a:extLst>
              <a:ext uri="{FF2B5EF4-FFF2-40B4-BE49-F238E27FC236}">
                <a16:creationId xmlns:a16="http://schemas.microsoft.com/office/drawing/2014/main" id="{CDC535DF-2E41-453F-F37A-6F1DF5FDE6B8}"/>
              </a:ext>
            </a:extLst>
          </p:cNvPr>
          <p:cNvPicPr preferRelativeResize="0"/>
          <p:nvPr/>
        </p:nvPicPr>
        <p:blipFill>
          <a:blip r:embed="rId12">
            <a:alphaModFix/>
          </a:blip>
          <a:stretch>
            <a:fillRect/>
          </a:stretch>
        </p:blipFill>
        <p:spPr>
          <a:xfrm>
            <a:off x="8577467" y="5943610"/>
            <a:ext cx="399208" cy="513415"/>
          </a:xfrm>
          <a:prstGeom prst="rect">
            <a:avLst/>
          </a:prstGeom>
          <a:noFill/>
          <a:ln>
            <a:noFill/>
          </a:ln>
        </p:spPr>
      </p:pic>
      <p:sp>
        <p:nvSpPr>
          <p:cNvPr id="53" name="Google Shape;321;p40">
            <a:extLst>
              <a:ext uri="{FF2B5EF4-FFF2-40B4-BE49-F238E27FC236}">
                <a16:creationId xmlns:a16="http://schemas.microsoft.com/office/drawing/2014/main" id="{9B057F41-F203-1021-2B21-F0636CE2B3D6}"/>
              </a:ext>
            </a:extLst>
          </p:cNvPr>
          <p:cNvSpPr txBox="1"/>
          <p:nvPr/>
        </p:nvSpPr>
        <p:spPr>
          <a:xfrm>
            <a:off x="10112700" y="1159263"/>
            <a:ext cx="1756705"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dirty="0">
                <a:solidFill>
                  <a:schemeClr val="dk2"/>
                </a:solidFill>
                <a:latin typeface="Calibri" panose="020F0502020204030204" pitchFamily="34" charset="0"/>
                <a:ea typeface="Roboto"/>
                <a:cs typeface="Calibri" panose="020F0502020204030204" pitchFamily="34" charset="0"/>
                <a:sym typeface="Roboto"/>
              </a:rPr>
              <a:t>Determination</a:t>
            </a:r>
            <a:endParaRPr sz="1800" b="1" dirty="0">
              <a:solidFill>
                <a:schemeClr val="dk2"/>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4247577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grpSp>
        <p:nvGrpSpPr>
          <p:cNvPr id="3" name="Google Shape;329;p41">
            <a:extLst>
              <a:ext uri="{FF2B5EF4-FFF2-40B4-BE49-F238E27FC236}">
                <a16:creationId xmlns:a16="http://schemas.microsoft.com/office/drawing/2014/main" id="{E6C777F6-1B19-51A8-3893-250C4FE9CF7C}"/>
              </a:ext>
            </a:extLst>
          </p:cNvPr>
          <p:cNvGrpSpPr/>
          <p:nvPr/>
        </p:nvGrpSpPr>
        <p:grpSpPr>
          <a:xfrm>
            <a:off x="808742" y="1846725"/>
            <a:ext cx="689053" cy="690179"/>
            <a:chOff x="9734717" y="4393125"/>
            <a:chExt cx="689053" cy="690179"/>
          </a:xfrm>
        </p:grpSpPr>
        <p:sp>
          <p:nvSpPr>
            <p:cNvPr id="5" name="Google Shape;330;p41">
              <a:extLst>
                <a:ext uri="{FF2B5EF4-FFF2-40B4-BE49-F238E27FC236}">
                  <a16:creationId xmlns:a16="http://schemas.microsoft.com/office/drawing/2014/main" id="{6BBA48D6-4FFD-05AE-F3A6-23F3C057445A}"/>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6" name="Google Shape;331;p41">
              <a:extLst>
                <a:ext uri="{FF2B5EF4-FFF2-40B4-BE49-F238E27FC236}">
                  <a16:creationId xmlns:a16="http://schemas.microsoft.com/office/drawing/2014/main" id="{6331DC76-C0BD-7ACF-44A2-78299CA0628D}"/>
                </a:ext>
              </a:extLst>
            </p:cNvPr>
            <p:cNvPicPr preferRelativeResize="0"/>
            <p:nvPr/>
          </p:nvPicPr>
          <p:blipFill rotWithShape="1">
            <a:blip r:embed="rId2">
              <a:alphaModFix/>
            </a:blip>
            <a:srcRect/>
            <a:stretch/>
          </p:blipFill>
          <p:spPr>
            <a:xfrm>
              <a:off x="9734717" y="4393125"/>
              <a:ext cx="689053" cy="690179"/>
            </a:xfrm>
            <a:prstGeom prst="rect">
              <a:avLst/>
            </a:prstGeom>
            <a:noFill/>
            <a:ln>
              <a:noFill/>
            </a:ln>
          </p:spPr>
        </p:pic>
      </p:grpSp>
      <p:pic>
        <p:nvPicPr>
          <p:cNvPr id="54" name="Google Shape;332;p41">
            <a:extLst>
              <a:ext uri="{FF2B5EF4-FFF2-40B4-BE49-F238E27FC236}">
                <a16:creationId xmlns:a16="http://schemas.microsoft.com/office/drawing/2014/main" id="{25D7E522-F4B0-97BE-A0FC-8115A8F58E4B}"/>
              </a:ext>
            </a:extLst>
          </p:cNvPr>
          <p:cNvPicPr preferRelativeResize="0"/>
          <p:nvPr/>
        </p:nvPicPr>
        <p:blipFill>
          <a:blip r:embed="rId3">
            <a:alphaModFix/>
          </a:blip>
          <a:stretch>
            <a:fillRect/>
          </a:stretch>
        </p:blipFill>
        <p:spPr>
          <a:xfrm>
            <a:off x="836075" y="4003638"/>
            <a:ext cx="689049" cy="688192"/>
          </a:xfrm>
          <a:prstGeom prst="rect">
            <a:avLst/>
          </a:prstGeom>
          <a:noFill/>
          <a:ln>
            <a:noFill/>
          </a:ln>
        </p:spPr>
      </p:pic>
      <p:sp>
        <p:nvSpPr>
          <p:cNvPr id="55" name="Google Shape;333;p41">
            <a:extLst>
              <a:ext uri="{FF2B5EF4-FFF2-40B4-BE49-F238E27FC236}">
                <a16:creationId xmlns:a16="http://schemas.microsoft.com/office/drawing/2014/main" id="{35170AB3-EE26-FC1A-2970-FBB7A1D2F59C}"/>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dk2"/>
                </a:solidFill>
                <a:latin typeface="Calibri" panose="020F0502020204030204" pitchFamily="34" charset="0"/>
                <a:ea typeface="Roboto"/>
                <a:cs typeface="Calibri" panose="020F0502020204030204" pitchFamily="34" charset="0"/>
                <a:sym typeface="Roboto"/>
              </a:rPr>
              <a:t>Lead Site</a:t>
            </a:r>
            <a:endParaRPr sz="1800" b="1" dirty="0">
              <a:solidFill>
                <a:schemeClr val="dk2"/>
              </a:solidFill>
              <a:latin typeface="Calibri" panose="020F0502020204030204" pitchFamily="34" charset="0"/>
              <a:ea typeface="Roboto"/>
              <a:cs typeface="Calibri" panose="020F0502020204030204" pitchFamily="34" charset="0"/>
              <a:sym typeface="Roboto"/>
            </a:endParaRPr>
          </a:p>
        </p:txBody>
      </p:sp>
      <p:pic>
        <p:nvPicPr>
          <p:cNvPr id="56" name="Google Shape;334;p41">
            <a:extLst>
              <a:ext uri="{FF2B5EF4-FFF2-40B4-BE49-F238E27FC236}">
                <a16:creationId xmlns:a16="http://schemas.microsoft.com/office/drawing/2014/main" id="{40AF0911-7FD6-5015-091C-C68464C24181}"/>
              </a:ext>
            </a:extLst>
          </p:cNvPr>
          <p:cNvPicPr preferRelativeResize="0"/>
          <p:nvPr/>
        </p:nvPicPr>
        <p:blipFill>
          <a:blip r:embed="rId4">
            <a:alphaModFix/>
          </a:blip>
          <a:stretch>
            <a:fillRect/>
          </a:stretch>
        </p:blipFill>
        <p:spPr>
          <a:xfrm>
            <a:off x="916350" y="2907850"/>
            <a:ext cx="528503" cy="688176"/>
          </a:xfrm>
          <a:prstGeom prst="rect">
            <a:avLst/>
          </a:prstGeom>
          <a:noFill/>
          <a:ln>
            <a:noFill/>
          </a:ln>
        </p:spPr>
      </p:pic>
      <p:grpSp>
        <p:nvGrpSpPr>
          <p:cNvPr id="57" name="Google Shape;335;p41">
            <a:extLst>
              <a:ext uri="{FF2B5EF4-FFF2-40B4-BE49-F238E27FC236}">
                <a16:creationId xmlns:a16="http://schemas.microsoft.com/office/drawing/2014/main" id="{C5B41891-4F55-9FCD-49A4-FE727DA2A68E}"/>
              </a:ext>
            </a:extLst>
          </p:cNvPr>
          <p:cNvGrpSpPr/>
          <p:nvPr/>
        </p:nvGrpSpPr>
        <p:grpSpPr>
          <a:xfrm>
            <a:off x="1814800" y="2907850"/>
            <a:ext cx="1670253" cy="688176"/>
            <a:chOff x="1814800" y="2907850"/>
            <a:chExt cx="1670253" cy="688176"/>
          </a:xfrm>
        </p:grpSpPr>
        <p:cxnSp>
          <p:nvCxnSpPr>
            <p:cNvPr id="58" name="Google Shape;336;p41">
              <a:extLst>
                <a:ext uri="{FF2B5EF4-FFF2-40B4-BE49-F238E27FC236}">
                  <a16:creationId xmlns:a16="http://schemas.microsoft.com/office/drawing/2014/main" id="{B6E6B3B1-8651-D9AE-EC72-541C65161BC4}"/>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59" name="Google Shape;337;p41">
              <a:extLst>
                <a:ext uri="{FF2B5EF4-FFF2-40B4-BE49-F238E27FC236}">
                  <a16:creationId xmlns:a16="http://schemas.microsoft.com/office/drawing/2014/main" id="{76894D18-2B1F-9001-37BA-71BB26F463F0}"/>
                </a:ext>
              </a:extLst>
            </p:cNvPr>
            <p:cNvPicPr preferRelativeResize="0"/>
            <p:nvPr/>
          </p:nvPicPr>
          <p:blipFill>
            <a:blip r:embed="rId4">
              <a:alphaModFix/>
            </a:blip>
            <a:stretch>
              <a:fillRect/>
            </a:stretch>
          </p:blipFill>
          <p:spPr>
            <a:xfrm>
              <a:off x="2956550" y="2907850"/>
              <a:ext cx="528503" cy="688176"/>
            </a:xfrm>
            <a:prstGeom prst="rect">
              <a:avLst/>
            </a:prstGeom>
            <a:noFill/>
            <a:ln>
              <a:noFill/>
            </a:ln>
          </p:spPr>
        </p:pic>
      </p:grpSp>
      <p:sp>
        <p:nvSpPr>
          <p:cNvPr id="60" name="Google Shape;338;p41">
            <a:extLst>
              <a:ext uri="{FF2B5EF4-FFF2-40B4-BE49-F238E27FC236}">
                <a16:creationId xmlns:a16="http://schemas.microsoft.com/office/drawing/2014/main" id="{7F1D3AFF-4F07-F143-26B1-33D05B5A2CB7}"/>
              </a:ext>
            </a:extLst>
          </p:cNvPr>
          <p:cNvSpPr txBox="1"/>
          <p:nvPr/>
        </p:nvSpPr>
        <p:spPr>
          <a:xfrm>
            <a:off x="3789253" y="2700610"/>
            <a:ext cx="4917695" cy="989984"/>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2200" dirty="0">
                <a:solidFill>
                  <a:srgbClr val="1F497D"/>
                </a:solidFill>
                <a:latin typeface="Calibri" panose="020F0502020204030204" pitchFamily="34" charset="0"/>
                <a:ea typeface="Roboto"/>
                <a:cs typeface="Calibri" panose="020F0502020204030204" pitchFamily="34" charset="0"/>
                <a:sym typeface="Roboto"/>
              </a:rPr>
              <a:t>The study is submitted through </a:t>
            </a:r>
            <a:r>
              <a:rPr lang="en-US" sz="2200" b="1" u="sng" dirty="0">
                <a:solidFill>
                  <a:srgbClr val="1F497D"/>
                </a:solidFill>
                <a:latin typeface="Calibri" panose="020F0502020204030204" pitchFamily="34" charset="0"/>
                <a:ea typeface="Roboto"/>
                <a:cs typeface="Calibri" panose="020F0502020204030204" pitchFamily="34" charset="0"/>
                <a:sym typeface="Roboto"/>
              </a:rPr>
              <a:t>THE LEAD SITE’s</a:t>
            </a:r>
            <a:r>
              <a:rPr lang="en-US" sz="2200" b="1" dirty="0">
                <a:solidFill>
                  <a:srgbClr val="1F497D"/>
                </a:solidFill>
                <a:latin typeface="Calibri" panose="020F0502020204030204" pitchFamily="34" charset="0"/>
                <a:ea typeface="Roboto"/>
                <a:cs typeface="Calibri" panose="020F0502020204030204" pitchFamily="34" charset="0"/>
                <a:sym typeface="Roboto"/>
              </a:rPr>
              <a:t> </a:t>
            </a:r>
            <a:r>
              <a:rPr lang="en-US" sz="2200" dirty="0">
                <a:solidFill>
                  <a:srgbClr val="1F497D"/>
                </a:solidFill>
                <a:latin typeface="Calibri" panose="020F0502020204030204" pitchFamily="34" charset="0"/>
                <a:ea typeface="Roboto"/>
                <a:cs typeface="Calibri" panose="020F0502020204030204" pitchFamily="34" charset="0"/>
                <a:sym typeface="Roboto"/>
              </a:rPr>
              <a:t>REB platform.</a:t>
            </a:r>
            <a:endParaRPr sz="2200" dirty="0">
              <a:solidFill>
                <a:srgbClr val="1F497D"/>
              </a:solidFill>
              <a:latin typeface="Calibri" panose="020F0502020204030204" pitchFamily="34" charset="0"/>
              <a:ea typeface="Roboto"/>
              <a:cs typeface="Calibri" panose="020F0502020204030204" pitchFamily="34" charset="0"/>
              <a:sym typeface="Roboto"/>
            </a:endParaRPr>
          </a:p>
        </p:txBody>
      </p:sp>
      <p:sp>
        <p:nvSpPr>
          <p:cNvPr id="61" name="Google Shape;339;p41">
            <a:extLst>
              <a:ext uri="{FF2B5EF4-FFF2-40B4-BE49-F238E27FC236}">
                <a16:creationId xmlns:a16="http://schemas.microsoft.com/office/drawing/2014/main" id="{9CCAD779-57F1-7216-2613-C57BA91EC299}"/>
              </a:ext>
            </a:extLst>
          </p:cNvPr>
          <p:cNvSpPr txBox="1"/>
          <p:nvPr/>
        </p:nvSpPr>
        <p:spPr>
          <a:xfrm>
            <a:off x="2887504" y="2375251"/>
            <a:ext cx="689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13335A"/>
                </a:solidFill>
                <a:latin typeface="Calibri" panose="020F0502020204030204" pitchFamily="34" charset="0"/>
                <a:ea typeface="Roboto Black"/>
                <a:cs typeface="Calibri" panose="020F0502020204030204" pitchFamily="34" charset="0"/>
                <a:sym typeface="Roboto Black"/>
              </a:rPr>
              <a:t>RISe</a:t>
            </a:r>
            <a:endParaRPr sz="1600">
              <a:solidFill>
                <a:srgbClr val="13335A"/>
              </a:solidFill>
              <a:latin typeface="Calibri" panose="020F0502020204030204" pitchFamily="34" charset="0"/>
              <a:ea typeface="Roboto Black"/>
              <a:cs typeface="Calibri" panose="020F0502020204030204" pitchFamily="34" charset="0"/>
              <a:sym typeface="Roboto Black"/>
            </a:endParaRPr>
          </a:p>
        </p:txBody>
      </p:sp>
      <p:pic>
        <p:nvPicPr>
          <p:cNvPr id="62" name="Google Shape;340;p41">
            <a:extLst>
              <a:ext uri="{FF2B5EF4-FFF2-40B4-BE49-F238E27FC236}">
                <a16:creationId xmlns:a16="http://schemas.microsoft.com/office/drawing/2014/main" id="{A77C886D-99C2-CC07-F44C-806CB9972A3E}"/>
              </a:ext>
            </a:extLst>
          </p:cNvPr>
          <p:cNvPicPr preferRelativeResize="0"/>
          <p:nvPr/>
        </p:nvPicPr>
        <p:blipFill rotWithShape="1">
          <a:blip r:embed="rId5">
            <a:alphaModFix/>
          </a:blip>
          <a:srcRect l="9050" r="9042"/>
          <a:stretch/>
        </p:blipFill>
        <p:spPr>
          <a:xfrm>
            <a:off x="845249" y="4955823"/>
            <a:ext cx="616075" cy="754808"/>
          </a:xfrm>
          <a:prstGeom prst="rect">
            <a:avLst/>
          </a:prstGeom>
          <a:noFill/>
          <a:ln>
            <a:noFill/>
          </a:ln>
        </p:spPr>
      </p:pic>
    </p:spTree>
    <p:extLst>
      <p:ext uri="{BB962C8B-B14F-4D97-AF65-F5344CB8AC3E}">
        <p14:creationId xmlns:p14="http://schemas.microsoft.com/office/powerpoint/2010/main" val="1298314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grpSp>
        <p:nvGrpSpPr>
          <p:cNvPr id="4" name="Google Shape;348;p42">
            <a:extLst>
              <a:ext uri="{FF2B5EF4-FFF2-40B4-BE49-F238E27FC236}">
                <a16:creationId xmlns:a16="http://schemas.microsoft.com/office/drawing/2014/main" id="{B7666C0F-2255-7231-D8A0-95DD0057499B}"/>
              </a:ext>
            </a:extLst>
          </p:cNvPr>
          <p:cNvGrpSpPr/>
          <p:nvPr/>
        </p:nvGrpSpPr>
        <p:grpSpPr>
          <a:xfrm>
            <a:off x="808742" y="1846725"/>
            <a:ext cx="689053" cy="690179"/>
            <a:chOff x="9734717" y="4393125"/>
            <a:chExt cx="689053" cy="690179"/>
          </a:xfrm>
        </p:grpSpPr>
        <p:sp>
          <p:nvSpPr>
            <p:cNvPr id="7" name="Google Shape;349;p42">
              <a:extLst>
                <a:ext uri="{FF2B5EF4-FFF2-40B4-BE49-F238E27FC236}">
                  <a16:creationId xmlns:a16="http://schemas.microsoft.com/office/drawing/2014/main" id="{6704E4AD-94AB-5FC3-1225-748F5F32E067}"/>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8" name="Google Shape;350;p42">
              <a:extLst>
                <a:ext uri="{FF2B5EF4-FFF2-40B4-BE49-F238E27FC236}">
                  <a16:creationId xmlns:a16="http://schemas.microsoft.com/office/drawing/2014/main" id="{1F018688-FF5B-F16E-656D-A87B3B4BF33A}"/>
                </a:ext>
              </a:extLst>
            </p:cNvPr>
            <p:cNvPicPr preferRelativeResize="0"/>
            <p:nvPr/>
          </p:nvPicPr>
          <p:blipFill rotWithShape="1">
            <a:blip r:embed="rId2">
              <a:alphaModFix/>
            </a:blip>
            <a:srcRect/>
            <a:stretch/>
          </p:blipFill>
          <p:spPr>
            <a:xfrm>
              <a:off x="9734717" y="4393125"/>
              <a:ext cx="689053" cy="690179"/>
            </a:xfrm>
            <a:prstGeom prst="rect">
              <a:avLst/>
            </a:prstGeom>
            <a:noFill/>
            <a:ln>
              <a:noFill/>
            </a:ln>
          </p:spPr>
        </p:pic>
      </p:grpSp>
      <p:pic>
        <p:nvPicPr>
          <p:cNvPr id="9" name="Google Shape;351;p42">
            <a:extLst>
              <a:ext uri="{FF2B5EF4-FFF2-40B4-BE49-F238E27FC236}">
                <a16:creationId xmlns:a16="http://schemas.microsoft.com/office/drawing/2014/main" id="{0F422C6D-193A-1C7B-D8B0-7D444A37EBE2}"/>
              </a:ext>
            </a:extLst>
          </p:cNvPr>
          <p:cNvPicPr preferRelativeResize="0"/>
          <p:nvPr/>
        </p:nvPicPr>
        <p:blipFill>
          <a:blip r:embed="rId3">
            <a:alphaModFix/>
          </a:blip>
          <a:stretch>
            <a:fillRect/>
          </a:stretch>
        </p:blipFill>
        <p:spPr>
          <a:xfrm>
            <a:off x="836075" y="4003638"/>
            <a:ext cx="689049" cy="688192"/>
          </a:xfrm>
          <a:prstGeom prst="rect">
            <a:avLst/>
          </a:prstGeom>
          <a:noFill/>
          <a:ln>
            <a:noFill/>
          </a:ln>
        </p:spPr>
      </p:pic>
      <p:sp>
        <p:nvSpPr>
          <p:cNvPr id="10" name="Google Shape;352;p42">
            <a:extLst>
              <a:ext uri="{FF2B5EF4-FFF2-40B4-BE49-F238E27FC236}">
                <a16:creationId xmlns:a16="http://schemas.microsoft.com/office/drawing/2014/main" id="{2371EA21-9F19-201E-CFD7-68B69E87FFCC}"/>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Lead Site</a:t>
            </a:r>
            <a:endParaRPr sz="1800" b="1">
              <a:solidFill>
                <a:schemeClr val="dk2"/>
              </a:solidFill>
              <a:latin typeface="Calibri" panose="020F0502020204030204" pitchFamily="34" charset="0"/>
              <a:ea typeface="Roboto"/>
              <a:cs typeface="Calibri" panose="020F0502020204030204" pitchFamily="34" charset="0"/>
              <a:sym typeface="Roboto"/>
            </a:endParaRPr>
          </a:p>
        </p:txBody>
      </p:sp>
      <p:sp>
        <p:nvSpPr>
          <p:cNvPr id="11" name="Google Shape;353;p42">
            <a:extLst>
              <a:ext uri="{FF2B5EF4-FFF2-40B4-BE49-F238E27FC236}">
                <a16:creationId xmlns:a16="http://schemas.microsoft.com/office/drawing/2014/main" id="{C3CFC164-6504-64D2-F9F8-5186750FD7C5}"/>
              </a:ext>
            </a:extLst>
          </p:cNvPr>
          <p:cNvSpPr/>
          <p:nvPr/>
        </p:nvSpPr>
        <p:spPr>
          <a:xfrm>
            <a:off x="4915725" y="1923013"/>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cxnSp>
        <p:nvCxnSpPr>
          <p:cNvPr id="12" name="Google Shape;354;p42">
            <a:extLst>
              <a:ext uri="{FF2B5EF4-FFF2-40B4-BE49-F238E27FC236}">
                <a16:creationId xmlns:a16="http://schemas.microsoft.com/office/drawing/2014/main" id="{021EBB6E-1B76-1B94-2BBE-483E5093D693}"/>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13" name="Google Shape;355;p42">
            <a:extLst>
              <a:ext uri="{FF2B5EF4-FFF2-40B4-BE49-F238E27FC236}">
                <a16:creationId xmlns:a16="http://schemas.microsoft.com/office/drawing/2014/main" id="{C724859E-A513-9E4D-7E04-EA0874B3AF59}"/>
              </a:ext>
            </a:extLst>
          </p:cNvPr>
          <p:cNvPicPr preferRelativeResize="0"/>
          <p:nvPr/>
        </p:nvPicPr>
        <p:blipFill>
          <a:blip r:embed="rId4">
            <a:alphaModFix/>
          </a:blip>
          <a:stretch>
            <a:fillRect/>
          </a:stretch>
        </p:blipFill>
        <p:spPr>
          <a:xfrm>
            <a:off x="916350" y="2907850"/>
            <a:ext cx="528503" cy="688176"/>
          </a:xfrm>
          <a:prstGeom prst="rect">
            <a:avLst/>
          </a:prstGeom>
          <a:noFill/>
          <a:ln>
            <a:noFill/>
          </a:ln>
        </p:spPr>
      </p:pic>
      <p:pic>
        <p:nvPicPr>
          <p:cNvPr id="14" name="Google Shape;356;p42">
            <a:extLst>
              <a:ext uri="{FF2B5EF4-FFF2-40B4-BE49-F238E27FC236}">
                <a16:creationId xmlns:a16="http://schemas.microsoft.com/office/drawing/2014/main" id="{398F8887-6565-A302-2E86-2E6FA18C0AF5}"/>
              </a:ext>
            </a:extLst>
          </p:cNvPr>
          <p:cNvPicPr preferRelativeResize="0"/>
          <p:nvPr/>
        </p:nvPicPr>
        <p:blipFill>
          <a:blip r:embed="rId4">
            <a:alphaModFix/>
          </a:blip>
          <a:stretch>
            <a:fillRect/>
          </a:stretch>
        </p:blipFill>
        <p:spPr>
          <a:xfrm>
            <a:off x="2956550" y="2907850"/>
            <a:ext cx="528503" cy="688176"/>
          </a:xfrm>
          <a:prstGeom prst="rect">
            <a:avLst/>
          </a:prstGeom>
          <a:noFill/>
          <a:ln>
            <a:noFill/>
          </a:ln>
        </p:spPr>
      </p:pic>
      <p:pic>
        <p:nvPicPr>
          <p:cNvPr id="15" name="Google Shape;357;p42">
            <a:extLst>
              <a:ext uri="{FF2B5EF4-FFF2-40B4-BE49-F238E27FC236}">
                <a16:creationId xmlns:a16="http://schemas.microsoft.com/office/drawing/2014/main" id="{A9AB233C-FE03-5BA3-34FF-EE91E3D768D0}"/>
              </a:ext>
            </a:extLst>
          </p:cNvPr>
          <p:cNvPicPr preferRelativeResize="0"/>
          <p:nvPr/>
        </p:nvPicPr>
        <p:blipFill rotWithShape="1">
          <a:blip r:embed="rId5">
            <a:alphaModFix/>
          </a:blip>
          <a:srcRect/>
          <a:stretch/>
        </p:blipFill>
        <p:spPr>
          <a:xfrm>
            <a:off x="4785492" y="1773363"/>
            <a:ext cx="689053" cy="690177"/>
          </a:xfrm>
          <a:prstGeom prst="rect">
            <a:avLst/>
          </a:prstGeom>
          <a:noFill/>
          <a:ln>
            <a:noFill/>
          </a:ln>
        </p:spPr>
      </p:pic>
      <p:sp>
        <p:nvSpPr>
          <p:cNvPr id="16" name="Google Shape;358;p42">
            <a:extLst>
              <a:ext uri="{FF2B5EF4-FFF2-40B4-BE49-F238E27FC236}">
                <a16:creationId xmlns:a16="http://schemas.microsoft.com/office/drawing/2014/main" id="{2C247231-D50D-1585-0B11-9C93D5046EFA}"/>
              </a:ext>
            </a:extLst>
          </p:cNvPr>
          <p:cNvSpPr txBox="1"/>
          <p:nvPr/>
        </p:nvSpPr>
        <p:spPr>
          <a:xfrm>
            <a:off x="4915725" y="1164675"/>
            <a:ext cx="1268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pSites</a:t>
            </a:r>
            <a:endParaRPr sz="1800" b="1">
              <a:solidFill>
                <a:schemeClr val="dk2"/>
              </a:solidFill>
              <a:latin typeface="Calibri" panose="020F0502020204030204" pitchFamily="34" charset="0"/>
              <a:ea typeface="Roboto"/>
              <a:cs typeface="Calibri" panose="020F0502020204030204" pitchFamily="34" charset="0"/>
              <a:sym typeface="Roboto"/>
            </a:endParaRPr>
          </a:p>
        </p:txBody>
      </p:sp>
      <p:sp>
        <p:nvSpPr>
          <p:cNvPr id="17" name="Google Shape;359;p42">
            <a:extLst>
              <a:ext uri="{FF2B5EF4-FFF2-40B4-BE49-F238E27FC236}">
                <a16:creationId xmlns:a16="http://schemas.microsoft.com/office/drawing/2014/main" id="{6BB5F6EB-82EB-A2F6-DAB2-E4E1C49C3913}"/>
              </a:ext>
            </a:extLst>
          </p:cNvPr>
          <p:cNvSpPr txBox="1"/>
          <p:nvPr/>
        </p:nvSpPr>
        <p:spPr>
          <a:xfrm>
            <a:off x="6661350" y="1648275"/>
            <a:ext cx="5393100" cy="866874"/>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1800" dirty="0">
                <a:solidFill>
                  <a:srgbClr val="1F497D"/>
                </a:solidFill>
                <a:latin typeface="Calibri" panose="020F0502020204030204" pitchFamily="34" charset="0"/>
                <a:ea typeface="Roboto"/>
                <a:cs typeface="Calibri" panose="020F0502020204030204" pitchFamily="34" charset="0"/>
                <a:sym typeface="Roboto"/>
              </a:rPr>
              <a:t>Using the REBX, the Lead Site invites </a:t>
            </a:r>
            <a:r>
              <a:rPr lang="en-US" sz="1800" b="1" dirty="0">
                <a:solidFill>
                  <a:srgbClr val="1F497D"/>
                </a:solidFill>
                <a:latin typeface="Calibri" panose="020F0502020204030204" pitchFamily="34" charset="0"/>
                <a:ea typeface="Roboto"/>
                <a:cs typeface="Calibri" panose="020F0502020204030204" pitchFamily="34" charset="0"/>
                <a:sym typeface="Roboto"/>
              </a:rPr>
              <a:t>PARTICIPATING SITES  </a:t>
            </a:r>
            <a:r>
              <a:rPr lang="en-US" sz="1800" dirty="0">
                <a:solidFill>
                  <a:srgbClr val="1F497D"/>
                </a:solidFill>
                <a:latin typeface="Calibri" panose="020F0502020204030204" pitchFamily="34" charset="0"/>
                <a:ea typeface="Roboto"/>
                <a:cs typeface="Calibri" panose="020F0502020204030204" pitchFamily="34" charset="0"/>
                <a:sym typeface="Roboto"/>
              </a:rPr>
              <a:t>(</a:t>
            </a:r>
            <a:r>
              <a:rPr lang="en-US" sz="1800" dirty="0" err="1">
                <a:solidFill>
                  <a:srgbClr val="1F497D"/>
                </a:solidFill>
                <a:latin typeface="Calibri" panose="020F0502020204030204" pitchFamily="34" charset="0"/>
                <a:ea typeface="Roboto"/>
                <a:cs typeface="Calibri" panose="020F0502020204030204" pitchFamily="34" charset="0"/>
                <a:sym typeface="Roboto"/>
              </a:rPr>
              <a:t>pSites</a:t>
            </a:r>
            <a:r>
              <a:rPr lang="en-US" sz="1800" dirty="0">
                <a:solidFill>
                  <a:srgbClr val="1F497D"/>
                </a:solidFill>
                <a:latin typeface="Calibri" panose="020F0502020204030204" pitchFamily="34" charset="0"/>
                <a:ea typeface="Roboto"/>
                <a:cs typeface="Calibri" panose="020F0502020204030204" pitchFamily="34" charset="0"/>
                <a:sym typeface="Roboto"/>
              </a:rPr>
              <a:t>) to join the study.</a:t>
            </a:r>
            <a:endParaRPr sz="1300" dirty="0">
              <a:solidFill>
                <a:srgbClr val="1F497D"/>
              </a:solidFill>
              <a:latin typeface="Calibri" panose="020F0502020204030204" pitchFamily="34" charset="0"/>
              <a:ea typeface="Roboto"/>
              <a:cs typeface="Calibri" panose="020F0502020204030204" pitchFamily="34" charset="0"/>
              <a:sym typeface="Roboto"/>
            </a:endParaRPr>
          </a:p>
        </p:txBody>
      </p:sp>
      <p:cxnSp>
        <p:nvCxnSpPr>
          <p:cNvPr id="18" name="Google Shape;361;p42">
            <a:extLst>
              <a:ext uri="{FF2B5EF4-FFF2-40B4-BE49-F238E27FC236}">
                <a16:creationId xmlns:a16="http://schemas.microsoft.com/office/drawing/2014/main" id="{26D5FD4D-C02F-BF1C-F1A3-BB69C97B6A8A}"/>
              </a:ext>
            </a:extLst>
          </p:cNvPr>
          <p:cNvCxnSpPr/>
          <p:nvPr/>
        </p:nvCxnSpPr>
        <p:spPr>
          <a:xfrm>
            <a:off x="36977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19" name="Google Shape;362;p42">
            <a:extLst>
              <a:ext uri="{FF2B5EF4-FFF2-40B4-BE49-F238E27FC236}">
                <a16:creationId xmlns:a16="http://schemas.microsoft.com/office/drawing/2014/main" id="{6214A03F-F4C6-A530-6B83-75AD73883FB8}"/>
              </a:ext>
            </a:extLst>
          </p:cNvPr>
          <p:cNvPicPr preferRelativeResize="0"/>
          <p:nvPr/>
        </p:nvPicPr>
        <p:blipFill rotWithShape="1">
          <a:blip r:embed="rId6">
            <a:alphaModFix/>
          </a:blip>
          <a:srcRect/>
          <a:stretch/>
        </p:blipFill>
        <p:spPr>
          <a:xfrm>
            <a:off x="5153375" y="2964449"/>
            <a:ext cx="929100" cy="929104"/>
          </a:xfrm>
          <a:prstGeom prst="rect">
            <a:avLst/>
          </a:prstGeom>
          <a:noFill/>
          <a:ln>
            <a:noFill/>
          </a:ln>
          <a:effectLst>
            <a:outerShdw blurRad="157163" dist="57150" dir="5400000" algn="bl" rotWithShape="0">
              <a:srgbClr val="000000">
                <a:alpha val="50000"/>
              </a:srgbClr>
            </a:outerShdw>
          </a:effectLst>
        </p:spPr>
      </p:pic>
      <p:pic>
        <p:nvPicPr>
          <p:cNvPr id="20" name="Google Shape;363;p42">
            <a:extLst>
              <a:ext uri="{FF2B5EF4-FFF2-40B4-BE49-F238E27FC236}">
                <a16:creationId xmlns:a16="http://schemas.microsoft.com/office/drawing/2014/main" id="{D9703905-4C5E-79C8-03A4-76F2F728302C}"/>
              </a:ext>
            </a:extLst>
          </p:cNvPr>
          <p:cNvPicPr preferRelativeResize="0"/>
          <p:nvPr/>
        </p:nvPicPr>
        <p:blipFill rotWithShape="1">
          <a:blip r:embed="rId7">
            <a:alphaModFix/>
          </a:blip>
          <a:srcRect/>
          <a:stretch/>
        </p:blipFill>
        <p:spPr>
          <a:xfrm>
            <a:off x="5723417" y="1762551"/>
            <a:ext cx="689054" cy="690178"/>
          </a:xfrm>
          <a:prstGeom prst="rect">
            <a:avLst/>
          </a:prstGeom>
          <a:noFill/>
          <a:ln>
            <a:noFill/>
          </a:ln>
        </p:spPr>
      </p:pic>
      <p:pic>
        <p:nvPicPr>
          <p:cNvPr id="21" name="Google Shape;364;p42">
            <a:extLst>
              <a:ext uri="{FF2B5EF4-FFF2-40B4-BE49-F238E27FC236}">
                <a16:creationId xmlns:a16="http://schemas.microsoft.com/office/drawing/2014/main" id="{E452BE0D-DF42-4416-1FE6-036548A65A22}"/>
              </a:ext>
            </a:extLst>
          </p:cNvPr>
          <p:cNvPicPr preferRelativeResize="0"/>
          <p:nvPr/>
        </p:nvPicPr>
        <p:blipFill rotWithShape="1">
          <a:blip r:embed="rId8">
            <a:alphaModFix/>
          </a:blip>
          <a:srcRect/>
          <a:stretch/>
        </p:blipFill>
        <p:spPr>
          <a:xfrm>
            <a:off x="4870438" y="2543612"/>
            <a:ext cx="536075" cy="536075"/>
          </a:xfrm>
          <a:prstGeom prst="rect">
            <a:avLst/>
          </a:prstGeom>
          <a:noFill/>
          <a:ln>
            <a:noFill/>
          </a:ln>
        </p:spPr>
      </p:pic>
      <p:pic>
        <p:nvPicPr>
          <p:cNvPr id="22" name="Google Shape;365;p42">
            <a:extLst>
              <a:ext uri="{FF2B5EF4-FFF2-40B4-BE49-F238E27FC236}">
                <a16:creationId xmlns:a16="http://schemas.microsoft.com/office/drawing/2014/main" id="{F2C39D66-EF34-53CF-03AE-FA9BEF9903E3}"/>
              </a:ext>
            </a:extLst>
          </p:cNvPr>
          <p:cNvPicPr preferRelativeResize="0"/>
          <p:nvPr/>
        </p:nvPicPr>
        <p:blipFill rotWithShape="1">
          <a:blip r:embed="rId9">
            <a:alphaModFix/>
          </a:blip>
          <a:srcRect l="12034" r="12034"/>
          <a:stretch/>
        </p:blipFill>
        <p:spPr>
          <a:xfrm>
            <a:off x="5926875" y="2588901"/>
            <a:ext cx="338275" cy="445499"/>
          </a:xfrm>
          <a:prstGeom prst="rect">
            <a:avLst/>
          </a:prstGeom>
          <a:noFill/>
          <a:ln>
            <a:noFill/>
          </a:ln>
        </p:spPr>
      </p:pic>
      <p:pic>
        <p:nvPicPr>
          <p:cNvPr id="23" name="Google Shape;367;p42">
            <a:extLst>
              <a:ext uri="{FF2B5EF4-FFF2-40B4-BE49-F238E27FC236}">
                <a16:creationId xmlns:a16="http://schemas.microsoft.com/office/drawing/2014/main" id="{8793CE34-C423-2F92-4764-C5B056584A0E}"/>
              </a:ext>
            </a:extLst>
          </p:cNvPr>
          <p:cNvPicPr preferRelativeResize="0"/>
          <p:nvPr/>
        </p:nvPicPr>
        <p:blipFill>
          <a:blip r:embed="rId10">
            <a:alphaModFix/>
          </a:blip>
          <a:stretch>
            <a:fillRect/>
          </a:stretch>
        </p:blipFill>
        <p:spPr>
          <a:xfrm>
            <a:off x="3821787" y="2797422"/>
            <a:ext cx="528500" cy="352609"/>
          </a:xfrm>
          <a:prstGeom prst="rect">
            <a:avLst/>
          </a:prstGeom>
          <a:noFill/>
          <a:ln>
            <a:noFill/>
          </a:ln>
        </p:spPr>
      </p:pic>
    </p:spTree>
    <p:extLst>
      <p:ext uri="{BB962C8B-B14F-4D97-AF65-F5344CB8AC3E}">
        <p14:creationId xmlns:p14="http://schemas.microsoft.com/office/powerpoint/2010/main" val="1664249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grpSp>
        <p:nvGrpSpPr>
          <p:cNvPr id="3" name="Google Shape;374;p43">
            <a:extLst>
              <a:ext uri="{FF2B5EF4-FFF2-40B4-BE49-F238E27FC236}">
                <a16:creationId xmlns:a16="http://schemas.microsoft.com/office/drawing/2014/main" id="{A18644A3-2183-5649-82DE-2B5F726B76B5}"/>
              </a:ext>
            </a:extLst>
          </p:cNvPr>
          <p:cNvGrpSpPr/>
          <p:nvPr/>
        </p:nvGrpSpPr>
        <p:grpSpPr>
          <a:xfrm>
            <a:off x="808742" y="1846725"/>
            <a:ext cx="689053" cy="690179"/>
            <a:chOff x="9734717" y="4393125"/>
            <a:chExt cx="689053" cy="690179"/>
          </a:xfrm>
        </p:grpSpPr>
        <p:sp>
          <p:nvSpPr>
            <p:cNvPr id="5" name="Google Shape;375;p43">
              <a:extLst>
                <a:ext uri="{FF2B5EF4-FFF2-40B4-BE49-F238E27FC236}">
                  <a16:creationId xmlns:a16="http://schemas.microsoft.com/office/drawing/2014/main" id="{8A1E5AFB-475B-5979-7A5A-396630435D70}"/>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6" name="Google Shape;376;p43">
              <a:extLst>
                <a:ext uri="{FF2B5EF4-FFF2-40B4-BE49-F238E27FC236}">
                  <a16:creationId xmlns:a16="http://schemas.microsoft.com/office/drawing/2014/main" id="{F274D912-82A3-0989-4D88-3392E6383517}"/>
                </a:ext>
              </a:extLst>
            </p:cNvPr>
            <p:cNvPicPr preferRelativeResize="0"/>
            <p:nvPr/>
          </p:nvPicPr>
          <p:blipFill rotWithShape="1">
            <a:blip r:embed="rId2">
              <a:alphaModFix/>
            </a:blip>
            <a:srcRect/>
            <a:stretch/>
          </p:blipFill>
          <p:spPr>
            <a:xfrm>
              <a:off x="9734717" y="4393125"/>
              <a:ext cx="689053" cy="690179"/>
            </a:xfrm>
            <a:prstGeom prst="rect">
              <a:avLst/>
            </a:prstGeom>
            <a:noFill/>
            <a:ln>
              <a:noFill/>
            </a:ln>
          </p:spPr>
        </p:pic>
      </p:grpSp>
      <p:pic>
        <p:nvPicPr>
          <p:cNvPr id="24" name="Google Shape;377;p43">
            <a:extLst>
              <a:ext uri="{FF2B5EF4-FFF2-40B4-BE49-F238E27FC236}">
                <a16:creationId xmlns:a16="http://schemas.microsoft.com/office/drawing/2014/main" id="{E7E1F25E-4F0F-2805-6B5E-7D34C8228E7E}"/>
              </a:ext>
            </a:extLst>
          </p:cNvPr>
          <p:cNvPicPr preferRelativeResize="0"/>
          <p:nvPr/>
        </p:nvPicPr>
        <p:blipFill>
          <a:blip r:embed="rId3">
            <a:alphaModFix/>
          </a:blip>
          <a:stretch>
            <a:fillRect/>
          </a:stretch>
        </p:blipFill>
        <p:spPr>
          <a:xfrm>
            <a:off x="4907268" y="2536902"/>
            <a:ext cx="445500" cy="297246"/>
          </a:xfrm>
          <a:prstGeom prst="rect">
            <a:avLst/>
          </a:prstGeom>
          <a:noFill/>
          <a:ln>
            <a:noFill/>
          </a:ln>
        </p:spPr>
      </p:pic>
      <p:pic>
        <p:nvPicPr>
          <p:cNvPr id="25" name="Google Shape;378;p43">
            <a:extLst>
              <a:ext uri="{FF2B5EF4-FFF2-40B4-BE49-F238E27FC236}">
                <a16:creationId xmlns:a16="http://schemas.microsoft.com/office/drawing/2014/main" id="{9860F8F8-C6E7-B6AC-9650-78D70A381BEE}"/>
              </a:ext>
            </a:extLst>
          </p:cNvPr>
          <p:cNvPicPr preferRelativeResize="0"/>
          <p:nvPr/>
        </p:nvPicPr>
        <p:blipFill>
          <a:blip r:embed="rId4">
            <a:alphaModFix/>
          </a:blip>
          <a:stretch>
            <a:fillRect/>
          </a:stretch>
        </p:blipFill>
        <p:spPr>
          <a:xfrm>
            <a:off x="836075" y="4003638"/>
            <a:ext cx="689049" cy="688192"/>
          </a:xfrm>
          <a:prstGeom prst="rect">
            <a:avLst/>
          </a:prstGeom>
          <a:noFill/>
          <a:ln>
            <a:noFill/>
          </a:ln>
        </p:spPr>
      </p:pic>
      <p:sp>
        <p:nvSpPr>
          <p:cNvPr id="26" name="Google Shape;379;p43">
            <a:extLst>
              <a:ext uri="{FF2B5EF4-FFF2-40B4-BE49-F238E27FC236}">
                <a16:creationId xmlns:a16="http://schemas.microsoft.com/office/drawing/2014/main" id="{87F15B77-4F7B-E199-4DB3-8FBF62B6D324}"/>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Lead Site</a:t>
            </a:r>
            <a:endParaRPr sz="1800" b="1">
              <a:solidFill>
                <a:schemeClr val="dk2"/>
              </a:solidFill>
              <a:latin typeface="Calibri" panose="020F0502020204030204" pitchFamily="34" charset="0"/>
              <a:ea typeface="Roboto"/>
              <a:cs typeface="Calibri" panose="020F0502020204030204" pitchFamily="34" charset="0"/>
              <a:sym typeface="Roboto"/>
            </a:endParaRPr>
          </a:p>
        </p:txBody>
      </p:sp>
      <p:sp>
        <p:nvSpPr>
          <p:cNvPr id="27" name="Google Shape;380;p43">
            <a:extLst>
              <a:ext uri="{FF2B5EF4-FFF2-40B4-BE49-F238E27FC236}">
                <a16:creationId xmlns:a16="http://schemas.microsoft.com/office/drawing/2014/main" id="{19332118-87E6-97DA-27BE-B3E43C71DD5E}"/>
              </a:ext>
            </a:extLst>
          </p:cNvPr>
          <p:cNvSpPr/>
          <p:nvPr/>
        </p:nvSpPr>
        <p:spPr>
          <a:xfrm>
            <a:off x="4915725" y="1923013"/>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cxnSp>
        <p:nvCxnSpPr>
          <p:cNvPr id="28" name="Google Shape;381;p43">
            <a:extLst>
              <a:ext uri="{FF2B5EF4-FFF2-40B4-BE49-F238E27FC236}">
                <a16:creationId xmlns:a16="http://schemas.microsoft.com/office/drawing/2014/main" id="{B70CF7E6-BDAB-ABBA-004E-EF99A887B877}"/>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29" name="Google Shape;382;p43">
            <a:extLst>
              <a:ext uri="{FF2B5EF4-FFF2-40B4-BE49-F238E27FC236}">
                <a16:creationId xmlns:a16="http://schemas.microsoft.com/office/drawing/2014/main" id="{9BC8AAB7-C1C0-D011-2ED0-94BC09A4610C}"/>
              </a:ext>
            </a:extLst>
          </p:cNvPr>
          <p:cNvPicPr preferRelativeResize="0"/>
          <p:nvPr/>
        </p:nvPicPr>
        <p:blipFill>
          <a:blip r:embed="rId5">
            <a:alphaModFix/>
          </a:blip>
          <a:stretch>
            <a:fillRect/>
          </a:stretch>
        </p:blipFill>
        <p:spPr>
          <a:xfrm>
            <a:off x="916350" y="2907850"/>
            <a:ext cx="528503" cy="688176"/>
          </a:xfrm>
          <a:prstGeom prst="rect">
            <a:avLst/>
          </a:prstGeom>
          <a:noFill/>
          <a:ln>
            <a:noFill/>
          </a:ln>
        </p:spPr>
      </p:pic>
      <p:pic>
        <p:nvPicPr>
          <p:cNvPr id="30" name="Google Shape;383;p43">
            <a:extLst>
              <a:ext uri="{FF2B5EF4-FFF2-40B4-BE49-F238E27FC236}">
                <a16:creationId xmlns:a16="http://schemas.microsoft.com/office/drawing/2014/main" id="{0A208118-9201-B83D-BDFB-92749E63A2A3}"/>
              </a:ext>
            </a:extLst>
          </p:cNvPr>
          <p:cNvPicPr preferRelativeResize="0"/>
          <p:nvPr/>
        </p:nvPicPr>
        <p:blipFill>
          <a:blip r:embed="rId5">
            <a:alphaModFix/>
          </a:blip>
          <a:stretch>
            <a:fillRect/>
          </a:stretch>
        </p:blipFill>
        <p:spPr>
          <a:xfrm>
            <a:off x="2956550" y="2907850"/>
            <a:ext cx="528503" cy="688176"/>
          </a:xfrm>
          <a:prstGeom prst="rect">
            <a:avLst/>
          </a:prstGeom>
          <a:noFill/>
          <a:ln>
            <a:noFill/>
          </a:ln>
        </p:spPr>
      </p:pic>
      <p:pic>
        <p:nvPicPr>
          <p:cNvPr id="31" name="Google Shape;384;p43">
            <a:extLst>
              <a:ext uri="{FF2B5EF4-FFF2-40B4-BE49-F238E27FC236}">
                <a16:creationId xmlns:a16="http://schemas.microsoft.com/office/drawing/2014/main" id="{170A92C8-D381-C7D2-2335-6EAC350AED62}"/>
              </a:ext>
            </a:extLst>
          </p:cNvPr>
          <p:cNvPicPr preferRelativeResize="0"/>
          <p:nvPr/>
        </p:nvPicPr>
        <p:blipFill rotWithShape="1">
          <a:blip r:embed="rId6">
            <a:alphaModFix/>
          </a:blip>
          <a:srcRect/>
          <a:stretch/>
        </p:blipFill>
        <p:spPr>
          <a:xfrm>
            <a:off x="4785492" y="1773363"/>
            <a:ext cx="689053" cy="690177"/>
          </a:xfrm>
          <a:prstGeom prst="rect">
            <a:avLst/>
          </a:prstGeom>
          <a:noFill/>
          <a:ln>
            <a:noFill/>
          </a:ln>
        </p:spPr>
      </p:pic>
      <p:pic>
        <p:nvPicPr>
          <p:cNvPr id="32" name="Google Shape;385;p43">
            <a:extLst>
              <a:ext uri="{FF2B5EF4-FFF2-40B4-BE49-F238E27FC236}">
                <a16:creationId xmlns:a16="http://schemas.microsoft.com/office/drawing/2014/main" id="{26ECA652-BB41-9D1B-6E38-AFD4C842E8A4}"/>
              </a:ext>
            </a:extLst>
          </p:cNvPr>
          <p:cNvPicPr preferRelativeResize="0"/>
          <p:nvPr/>
        </p:nvPicPr>
        <p:blipFill rotWithShape="1">
          <a:blip r:embed="rId7">
            <a:alphaModFix/>
          </a:blip>
          <a:srcRect/>
          <a:stretch/>
        </p:blipFill>
        <p:spPr>
          <a:xfrm>
            <a:off x="5723417" y="1762551"/>
            <a:ext cx="689054" cy="690178"/>
          </a:xfrm>
          <a:prstGeom prst="rect">
            <a:avLst/>
          </a:prstGeom>
          <a:noFill/>
          <a:ln>
            <a:noFill/>
          </a:ln>
        </p:spPr>
      </p:pic>
      <p:sp>
        <p:nvSpPr>
          <p:cNvPr id="33" name="Google Shape;386;p43">
            <a:extLst>
              <a:ext uri="{FF2B5EF4-FFF2-40B4-BE49-F238E27FC236}">
                <a16:creationId xmlns:a16="http://schemas.microsoft.com/office/drawing/2014/main" id="{00BDF17E-A144-F708-3E8B-C85D16FB0025}"/>
              </a:ext>
            </a:extLst>
          </p:cNvPr>
          <p:cNvSpPr txBox="1"/>
          <p:nvPr/>
        </p:nvSpPr>
        <p:spPr>
          <a:xfrm>
            <a:off x="5018875" y="1159263"/>
            <a:ext cx="1268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pSites</a:t>
            </a:r>
            <a:endParaRPr sz="1800" b="1">
              <a:solidFill>
                <a:schemeClr val="dk2"/>
              </a:solidFill>
              <a:latin typeface="Calibri" panose="020F0502020204030204" pitchFamily="34" charset="0"/>
              <a:ea typeface="Roboto"/>
              <a:cs typeface="Calibri" panose="020F0502020204030204" pitchFamily="34" charset="0"/>
              <a:sym typeface="Roboto"/>
            </a:endParaRPr>
          </a:p>
        </p:txBody>
      </p:sp>
      <p:pic>
        <p:nvPicPr>
          <p:cNvPr id="34" name="Google Shape;387;p43">
            <a:extLst>
              <a:ext uri="{FF2B5EF4-FFF2-40B4-BE49-F238E27FC236}">
                <a16:creationId xmlns:a16="http://schemas.microsoft.com/office/drawing/2014/main" id="{F5888CFB-312A-E1ED-75F4-EEDF2B8C16B3}"/>
              </a:ext>
            </a:extLst>
          </p:cNvPr>
          <p:cNvPicPr preferRelativeResize="0"/>
          <p:nvPr/>
        </p:nvPicPr>
        <p:blipFill>
          <a:blip r:embed="rId5">
            <a:alphaModFix/>
          </a:blip>
          <a:stretch>
            <a:fillRect/>
          </a:stretch>
        </p:blipFill>
        <p:spPr>
          <a:xfrm>
            <a:off x="4865767" y="2907850"/>
            <a:ext cx="528503" cy="688176"/>
          </a:xfrm>
          <a:prstGeom prst="rect">
            <a:avLst/>
          </a:prstGeom>
          <a:noFill/>
          <a:ln>
            <a:noFill/>
          </a:ln>
        </p:spPr>
      </p:pic>
      <p:pic>
        <p:nvPicPr>
          <p:cNvPr id="35" name="Google Shape;388;p43">
            <a:extLst>
              <a:ext uri="{FF2B5EF4-FFF2-40B4-BE49-F238E27FC236}">
                <a16:creationId xmlns:a16="http://schemas.microsoft.com/office/drawing/2014/main" id="{DC1B483D-C698-7A39-03DA-14C123CB7A6B}"/>
              </a:ext>
            </a:extLst>
          </p:cNvPr>
          <p:cNvPicPr preferRelativeResize="0"/>
          <p:nvPr/>
        </p:nvPicPr>
        <p:blipFill>
          <a:blip r:embed="rId5">
            <a:alphaModFix/>
          </a:blip>
          <a:stretch>
            <a:fillRect/>
          </a:stretch>
        </p:blipFill>
        <p:spPr>
          <a:xfrm>
            <a:off x="5803692" y="2907850"/>
            <a:ext cx="528503" cy="688176"/>
          </a:xfrm>
          <a:prstGeom prst="rect">
            <a:avLst/>
          </a:prstGeom>
          <a:noFill/>
          <a:ln>
            <a:noFill/>
          </a:ln>
        </p:spPr>
      </p:pic>
      <p:sp>
        <p:nvSpPr>
          <p:cNvPr id="36" name="Google Shape;389;p43">
            <a:extLst>
              <a:ext uri="{FF2B5EF4-FFF2-40B4-BE49-F238E27FC236}">
                <a16:creationId xmlns:a16="http://schemas.microsoft.com/office/drawing/2014/main" id="{A68C5BE5-7C8F-C93C-0998-3495F025E9DF}"/>
              </a:ext>
            </a:extLst>
          </p:cNvPr>
          <p:cNvSpPr txBox="1"/>
          <p:nvPr/>
        </p:nvSpPr>
        <p:spPr>
          <a:xfrm>
            <a:off x="6609900" y="2834150"/>
            <a:ext cx="5088600" cy="866874"/>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1800" dirty="0">
                <a:solidFill>
                  <a:srgbClr val="1F497D"/>
                </a:solidFill>
                <a:latin typeface="Calibri" panose="020F0502020204030204" pitchFamily="34" charset="0"/>
                <a:ea typeface="Roboto"/>
                <a:cs typeface="Calibri" panose="020F0502020204030204" pitchFamily="34" charset="0"/>
                <a:sym typeface="Roboto"/>
              </a:rPr>
              <a:t>The </a:t>
            </a:r>
            <a:r>
              <a:rPr lang="en-US" sz="1800" dirty="0" err="1">
                <a:solidFill>
                  <a:srgbClr val="1F497D"/>
                </a:solidFill>
                <a:latin typeface="Calibri" panose="020F0502020204030204" pitchFamily="34" charset="0"/>
                <a:ea typeface="Roboto"/>
                <a:cs typeface="Calibri" panose="020F0502020204030204" pitchFamily="34" charset="0"/>
                <a:sym typeface="Roboto"/>
              </a:rPr>
              <a:t>pSites</a:t>
            </a:r>
            <a:r>
              <a:rPr lang="en-US" sz="1800" b="1" dirty="0">
                <a:solidFill>
                  <a:srgbClr val="1F497D"/>
                </a:solidFill>
                <a:latin typeface="Calibri" panose="020F0502020204030204" pitchFamily="34" charset="0"/>
                <a:ea typeface="Roboto"/>
                <a:cs typeface="Calibri" panose="020F0502020204030204" pitchFamily="34" charset="0"/>
                <a:sym typeface="Roboto"/>
              </a:rPr>
              <a:t> DOWNLOAD</a:t>
            </a:r>
            <a:r>
              <a:rPr lang="en-US" sz="1800" dirty="0">
                <a:solidFill>
                  <a:srgbClr val="1F497D"/>
                </a:solidFill>
                <a:latin typeface="Calibri" panose="020F0502020204030204" pitchFamily="34" charset="0"/>
                <a:ea typeface="Roboto"/>
                <a:cs typeface="Calibri" panose="020F0502020204030204" pitchFamily="34" charset="0"/>
                <a:sym typeface="Roboto"/>
              </a:rPr>
              <a:t> the study from </a:t>
            </a:r>
            <a:br>
              <a:rPr lang="en-US" sz="1800" dirty="0">
                <a:solidFill>
                  <a:srgbClr val="1F497D"/>
                </a:solidFill>
                <a:latin typeface="Calibri" panose="020F0502020204030204" pitchFamily="34" charset="0"/>
                <a:ea typeface="Roboto"/>
                <a:cs typeface="Calibri" panose="020F0502020204030204" pitchFamily="34" charset="0"/>
                <a:sym typeface="Roboto"/>
              </a:rPr>
            </a:br>
            <a:r>
              <a:rPr lang="en-US" sz="1800" dirty="0">
                <a:solidFill>
                  <a:srgbClr val="1F497D"/>
                </a:solidFill>
                <a:latin typeface="Calibri" panose="020F0502020204030204" pitchFamily="34" charset="0"/>
                <a:ea typeface="Roboto"/>
                <a:cs typeface="Calibri" panose="020F0502020204030204" pitchFamily="34" charset="0"/>
                <a:sym typeface="Roboto"/>
              </a:rPr>
              <a:t>REBX through their own REB platforms or portal.</a:t>
            </a:r>
            <a:endParaRPr sz="1200" dirty="0">
              <a:solidFill>
                <a:srgbClr val="1F497D"/>
              </a:solidFill>
              <a:latin typeface="Calibri" panose="020F0502020204030204" pitchFamily="34" charset="0"/>
              <a:cs typeface="Calibri" panose="020F0502020204030204" pitchFamily="34" charset="0"/>
            </a:endParaRPr>
          </a:p>
        </p:txBody>
      </p:sp>
      <p:cxnSp>
        <p:nvCxnSpPr>
          <p:cNvPr id="37" name="Google Shape;390;p43">
            <a:extLst>
              <a:ext uri="{FF2B5EF4-FFF2-40B4-BE49-F238E27FC236}">
                <a16:creationId xmlns:a16="http://schemas.microsoft.com/office/drawing/2014/main" id="{911F643B-133D-DB19-282C-6442B74ECB14}"/>
              </a:ext>
            </a:extLst>
          </p:cNvPr>
          <p:cNvCxnSpPr/>
          <p:nvPr/>
        </p:nvCxnSpPr>
        <p:spPr>
          <a:xfrm>
            <a:off x="36977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38" name="Google Shape;391;p43">
            <a:extLst>
              <a:ext uri="{FF2B5EF4-FFF2-40B4-BE49-F238E27FC236}">
                <a16:creationId xmlns:a16="http://schemas.microsoft.com/office/drawing/2014/main" id="{DCEC7EC9-8E0D-EB15-28F1-729192B4F9F1}"/>
              </a:ext>
            </a:extLst>
          </p:cNvPr>
          <p:cNvPicPr preferRelativeResize="0"/>
          <p:nvPr/>
        </p:nvPicPr>
        <p:blipFill>
          <a:blip r:embed="rId3">
            <a:alphaModFix/>
          </a:blip>
          <a:stretch>
            <a:fillRect/>
          </a:stretch>
        </p:blipFill>
        <p:spPr>
          <a:xfrm>
            <a:off x="5845194" y="2536902"/>
            <a:ext cx="445500" cy="297246"/>
          </a:xfrm>
          <a:prstGeom prst="rect">
            <a:avLst/>
          </a:prstGeom>
          <a:noFill/>
          <a:ln>
            <a:noFill/>
          </a:ln>
        </p:spPr>
      </p:pic>
      <p:sp>
        <p:nvSpPr>
          <p:cNvPr id="39" name="Google Shape;392;p43">
            <a:extLst>
              <a:ext uri="{FF2B5EF4-FFF2-40B4-BE49-F238E27FC236}">
                <a16:creationId xmlns:a16="http://schemas.microsoft.com/office/drawing/2014/main" id="{A66B6D12-6450-39D5-5EA1-96C1237B7CF1}"/>
              </a:ext>
            </a:extLst>
          </p:cNvPr>
          <p:cNvSpPr txBox="1"/>
          <p:nvPr/>
        </p:nvSpPr>
        <p:spPr>
          <a:xfrm>
            <a:off x="4737824" y="3669725"/>
            <a:ext cx="801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CC0000"/>
                </a:solidFill>
                <a:latin typeface="Calibri" panose="020F0502020204030204" pitchFamily="34" charset="0"/>
                <a:ea typeface="Roboto Black"/>
                <a:cs typeface="Calibri" panose="020F0502020204030204" pitchFamily="34" charset="0"/>
                <a:sym typeface="Roboto Black"/>
              </a:rPr>
              <a:t>IRISS</a:t>
            </a:r>
            <a:endParaRPr sz="1600">
              <a:solidFill>
                <a:srgbClr val="CC0000"/>
              </a:solidFill>
              <a:latin typeface="Calibri" panose="020F0502020204030204" pitchFamily="34" charset="0"/>
              <a:ea typeface="Roboto Black"/>
              <a:cs typeface="Calibri" panose="020F0502020204030204" pitchFamily="34" charset="0"/>
              <a:sym typeface="Roboto Black"/>
            </a:endParaRPr>
          </a:p>
        </p:txBody>
      </p:sp>
      <p:sp>
        <p:nvSpPr>
          <p:cNvPr id="40" name="Google Shape;393;p43">
            <a:extLst>
              <a:ext uri="{FF2B5EF4-FFF2-40B4-BE49-F238E27FC236}">
                <a16:creationId xmlns:a16="http://schemas.microsoft.com/office/drawing/2014/main" id="{029F20BE-A037-E687-2468-55CE7ED303DF}"/>
              </a:ext>
            </a:extLst>
          </p:cNvPr>
          <p:cNvSpPr txBox="1"/>
          <p:nvPr/>
        </p:nvSpPr>
        <p:spPr>
          <a:xfrm>
            <a:off x="5667299" y="3673875"/>
            <a:ext cx="801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38761D"/>
                </a:solidFill>
                <a:latin typeface="Calibri" panose="020F0502020204030204" pitchFamily="34" charset="0"/>
                <a:ea typeface="Roboto Black"/>
                <a:cs typeface="Calibri" panose="020F0502020204030204" pitchFamily="34" charset="0"/>
                <a:sym typeface="Roboto Black"/>
              </a:rPr>
              <a:t>portal</a:t>
            </a:r>
            <a:endParaRPr sz="1600">
              <a:solidFill>
                <a:srgbClr val="38761D"/>
              </a:solidFill>
              <a:latin typeface="Calibri" panose="020F0502020204030204" pitchFamily="34" charset="0"/>
              <a:ea typeface="Roboto Black"/>
              <a:cs typeface="Calibri" panose="020F0502020204030204" pitchFamily="34" charset="0"/>
              <a:sym typeface="Roboto Black"/>
            </a:endParaRPr>
          </a:p>
        </p:txBody>
      </p:sp>
      <p:pic>
        <p:nvPicPr>
          <p:cNvPr id="41" name="Google Shape;395;p43">
            <a:extLst>
              <a:ext uri="{FF2B5EF4-FFF2-40B4-BE49-F238E27FC236}">
                <a16:creationId xmlns:a16="http://schemas.microsoft.com/office/drawing/2014/main" id="{892225EC-5F0E-55C7-1C29-064DAC2311F9}"/>
              </a:ext>
            </a:extLst>
          </p:cNvPr>
          <p:cNvPicPr preferRelativeResize="0"/>
          <p:nvPr/>
        </p:nvPicPr>
        <p:blipFill>
          <a:blip r:embed="rId3">
            <a:alphaModFix/>
          </a:blip>
          <a:stretch>
            <a:fillRect/>
          </a:stretch>
        </p:blipFill>
        <p:spPr>
          <a:xfrm>
            <a:off x="3821787" y="2797422"/>
            <a:ext cx="528500" cy="352609"/>
          </a:xfrm>
          <a:prstGeom prst="rect">
            <a:avLst/>
          </a:prstGeom>
          <a:noFill/>
          <a:ln>
            <a:noFill/>
          </a:ln>
        </p:spPr>
      </p:pic>
      <p:sp>
        <p:nvSpPr>
          <p:cNvPr id="42" name="Google Shape;396;p43">
            <a:extLst>
              <a:ext uri="{FF2B5EF4-FFF2-40B4-BE49-F238E27FC236}">
                <a16:creationId xmlns:a16="http://schemas.microsoft.com/office/drawing/2014/main" id="{BAD3B9D6-3671-0C2F-9E07-FA2DE0BDD7A0}"/>
              </a:ext>
            </a:extLst>
          </p:cNvPr>
          <p:cNvSpPr/>
          <p:nvPr/>
        </p:nvSpPr>
        <p:spPr>
          <a:xfrm>
            <a:off x="368700" y="1672950"/>
            <a:ext cx="4258200" cy="35121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9129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grpSp>
        <p:nvGrpSpPr>
          <p:cNvPr id="4" name="Google Shape;403;p44">
            <a:extLst>
              <a:ext uri="{FF2B5EF4-FFF2-40B4-BE49-F238E27FC236}">
                <a16:creationId xmlns:a16="http://schemas.microsoft.com/office/drawing/2014/main" id="{14B280CD-2CF5-2EBC-6613-71419A1205E3}"/>
              </a:ext>
            </a:extLst>
          </p:cNvPr>
          <p:cNvGrpSpPr/>
          <p:nvPr/>
        </p:nvGrpSpPr>
        <p:grpSpPr>
          <a:xfrm>
            <a:off x="808742" y="1846725"/>
            <a:ext cx="689053" cy="690179"/>
            <a:chOff x="9734717" y="4393125"/>
            <a:chExt cx="689053" cy="690179"/>
          </a:xfrm>
        </p:grpSpPr>
        <p:sp>
          <p:nvSpPr>
            <p:cNvPr id="7" name="Google Shape;404;p44">
              <a:extLst>
                <a:ext uri="{FF2B5EF4-FFF2-40B4-BE49-F238E27FC236}">
                  <a16:creationId xmlns:a16="http://schemas.microsoft.com/office/drawing/2014/main" id="{155D82C8-7A0F-31C5-6DBA-FD363F6C7AF7}"/>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8" name="Google Shape;405;p44">
              <a:extLst>
                <a:ext uri="{FF2B5EF4-FFF2-40B4-BE49-F238E27FC236}">
                  <a16:creationId xmlns:a16="http://schemas.microsoft.com/office/drawing/2014/main" id="{29476DC8-DC08-B29A-4174-B197F1B0BDAA}"/>
                </a:ext>
              </a:extLst>
            </p:cNvPr>
            <p:cNvPicPr preferRelativeResize="0"/>
            <p:nvPr/>
          </p:nvPicPr>
          <p:blipFill rotWithShape="1">
            <a:blip r:embed="rId2">
              <a:alphaModFix/>
            </a:blip>
            <a:srcRect/>
            <a:stretch/>
          </p:blipFill>
          <p:spPr>
            <a:xfrm>
              <a:off x="9734717" y="4393125"/>
              <a:ext cx="689053" cy="690179"/>
            </a:xfrm>
            <a:prstGeom prst="rect">
              <a:avLst/>
            </a:prstGeom>
            <a:noFill/>
            <a:ln>
              <a:noFill/>
            </a:ln>
          </p:spPr>
        </p:pic>
      </p:grpSp>
      <p:pic>
        <p:nvPicPr>
          <p:cNvPr id="9" name="Google Shape;406;p44">
            <a:extLst>
              <a:ext uri="{FF2B5EF4-FFF2-40B4-BE49-F238E27FC236}">
                <a16:creationId xmlns:a16="http://schemas.microsoft.com/office/drawing/2014/main" id="{C3E112DC-7E20-CAF9-F560-C2C52578507A}"/>
              </a:ext>
            </a:extLst>
          </p:cNvPr>
          <p:cNvPicPr preferRelativeResize="0"/>
          <p:nvPr/>
        </p:nvPicPr>
        <p:blipFill>
          <a:blip r:embed="rId3">
            <a:alphaModFix/>
          </a:blip>
          <a:stretch>
            <a:fillRect/>
          </a:stretch>
        </p:blipFill>
        <p:spPr>
          <a:xfrm>
            <a:off x="836075" y="4003638"/>
            <a:ext cx="689049" cy="688192"/>
          </a:xfrm>
          <a:prstGeom prst="rect">
            <a:avLst/>
          </a:prstGeom>
          <a:noFill/>
          <a:ln>
            <a:noFill/>
          </a:ln>
        </p:spPr>
      </p:pic>
      <p:sp>
        <p:nvSpPr>
          <p:cNvPr id="10" name="Google Shape;407;p44">
            <a:extLst>
              <a:ext uri="{FF2B5EF4-FFF2-40B4-BE49-F238E27FC236}">
                <a16:creationId xmlns:a16="http://schemas.microsoft.com/office/drawing/2014/main" id="{E1A22750-64EA-153F-67D0-E15A2B78B8BF}"/>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Lead Site</a:t>
            </a:r>
            <a:endParaRPr sz="1800" b="1">
              <a:solidFill>
                <a:schemeClr val="dk2"/>
              </a:solidFill>
              <a:latin typeface="Calibri" panose="020F0502020204030204" pitchFamily="34" charset="0"/>
              <a:ea typeface="Roboto"/>
              <a:cs typeface="Calibri" panose="020F0502020204030204" pitchFamily="34" charset="0"/>
              <a:sym typeface="Roboto"/>
            </a:endParaRPr>
          </a:p>
        </p:txBody>
      </p:sp>
      <p:sp>
        <p:nvSpPr>
          <p:cNvPr id="11" name="Google Shape;408;p44">
            <a:extLst>
              <a:ext uri="{FF2B5EF4-FFF2-40B4-BE49-F238E27FC236}">
                <a16:creationId xmlns:a16="http://schemas.microsoft.com/office/drawing/2014/main" id="{A2F0C154-B907-934B-7F08-C480EA10111B}"/>
              </a:ext>
            </a:extLst>
          </p:cNvPr>
          <p:cNvSpPr/>
          <p:nvPr/>
        </p:nvSpPr>
        <p:spPr>
          <a:xfrm>
            <a:off x="4915725" y="1923013"/>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12" name="Google Shape;409;p44">
            <a:extLst>
              <a:ext uri="{FF2B5EF4-FFF2-40B4-BE49-F238E27FC236}">
                <a16:creationId xmlns:a16="http://schemas.microsoft.com/office/drawing/2014/main" id="{435B0A4B-CBBF-C605-C9D2-D17728665785}"/>
              </a:ext>
            </a:extLst>
          </p:cNvPr>
          <p:cNvPicPr preferRelativeResize="0"/>
          <p:nvPr/>
        </p:nvPicPr>
        <p:blipFill rotWithShape="1">
          <a:blip r:embed="rId4">
            <a:alphaModFix/>
          </a:blip>
          <a:srcRect/>
          <a:stretch/>
        </p:blipFill>
        <p:spPr>
          <a:xfrm>
            <a:off x="4785492" y="1773363"/>
            <a:ext cx="689053" cy="690177"/>
          </a:xfrm>
          <a:prstGeom prst="rect">
            <a:avLst/>
          </a:prstGeom>
          <a:noFill/>
          <a:ln>
            <a:noFill/>
          </a:ln>
        </p:spPr>
      </p:pic>
      <p:pic>
        <p:nvPicPr>
          <p:cNvPr id="13" name="Google Shape;410;p44">
            <a:extLst>
              <a:ext uri="{FF2B5EF4-FFF2-40B4-BE49-F238E27FC236}">
                <a16:creationId xmlns:a16="http://schemas.microsoft.com/office/drawing/2014/main" id="{BFC635F9-2C7E-FDF7-F3D4-E0A9AE6BADDC}"/>
              </a:ext>
            </a:extLst>
          </p:cNvPr>
          <p:cNvPicPr preferRelativeResize="0"/>
          <p:nvPr/>
        </p:nvPicPr>
        <p:blipFill rotWithShape="1">
          <a:blip r:embed="rId5">
            <a:alphaModFix/>
          </a:blip>
          <a:srcRect/>
          <a:stretch/>
        </p:blipFill>
        <p:spPr>
          <a:xfrm>
            <a:off x="5677767" y="1800676"/>
            <a:ext cx="689054" cy="690178"/>
          </a:xfrm>
          <a:prstGeom prst="rect">
            <a:avLst/>
          </a:prstGeom>
          <a:noFill/>
          <a:ln>
            <a:noFill/>
          </a:ln>
        </p:spPr>
      </p:pic>
      <p:sp>
        <p:nvSpPr>
          <p:cNvPr id="14" name="Google Shape;411;p44">
            <a:extLst>
              <a:ext uri="{FF2B5EF4-FFF2-40B4-BE49-F238E27FC236}">
                <a16:creationId xmlns:a16="http://schemas.microsoft.com/office/drawing/2014/main" id="{A8044F87-ADB5-E10A-EB38-630E41E04B2B}"/>
              </a:ext>
            </a:extLst>
          </p:cNvPr>
          <p:cNvSpPr txBox="1"/>
          <p:nvPr/>
        </p:nvSpPr>
        <p:spPr>
          <a:xfrm>
            <a:off x="5018875" y="1159263"/>
            <a:ext cx="1268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pSites</a:t>
            </a:r>
            <a:endParaRPr sz="1800" b="1">
              <a:solidFill>
                <a:schemeClr val="dk2"/>
              </a:solidFill>
              <a:latin typeface="Calibri" panose="020F0502020204030204" pitchFamily="34" charset="0"/>
              <a:ea typeface="Roboto"/>
              <a:cs typeface="Calibri" panose="020F0502020204030204" pitchFamily="34" charset="0"/>
              <a:sym typeface="Roboto"/>
            </a:endParaRPr>
          </a:p>
        </p:txBody>
      </p:sp>
      <p:cxnSp>
        <p:nvCxnSpPr>
          <p:cNvPr id="15" name="Google Shape;412;p44">
            <a:extLst>
              <a:ext uri="{FF2B5EF4-FFF2-40B4-BE49-F238E27FC236}">
                <a16:creationId xmlns:a16="http://schemas.microsoft.com/office/drawing/2014/main" id="{F6F7696A-A33C-F23A-F927-043916BC3314}"/>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cxnSp>
        <p:nvCxnSpPr>
          <p:cNvPr id="16" name="Google Shape;413;p44">
            <a:extLst>
              <a:ext uri="{FF2B5EF4-FFF2-40B4-BE49-F238E27FC236}">
                <a16:creationId xmlns:a16="http://schemas.microsoft.com/office/drawing/2014/main" id="{3ECEFE5B-D756-CF45-DB3D-7502FE509202}"/>
              </a:ext>
            </a:extLst>
          </p:cNvPr>
          <p:cNvCxnSpPr/>
          <p:nvPr/>
        </p:nvCxnSpPr>
        <p:spPr>
          <a:xfrm>
            <a:off x="36977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17" name="Google Shape;414;p44">
            <a:extLst>
              <a:ext uri="{FF2B5EF4-FFF2-40B4-BE49-F238E27FC236}">
                <a16:creationId xmlns:a16="http://schemas.microsoft.com/office/drawing/2014/main" id="{13F8C9BD-A894-3212-5EF1-9DD59FF0402F}"/>
              </a:ext>
            </a:extLst>
          </p:cNvPr>
          <p:cNvPicPr preferRelativeResize="0"/>
          <p:nvPr/>
        </p:nvPicPr>
        <p:blipFill>
          <a:blip r:embed="rId6">
            <a:alphaModFix/>
          </a:blip>
          <a:stretch>
            <a:fillRect/>
          </a:stretch>
        </p:blipFill>
        <p:spPr>
          <a:xfrm>
            <a:off x="916350" y="2907850"/>
            <a:ext cx="528503" cy="688176"/>
          </a:xfrm>
          <a:prstGeom prst="rect">
            <a:avLst/>
          </a:prstGeom>
          <a:noFill/>
          <a:ln>
            <a:noFill/>
          </a:ln>
        </p:spPr>
      </p:pic>
      <p:pic>
        <p:nvPicPr>
          <p:cNvPr id="18" name="Google Shape;415;p44">
            <a:extLst>
              <a:ext uri="{FF2B5EF4-FFF2-40B4-BE49-F238E27FC236}">
                <a16:creationId xmlns:a16="http://schemas.microsoft.com/office/drawing/2014/main" id="{36203FC1-86E2-683B-396F-C83563C8297F}"/>
              </a:ext>
            </a:extLst>
          </p:cNvPr>
          <p:cNvPicPr preferRelativeResize="0"/>
          <p:nvPr/>
        </p:nvPicPr>
        <p:blipFill>
          <a:blip r:embed="rId6">
            <a:alphaModFix/>
          </a:blip>
          <a:stretch>
            <a:fillRect/>
          </a:stretch>
        </p:blipFill>
        <p:spPr>
          <a:xfrm>
            <a:off x="2956550" y="2907850"/>
            <a:ext cx="528503" cy="688176"/>
          </a:xfrm>
          <a:prstGeom prst="rect">
            <a:avLst/>
          </a:prstGeom>
          <a:noFill/>
          <a:ln>
            <a:noFill/>
          </a:ln>
        </p:spPr>
      </p:pic>
      <p:pic>
        <p:nvPicPr>
          <p:cNvPr id="19" name="Google Shape;416;p44">
            <a:extLst>
              <a:ext uri="{FF2B5EF4-FFF2-40B4-BE49-F238E27FC236}">
                <a16:creationId xmlns:a16="http://schemas.microsoft.com/office/drawing/2014/main" id="{A536DFEE-FB7F-88F5-1451-74A52A9D02BA}"/>
              </a:ext>
            </a:extLst>
          </p:cNvPr>
          <p:cNvPicPr preferRelativeResize="0"/>
          <p:nvPr/>
        </p:nvPicPr>
        <p:blipFill>
          <a:blip r:embed="rId6">
            <a:alphaModFix/>
          </a:blip>
          <a:stretch>
            <a:fillRect/>
          </a:stretch>
        </p:blipFill>
        <p:spPr>
          <a:xfrm>
            <a:off x="4839450" y="2907850"/>
            <a:ext cx="528503" cy="688176"/>
          </a:xfrm>
          <a:prstGeom prst="rect">
            <a:avLst/>
          </a:prstGeom>
          <a:noFill/>
          <a:ln>
            <a:noFill/>
          </a:ln>
        </p:spPr>
      </p:pic>
      <p:pic>
        <p:nvPicPr>
          <p:cNvPr id="20" name="Google Shape;417;p44">
            <a:extLst>
              <a:ext uri="{FF2B5EF4-FFF2-40B4-BE49-F238E27FC236}">
                <a16:creationId xmlns:a16="http://schemas.microsoft.com/office/drawing/2014/main" id="{A01B26BF-DBE0-4E5E-2992-BEFFBA4EB04F}"/>
              </a:ext>
            </a:extLst>
          </p:cNvPr>
          <p:cNvPicPr preferRelativeResize="0"/>
          <p:nvPr/>
        </p:nvPicPr>
        <p:blipFill>
          <a:blip r:embed="rId6">
            <a:alphaModFix/>
          </a:blip>
          <a:stretch>
            <a:fillRect/>
          </a:stretch>
        </p:blipFill>
        <p:spPr>
          <a:xfrm>
            <a:off x="5781888" y="2907850"/>
            <a:ext cx="528503" cy="688176"/>
          </a:xfrm>
          <a:prstGeom prst="rect">
            <a:avLst/>
          </a:prstGeom>
          <a:noFill/>
          <a:ln>
            <a:noFill/>
          </a:ln>
        </p:spPr>
      </p:pic>
      <p:sp>
        <p:nvSpPr>
          <p:cNvPr id="21" name="Google Shape;418;p44">
            <a:extLst>
              <a:ext uri="{FF2B5EF4-FFF2-40B4-BE49-F238E27FC236}">
                <a16:creationId xmlns:a16="http://schemas.microsoft.com/office/drawing/2014/main" id="{FE13D3F9-6D68-2693-2987-8515783448B8}"/>
              </a:ext>
            </a:extLst>
          </p:cNvPr>
          <p:cNvSpPr txBox="1"/>
          <p:nvPr/>
        </p:nvSpPr>
        <p:spPr>
          <a:xfrm>
            <a:off x="6756425" y="2896450"/>
            <a:ext cx="5435700" cy="1143873"/>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1800" dirty="0" err="1">
                <a:solidFill>
                  <a:srgbClr val="1F497D"/>
                </a:solidFill>
                <a:latin typeface="Calibri" panose="020F0502020204030204" pitchFamily="34" charset="0"/>
                <a:ea typeface="Roboto"/>
                <a:cs typeface="Calibri" panose="020F0502020204030204" pitchFamily="34" charset="0"/>
                <a:sym typeface="Roboto"/>
              </a:rPr>
              <a:t>pSites</a:t>
            </a:r>
            <a:r>
              <a:rPr lang="en-US" sz="1800" dirty="0">
                <a:solidFill>
                  <a:srgbClr val="1F497D"/>
                </a:solidFill>
                <a:latin typeface="Calibri" panose="020F0502020204030204" pitchFamily="34" charset="0"/>
                <a:ea typeface="Roboto"/>
                <a:cs typeface="Calibri" panose="020F0502020204030204" pitchFamily="34" charset="0"/>
                <a:sym typeface="Roboto"/>
              </a:rPr>
              <a:t> will complete a </a:t>
            </a:r>
            <a:r>
              <a:rPr lang="en-US" sz="1800" b="1" dirty="0">
                <a:solidFill>
                  <a:srgbClr val="1F497D"/>
                </a:solidFill>
                <a:latin typeface="Calibri" panose="020F0502020204030204" pitchFamily="34" charset="0"/>
                <a:ea typeface="Roboto"/>
                <a:cs typeface="Calibri" panose="020F0502020204030204" pitchFamily="34" charset="0"/>
                <a:sym typeface="Roboto"/>
              </a:rPr>
              <a:t>LOCALIZED APPLICATION</a:t>
            </a:r>
            <a:r>
              <a:rPr lang="en-US" sz="1800" dirty="0">
                <a:solidFill>
                  <a:srgbClr val="1F497D"/>
                </a:solidFill>
                <a:latin typeface="Calibri" panose="020F0502020204030204" pitchFamily="34" charset="0"/>
                <a:ea typeface="Roboto"/>
                <a:cs typeface="Calibri" panose="020F0502020204030204" pitchFamily="34" charset="0"/>
                <a:sym typeface="Roboto"/>
              </a:rPr>
              <a:t> </a:t>
            </a:r>
            <a:br>
              <a:rPr lang="en-US" sz="1800" dirty="0">
                <a:solidFill>
                  <a:srgbClr val="1F497D"/>
                </a:solidFill>
                <a:latin typeface="Calibri" panose="020F0502020204030204" pitchFamily="34" charset="0"/>
                <a:ea typeface="Roboto"/>
                <a:cs typeface="Calibri" panose="020F0502020204030204" pitchFamily="34" charset="0"/>
                <a:sym typeface="Roboto"/>
              </a:rPr>
            </a:br>
            <a:r>
              <a:rPr lang="en-US" sz="1800" dirty="0">
                <a:solidFill>
                  <a:srgbClr val="1F497D"/>
                </a:solidFill>
                <a:latin typeface="Calibri" panose="020F0502020204030204" pitchFamily="34" charset="0"/>
                <a:ea typeface="Roboto"/>
                <a:cs typeface="Calibri" panose="020F0502020204030204" pitchFamily="34" charset="0"/>
                <a:sym typeface="Roboto"/>
              </a:rPr>
              <a:t>in accordance with their current local requirements and processes.</a:t>
            </a:r>
            <a:endParaRPr sz="1800" dirty="0">
              <a:solidFill>
                <a:srgbClr val="1F497D"/>
              </a:solidFill>
              <a:latin typeface="Calibri" panose="020F0502020204030204" pitchFamily="34" charset="0"/>
              <a:ea typeface="Roboto"/>
              <a:cs typeface="Calibri" panose="020F0502020204030204" pitchFamily="34" charset="0"/>
              <a:sym typeface="Roboto"/>
            </a:endParaRPr>
          </a:p>
        </p:txBody>
      </p:sp>
      <p:pic>
        <p:nvPicPr>
          <p:cNvPr id="22" name="Google Shape;419;p44">
            <a:extLst>
              <a:ext uri="{FF2B5EF4-FFF2-40B4-BE49-F238E27FC236}">
                <a16:creationId xmlns:a16="http://schemas.microsoft.com/office/drawing/2014/main" id="{ECCCC536-866A-8C30-7392-5A96366796E9}"/>
              </a:ext>
            </a:extLst>
          </p:cNvPr>
          <p:cNvPicPr preferRelativeResize="0"/>
          <p:nvPr/>
        </p:nvPicPr>
        <p:blipFill>
          <a:blip r:embed="rId6">
            <a:alphaModFix/>
          </a:blip>
          <a:stretch>
            <a:fillRect/>
          </a:stretch>
        </p:blipFill>
        <p:spPr>
          <a:xfrm>
            <a:off x="4991850" y="3060250"/>
            <a:ext cx="528503" cy="688176"/>
          </a:xfrm>
          <a:prstGeom prst="rect">
            <a:avLst/>
          </a:prstGeom>
          <a:noFill/>
          <a:ln>
            <a:noFill/>
          </a:ln>
        </p:spPr>
      </p:pic>
      <p:pic>
        <p:nvPicPr>
          <p:cNvPr id="23" name="Google Shape;420;p44">
            <a:extLst>
              <a:ext uri="{FF2B5EF4-FFF2-40B4-BE49-F238E27FC236}">
                <a16:creationId xmlns:a16="http://schemas.microsoft.com/office/drawing/2014/main" id="{2B802594-208E-3988-9748-D818F14FB2A1}"/>
              </a:ext>
            </a:extLst>
          </p:cNvPr>
          <p:cNvPicPr preferRelativeResize="0"/>
          <p:nvPr/>
        </p:nvPicPr>
        <p:blipFill>
          <a:blip r:embed="rId6">
            <a:alphaModFix/>
          </a:blip>
          <a:stretch>
            <a:fillRect/>
          </a:stretch>
        </p:blipFill>
        <p:spPr>
          <a:xfrm>
            <a:off x="5934288" y="3060250"/>
            <a:ext cx="528503" cy="688176"/>
          </a:xfrm>
          <a:prstGeom prst="rect">
            <a:avLst/>
          </a:prstGeom>
          <a:noFill/>
          <a:ln>
            <a:noFill/>
          </a:ln>
        </p:spPr>
      </p:pic>
      <p:sp>
        <p:nvSpPr>
          <p:cNvPr id="43" name="Google Shape;421;p44">
            <a:extLst>
              <a:ext uri="{FF2B5EF4-FFF2-40B4-BE49-F238E27FC236}">
                <a16:creationId xmlns:a16="http://schemas.microsoft.com/office/drawing/2014/main" id="{F6823962-6338-C03F-1C08-A33606D4943D}"/>
              </a:ext>
            </a:extLst>
          </p:cNvPr>
          <p:cNvSpPr txBox="1"/>
          <p:nvPr/>
        </p:nvSpPr>
        <p:spPr>
          <a:xfrm>
            <a:off x="4855449" y="3906750"/>
            <a:ext cx="801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CC0000"/>
                </a:solidFill>
                <a:latin typeface="Calibri" panose="020F0502020204030204" pitchFamily="34" charset="0"/>
                <a:ea typeface="Roboto Black"/>
                <a:cs typeface="Calibri" panose="020F0502020204030204" pitchFamily="34" charset="0"/>
                <a:sym typeface="Roboto Black"/>
              </a:rPr>
              <a:t>UCal</a:t>
            </a:r>
            <a:endParaRPr sz="1600">
              <a:solidFill>
                <a:srgbClr val="CC0000"/>
              </a:solidFill>
              <a:latin typeface="Calibri" panose="020F0502020204030204" pitchFamily="34" charset="0"/>
              <a:ea typeface="Roboto Black"/>
              <a:cs typeface="Calibri" panose="020F0502020204030204" pitchFamily="34" charset="0"/>
              <a:sym typeface="Roboto Black"/>
            </a:endParaRPr>
          </a:p>
        </p:txBody>
      </p:sp>
      <p:sp>
        <p:nvSpPr>
          <p:cNvPr id="44" name="Google Shape;422;p44">
            <a:extLst>
              <a:ext uri="{FF2B5EF4-FFF2-40B4-BE49-F238E27FC236}">
                <a16:creationId xmlns:a16="http://schemas.microsoft.com/office/drawing/2014/main" id="{FA8BE9CC-0F90-8F0D-F89D-34157AE87179}"/>
              </a:ext>
            </a:extLst>
          </p:cNvPr>
          <p:cNvSpPr txBox="1"/>
          <p:nvPr/>
        </p:nvSpPr>
        <p:spPr>
          <a:xfrm>
            <a:off x="5797899" y="3906750"/>
            <a:ext cx="801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38761D"/>
                </a:solidFill>
                <a:latin typeface="Calibri" panose="020F0502020204030204" pitchFamily="34" charset="0"/>
                <a:ea typeface="Roboto Black"/>
                <a:cs typeface="Calibri" panose="020F0502020204030204" pitchFamily="34" charset="0"/>
                <a:sym typeface="Roboto Black"/>
              </a:rPr>
              <a:t>USask</a:t>
            </a:r>
            <a:endParaRPr sz="1600">
              <a:solidFill>
                <a:srgbClr val="38761D"/>
              </a:solidFill>
              <a:latin typeface="Calibri" panose="020F0502020204030204" pitchFamily="34" charset="0"/>
              <a:ea typeface="Roboto Black"/>
              <a:cs typeface="Calibri" panose="020F0502020204030204" pitchFamily="34" charset="0"/>
              <a:sym typeface="Roboto Black"/>
            </a:endParaRPr>
          </a:p>
        </p:txBody>
      </p:sp>
      <p:pic>
        <p:nvPicPr>
          <p:cNvPr id="45" name="Google Shape;424;p44">
            <a:extLst>
              <a:ext uri="{FF2B5EF4-FFF2-40B4-BE49-F238E27FC236}">
                <a16:creationId xmlns:a16="http://schemas.microsoft.com/office/drawing/2014/main" id="{0BD739D0-1ABB-D868-35D3-E31D2DA64C84}"/>
              </a:ext>
            </a:extLst>
          </p:cNvPr>
          <p:cNvPicPr preferRelativeResize="0"/>
          <p:nvPr/>
        </p:nvPicPr>
        <p:blipFill>
          <a:blip r:embed="rId7">
            <a:alphaModFix/>
          </a:blip>
          <a:stretch>
            <a:fillRect/>
          </a:stretch>
        </p:blipFill>
        <p:spPr>
          <a:xfrm>
            <a:off x="3821787" y="2797422"/>
            <a:ext cx="528500" cy="352609"/>
          </a:xfrm>
          <a:prstGeom prst="rect">
            <a:avLst/>
          </a:prstGeom>
          <a:noFill/>
          <a:ln>
            <a:noFill/>
          </a:ln>
        </p:spPr>
      </p:pic>
      <p:sp>
        <p:nvSpPr>
          <p:cNvPr id="46" name="Google Shape;425;p44">
            <a:extLst>
              <a:ext uri="{FF2B5EF4-FFF2-40B4-BE49-F238E27FC236}">
                <a16:creationId xmlns:a16="http://schemas.microsoft.com/office/drawing/2014/main" id="{CB4569F8-E1EC-FAE7-B7A9-414607EE1C1A}"/>
              </a:ext>
            </a:extLst>
          </p:cNvPr>
          <p:cNvSpPr/>
          <p:nvPr/>
        </p:nvSpPr>
        <p:spPr>
          <a:xfrm>
            <a:off x="339225" y="1656200"/>
            <a:ext cx="4287600" cy="31329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99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pic>
        <p:nvPicPr>
          <p:cNvPr id="3" name="Google Shape;431;p45">
            <a:extLst>
              <a:ext uri="{FF2B5EF4-FFF2-40B4-BE49-F238E27FC236}">
                <a16:creationId xmlns:a16="http://schemas.microsoft.com/office/drawing/2014/main" id="{52E3A855-36D8-C6C9-556A-9DE3BB1A5B3A}"/>
              </a:ext>
            </a:extLst>
          </p:cNvPr>
          <p:cNvPicPr preferRelativeResize="0"/>
          <p:nvPr/>
        </p:nvPicPr>
        <p:blipFill>
          <a:blip r:embed="rId2">
            <a:alphaModFix/>
          </a:blip>
          <a:stretch>
            <a:fillRect/>
          </a:stretch>
        </p:blipFill>
        <p:spPr>
          <a:xfrm>
            <a:off x="3821787" y="2797422"/>
            <a:ext cx="528500" cy="352609"/>
          </a:xfrm>
          <a:prstGeom prst="rect">
            <a:avLst/>
          </a:prstGeom>
          <a:noFill/>
          <a:ln>
            <a:noFill/>
          </a:ln>
        </p:spPr>
      </p:pic>
      <p:grpSp>
        <p:nvGrpSpPr>
          <p:cNvPr id="5" name="Google Shape;433;p45">
            <a:extLst>
              <a:ext uri="{FF2B5EF4-FFF2-40B4-BE49-F238E27FC236}">
                <a16:creationId xmlns:a16="http://schemas.microsoft.com/office/drawing/2014/main" id="{D4BE8A09-C31C-CEE8-7535-777047FFB03A}"/>
              </a:ext>
            </a:extLst>
          </p:cNvPr>
          <p:cNvGrpSpPr/>
          <p:nvPr/>
        </p:nvGrpSpPr>
        <p:grpSpPr>
          <a:xfrm>
            <a:off x="808742" y="1846725"/>
            <a:ext cx="689053" cy="690179"/>
            <a:chOff x="9734717" y="4393125"/>
            <a:chExt cx="689053" cy="690179"/>
          </a:xfrm>
        </p:grpSpPr>
        <p:sp>
          <p:nvSpPr>
            <p:cNvPr id="6" name="Google Shape;434;p45">
              <a:extLst>
                <a:ext uri="{FF2B5EF4-FFF2-40B4-BE49-F238E27FC236}">
                  <a16:creationId xmlns:a16="http://schemas.microsoft.com/office/drawing/2014/main" id="{E90F5F00-BF9E-F50D-F813-DFACD3EFE291}"/>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24" name="Google Shape;435;p45">
              <a:extLst>
                <a:ext uri="{FF2B5EF4-FFF2-40B4-BE49-F238E27FC236}">
                  <a16:creationId xmlns:a16="http://schemas.microsoft.com/office/drawing/2014/main" id="{E351240A-809C-F59B-FFF9-7E350FE0519C}"/>
                </a:ext>
              </a:extLst>
            </p:cNvPr>
            <p:cNvPicPr preferRelativeResize="0"/>
            <p:nvPr/>
          </p:nvPicPr>
          <p:blipFill rotWithShape="1">
            <a:blip r:embed="rId3">
              <a:alphaModFix/>
            </a:blip>
            <a:srcRect/>
            <a:stretch/>
          </p:blipFill>
          <p:spPr>
            <a:xfrm>
              <a:off x="9734717" y="4393125"/>
              <a:ext cx="689053" cy="690179"/>
            </a:xfrm>
            <a:prstGeom prst="rect">
              <a:avLst/>
            </a:prstGeom>
            <a:noFill/>
            <a:ln>
              <a:noFill/>
            </a:ln>
          </p:spPr>
        </p:pic>
      </p:grpSp>
      <p:pic>
        <p:nvPicPr>
          <p:cNvPr id="25" name="Google Shape;436;p45">
            <a:extLst>
              <a:ext uri="{FF2B5EF4-FFF2-40B4-BE49-F238E27FC236}">
                <a16:creationId xmlns:a16="http://schemas.microsoft.com/office/drawing/2014/main" id="{C7663CD4-CC32-FBC3-6044-D1B0076D8A9A}"/>
              </a:ext>
            </a:extLst>
          </p:cNvPr>
          <p:cNvPicPr preferRelativeResize="0"/>
          <p:nvPr/>
        </p:nvPicPr>
        <p:blipFill>
          <a:blip r:embed="rId4">
            <a:alphaModFix/>
          </a:blip>
          <a:stretch>
            <a:fillRect/>
          </a:stretch>
        </p:blipFill>
        <p:spPr>
          <a:xfrm>
            <a:off x="836075" y="4003638"/>
            <a:ext cx="689049" cy="688192"/>
          </a:xfrm>
          <a:prstGeom prst="rect">
            <a:avLst/>
          </a:prstGeom>
          <a:noFill/>
          <a:ln>
            <a:noFill/>
          </a:ln>
        </p:spPr>
      </p:pic>
      <p:sp>
        <p:nvSpPr>
          <p:cNvPr id="26" name="Google Shape;437;p45">
            <a:extLst>
              <a:ext uri="{FF2B5EF4-FFF2-40B4-BE49-F238E27FC236}">
                <a16:creationId xmlns:a16="http://schemas.microsoft.com/office/drawing/2014/main" id="{573EEF28-4BD2-6A70-6867-EE9A1C6E2CC9}"/>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dk2"/>
                </a:solidFill>
                <a:latin typeface="Calibri" panose="020F0502020204030204" pitchFamily="34" charset="0"/>
                <a:ea typeface="Roboto"/>
                <a:cs typeface="Calibri" panose="020F0502020204030204" pitchFamily="34" charset="0"/>
                <a:sym typeface="Roboto"/>
              </a:rPr>
              <a:t>Lead Site</a:t>
            </a:r>
            <a:endParaRPr sz="1800" b="1" dirty="0">
              <a:solidFill>
                <a:schemeClr val="dk2"/>
              </a:solidFill>
              <a:latin typeface="Calibri" panose="020F0502020204030204" pitchFamily="34" charset="0"/>
              <a:ea typeface="Roboto"/>
              <a:cs typeface="Calibri" panose="020F0502020204030204" pitchFamily="34" charset="0"/>
              <a:sym typeface="Roboto"/>
            </a:endParaRPr>
          </a:p>
        </p:txBody>
      </p:sp>
      <p:sp>
        <p:nvSpPr>
          <p:cNvPr id="27" name="Google Shape;438;p45">
            <a:extLst>
              <a:ext uri="{FF2B5EF4-FFF2-40B4-BE49-F238E27FC236}">
                <a16:creationId xmlns:a16="http://schemas.microsoft.com/office/drawing/2014/main" id="{A507E9B3-CC0F-22F2-A1C1-D74C5FF1CB16}"/>
              </a:ext>
            </a:extLst>
          </p:cNvPr>
          <p:cNvSpPr/>
          <p:nvPr/>
        </p:nvSpPr>
        <p:spPr>
          <a:xfrm>
            <a:off x="4915725" y="1923013"/>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28" name="Google Shape;439;p45">
            <a:extLst>
              <a:ext uri="{FF2B5EF4-FFF2-40B4-BE49-F238E27FC236}">
                <a16:creationId xmlns:a16="http://schemas.microsoft.com/office/drawing/2014/main" id="{5E12BD0B-BE29-E95B-295C-9F9417B2F4F2}"/>
              </a:ext>
            </a:extLst>
          </p:cNvPr>
          <p:cNvPicPr preferRelativeResize="0"/>
          <p:nvPr/>
        </p:nvPicPr>
        <p:blipFill rotWithShape="1">
          <a:blip r:embed="rId5">
            <a:alphaModFix/>
          </a:blip>
          <a:srcRect/>
          <a:stretch/>
        </p:blipFill>
        <p:spPr>
          <a:xfrm>
            <a:off x="4785492" y="1773363"/>
            <a:ext cx="689053" cy="690177"/>
          </a:xfrm>
          <a:prstGeom prst="rect">
            <a:avLst/>
          </a:prstGeom>
          <a:noFill/>
          <a:ln>
            <a:noFill/>
          </a:ln>
        </p:spPr>
      </p:pic>
      <p:pic>
        <p:nvPicPr>
          <p:cNvPr id="29" name="Google Shape;440;p45">
            <a:extLst>
              <a:ext uri="{FF2B5EF4-FFF2-40B4-BE49-F238E27FC236}">
                <a16:creationId xmlns:a16="http://schemas.microsoft.com/office/drawing/2014/main" id="{8D50B89E-4662-ADD4-E294-64C59F71D1C2}"/>
              </a:ext>
            </a:extLst>
          </p:cNvPr>
          <p:cNvPicPr preferRelativeResize="0"/>
          <p:nvPr/>
        </p:nvPicPr>
        <p:blipFill rotWithShape="1">
          <a:blip r:embed="rId6">
            <a:alphaModFix/>
          </a:blip>
          <a:srcRect/>
          <a:stretch/>
        </p:blipFill>
        <p:spPr>
          <a:xfrm>
            <a:off x="5677767" y="1800676"/>
            <a:ext cx="689054" cy="690178"/>
          </a:xfrm>
          <a:prstGeom prst="rect">
            <a:avLst/>
          </a:prstGeom>
          <a:noFill/>
          <a:ln>
            <a:noFill/>
          </a:ln>
        </p:spPr>
      </p:pic>
      <p:sp>
        <p:nvSpPr>
          <p:cNvPr id="30" name="Google Shape;441;p45">
            <a:extLst>
              <a:ext uri="{FF2B5EF4-FFF2-40B4-BE49-F238E27FC236}">
                <a16:creationId xmlns:a16="http://schemas.microsoft.com/office/drawing/2014/main" id="{FA1C756C-9077-4B9F-6EAA-00B18D803CC1}"/>
              </a:ext>
            </a:extLst>
          </p:cNvPr>
          <p:cNvSpPr txBox="1"/>
          <p:nvPr/>
        </p:nvSpPr>
        <p:spPr>
          <a:xfrm>
            <a:off x="5018875" y="1159263"/>
            <a:ext cx="1268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pSites</a:t>
            </a:r>
            <a:endParaRPr sz="1800" b="1">
              <a:solidFill>
                <a:schemeClr val="dk2"/>
              </a:solidFill>
              <a:latin typeface="Calibri" panose="020F0502020204030204" pitchFamily="34" charset="0"/>
              <a:ea typeface="Roboto"/>
              <a:cs typeface="Calibri" panose="020F0502020204030204" pitchFamily="34" charset="0"/>
              <a:sym typeface="Roboto"/>
            </a:endParaRPr>
          </a:p>
        </p:txBody>
      </p:sp>
      <p:cxnSp>
        <p:nvCxnSpPr>
          <p:cNvPr id="31" name="Google Shape;442;p45">
            <a:extLst>
              <a:ext uri="{FF2B5EF4-FFF2-40B4-BE49-F238E27FC236}">
                <a16:creationId xmlns:a16="http://schemas.microsoft.com/office/drawing/2014/main" id="{2B756609-F54C-5120-16B9-7E1E982C193E}"/>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cxnSp>
        <p:nvCxnSpPr>
          <p:cNvPr id="32" name="Google Shape;443;p45">
            <a:extLst>
              <a:ext uri="{FF2B5EF4-FFF2-40B4-BE49-F238E27FC236}">
                <a16:creationId xmlns:a16="http://schemas.microsoft.com/office/drawing/2014/main" id="{92944CDE-4A52-17DC-B46A-49D3B813F280}"/>
              </a:ext>
            </a:extLst>
          </p:cNvPr>
          <p:cNvCxnSpPr/>
          <p:nvPr/>
        </p:nvCxnSpPr>
        <p:spPr>
          <a:xfrm>
            <a:off x="36977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33" name="Google Shape;444;p45">
            <a:extLst>
              <a:ext uri="{FF2B5EF4-FFF2-40B4-BE49-F238E27FC236}">
                <a16:creationId xmlns:a16="http://schemas.microsoft.com/office/drawing/2014/main" id="{45293E1D-FCE6-227C-C34C-845203A28F9E}"/>
              </a:ext>
            </a:extLst>
          </p:cNvPr>
          <p:cNvPicPr preferRelativeResize="0"/>
          <p:nvPr/>
        </p:nvPicPr>
        <p:blipFill>
          <a:blip r:embed="rId7">
            <a:alphaModFix/>
          </a:blip>
          <a:stretch>
            <a:fillRect/>
          </a:stretch>
        </p:blipFill>
        <p:spPr>
          <a:xfrm>
            <a:off x="916350" y="2907850"/>
            <a:ext cx="528503" cy="688176"/>
          </a:xfrm>
          <a:prstGeom prst="rect">
            <a:avLst/>
          </a:prstGeom>
          <a:noFill/>
          <a:ln>
            <a:noFill/>
          </a:ln>
        </p:spPr>
      </p:pic>
      <p:pic>
        <p:nvPicPr>
          <p:cNvPr id="34" name="Google Shape;445;p45">
            <a:extLst>
              <a:ext uri="{FF2B5EF4-FFF2-40B4-BE49-F238E27FC236}">
                <a16:creationId xmlns:a16="http://schemas.microsoft.com/office/drawing/2014/main" id="{3EE8EDE1-7CDF-A51F-64B2-CAFDDBD4B95C}"/>
              </a:ext>
            </a:extLst>
          </p:cNvPr>
          <p:cNvPicPr preferRelativeResize="0"/>
          <p:nvPr/>
        </p:nvPicPr>
        <p:blipFill>
          <a:blip r:embed="rId7">
            <a:alphaModFix/>
          </a:blip>
          <a:stretch>
            <a:fillRect/>
          </a:stretch>
        </p:blipFill>
        <p:spPr>
          <a:xfrm>
            <a:off x="2956550" y="2907850"/>
            <a:ext cx="528503" cy="688176"/>
          </a:xfrm>
          <a:prstGeom prst="rect">
            <a:avLst/>
          </a:prstGeom>
          <a:noFill/>
          <a:ln>
            <a:noFill/>
          </a:ln>
        </p:spPr>
      </p:pic>
      <p:pic>
        <p:nvPicPr>
          <p:cNvPr id="35" name="Google Shape;446;p45">
            <a:extLst>
              <a:ext uri="{FF2B5EF4-FFF2-40B4-BE49-F238E27FC236}">
                <a16:creationId xmlns:a16="http://schemas.microsoft.com/office/drawing/2014/main" id="{4B462B69-D127-95D5-87BA-E6ABD48DF258}"/>
              </a:ext>
            </a:extLst>
          </p:cNvPr>
          <p:cNvPicPr preferRelativeResize="0"/>
          <p:nvPr/>
        </p:nvPicPr>
        <p:blipFill>
          <a:blip r:embed="rId7">
            <a:alphaModFix/>
          </a:blip>
          <a:stretch>
            <a:fillRect/>
          </a:stretch>
        </p:blipFill>
        <p:spPr>
          <a:xfrm>
            <a:off x="4839450" y="2907850"/>
            <a:ext cx="528503" cy="688176"/>
          </a:xfrm>
          <a:prstGeom prst="rect">
            <a:avLst/>
          </a:prstGeom>
          <a:noFill/>
          <a:ln>
            <a:noFill/>
          </a:ln>
        </p:spPr>
      </p:pic>
      <p:pic>
        <p:nvPicPr>
          <p:cNvPr id="36" name="Google Shape;447;p45">
            <a:extLst>
              <a:ext uri="{FF2B5EF4-FFF2-40B4-BE49-F238E27FC236}">
                <a16:creationId xmlns:a16="http://schemas.microsoft.com/office/drawing/2014/main" id="{E21FACB0-3A05-66FE-D11F-0D2201CCE80F}"/>
              </a:ext>
            </a:extLst>
          </p:cNvPr>
          <p:cNvPicPr preferRelativeResize="0"/>
          <p:nvPr/>
        </p:nvPicPr>
        <p:blipFill>
          <a:blip r:embed="rId7">
            <a:alphaModFix/>
          </a:blip>
          <a:stretch>
            <a:fillRect/>
          </a:stretch>
        </p:blipFill>
        <p:spPr>
          <a:xfrm>
            <a:off x="5781888" y="2907850"/>
            <a:ext cx="528503" cy="688176"/>
          </a:xfrm>
          <a:prstGeom prst="rect">
            <a:avLst/>
          </a:prstGeom>
          <a:noFill/>
          <a:ln>
            <a:noFill/>
          </a:ln>
        </p:spPr>
      </p:pic>
      <p:sp>
        <p:nvSpPr>
          <p:cNvPr id="37" name="Google Shape;448;p45">
            <a:extLst>
              <a:ext uri="{FF2B5EF4-FFF2-40B4-BE49-F238E27FC236}">
                <a16:creationId xmlns:a16="http://schemas.microsoft.com/office/drawing/2014/main" id="{878311DE-BA82-727D-349B-ECD55647C7DB}"/>
              </a:ext>
            </a:extLst>
          </p:cNvPr>
          <p:cNvSpPr/>
          <p:nvPr/>
        </p:nvSpPr>
        <p:spPr>
          <a:xfrm>
            <a:off x="339225" y="1656200"/>
            <a:ext cx="4287600" cy="31329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38" name="Google Shape;449;p45">
            <a:extLst>
              <a:ext uri="{FF2B5EF4-FFF2-40B4-BE49-F238E27FC236}">
                <a16:creationId xmlns:a16="http://schemas.microsoft.com/office/drawing/2014/main" id="{7B49C06A-43BA-D383-80A2-5D690F9A279F}"/>
              </a:ext>
            </a:extLst>
          </p:cNvPr>
          <p:cNvPicPr preferRelativeResize="0"/>
          <p:nvPr/>
        </p:nvPicPr>
        <p:blipFill>
          <a:blip r:embed="rId7">
            <a:alphaModFix/>
          </a:blip>
          <a:stretch>
            <a:fillRect/>
          </a:stretch>
        </p:blipFill>
        <p:spPr>
          <a:xfrm>
            <a:off x="4991850" y="3060250"/>
            <a:ext cx="528503" cy="688176"/>
          </a:xfrm>
          <a:prstGeom prst="rect">
            <a:avLst/>
          </a:prstGeom>
          <a:noFill/>
          <a:ln>
            <a:noFill/>
          </a:ln>
        </p:spPr>
      </p:pic>
      <p:pic>
        <p:nvPicPr>
          <p:cNvPr id="39" name="Google Shape;450;p45">
            <a:extLst>
              <a:ext uri="{FF2B5EF4-FFF2-40B4-BE49-F238E27FC236}">
                <a16:creationId xmlns:a16="http://schemas.microsoft.com/office/drawing/2014/main" id="{49B88613-8573-840D-5608-FC628963FD34}"/>
              </a:ext>
            </a:extLst>
          </p:cNvPr>
          <p:cNvPicPr preferRelativeResize="0"/>
          <p:nvPr/>
        </p:nvPicPr>
        <p:blipFill>
          <a:blip r:embed="rId7">
            <a:alphaModFix/>
          </a:blip>
          <a:stretch>
            <a:fillRect/>
          </a:stretch>
        </p:blipFill>
        <p:spPr>
          <a:xfrm>
            <a:off x="5934288" y="3060250"/>
            <a:ext cx="528503" cy="688176"/>
          </a:xfrm>
          <a:prstGeom prst="rect">
            <a:avLst/>
          </a:prstGeom>
          <a:noFill/>
          <a:ln>
            <a:noFill/>
          </a:ln>
        </p:spPr>
      </p:pic>
      <p:pic>
        <p:nvPicPr>
          <p:cNvPr id="40" name="Google Shape;451;p45">
            <a:extLst>
              <a:ext uri="{FF2B5EF4-FFF2-40B4-BE49-F238E27FC236}">
                <a16:creationId xmlns:a16="http://schemas.microsoft.com/office/drawing/2014/main" id="{38893E7E-CEBC-7710-A4F1-5A7AAAC11609}"/>
              </a:ext>
            </a:extLst>
          </p:cNvPr>
          <p:cNvPicPr preferRelativeResize="0"/>
          <p:nvPr/>
        </p:nvPicPr>
        <p:blipFill rotWithShape="1">
          <a:blip r:embed="rId8">
            <a:alphaModFix/>
          </a:blip>
          <a:srcRect/>
          <a:stretch/>
        </p:blipFill>
        <p:spPr>
          <a:xfrm>
            <a:off x="5129850" y="3273819"/>
            <a:ext cx="528503" cy="688176"/>
          </a:xfrm>
          <a:prstGeom prst="rect">
            <a:avLst/>
          </a:prstGeom>
          <a:noFill/>
          <a:ln>
            <a:noFill/>
          </a:ln>
        </p:spPr>
      </p:pic>
      <p:pic>
        <p:nvPicPr>
          <p:cNvPr id="41" name="Google Shape;452;p45">
            <a:extLst>
              <a:ext uri="{FF2B5EF4-FFF2-40B4-BE49-F238E27FC236}">
                <a16:creationId xmlns:a16="http://schemas.microsoft.com/office/drawing/2014/main" id="{335F2CC7-22BB-0594-52C8-304BFAA02E13}"/>
              </a:ext>
            </a:extLst>
          </p:cNvPr>
          <p:cNvPicPr preferRelativeResize="0"/>
          <p:nvPr/>
        </p:nvPicPr>
        <p:blipFill rotWithShape="1">
          <a:blip r:embed="rId9">
            <a:alphaModFix/>
          </a:blip>
          <a:srcRect/>
          <a:stretch/>
        </p:blipFill>
        <p:spPr>
          <a:xfrm>
            <a:off x="6105000" y="3273819"/>
            <a:ext cx="528503" cy="688176"/>
          </a:xfrm>
          <a:prstGeom prst="rect">
            <a:avLst/>
          </a:prstGeom>
          <a:noFill/>
          <a:ln>
            <a:noFill/>
          </a:ln>
        </p:spPr>
      </p:pic>
      <p:sp>
        <p:nvSpPr>
          <p:cNvPr id="42" name="Google Shape;453;p45">
            <a:extLst>
              <a:ext uri="{FF2B5EF4-FFF2-40B4-BE49-F238E27FC236}">
                <a16:creationId xmlns:a16="http://schemas.microsoft.com/office/drawing/2014/main" id="{3ABAD42B-26D2-AE24-D40B-41F1AB2A3921}"/>
              </a:ext>
            </a:extLst>
          </p:cNvPr>
          <p:cNvSpPr txBox="1"/>
          <p:nvPr/>
        </p:nvSpPr>
        <p:spPr>
          <a:xfrm>
            <a:off x="6803450" y="3273825"/>
            <a:ext cx="5302500" cy="866874"/>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1800" dirty="0">
                <a:solidFill>
                  <a:srgbClr val="1F497D"/>
                </a:solidFill>
                <a:latin typeface="Calibri" panose="020F0502020204030204" pitchFamily="34" charset="0"/>
                <a:ea typeface="Roboto"/>
                <a:cs typeface="Calibri" panose="020F0502020204030204" pitchFamily="34" charset="0"/>
                <a:sym typeface="Roboto"/>
              </a:rPr>
              <a:t>The </a:t>
            </a:r>
            <a:r>
              <a:rPr lang="en-US" sz="1800" dirty="0" err="1">
                <a:solidFill>
                  <a:srgbClr val="1F497D"/>
                </a:solidFill>
                <a:latin typeface="Calibri" panose="020F0502020204030204" pitchFamily="34" charset="0"/>
                <a:ea typeface="Roboto"/>
                <a:cs typeface="Calibri" panose="020F0502020204030204" pitchFamily="34" charset="0"/>
                <a:sym typeface="Roboto"/>
              </a:rPr>
              <a:t>pSite</a:t>
            </a:r>
            <a:r>
              <a:rPr lang="en-US" sz="1800" dirty="0">
                <a:solidFill>
                  <a:srgbClr val="1F497D"/>
                </a:solidFill>
                <a:latin typeface="Calibri" panose="020F0502020204030204" pitchFamily="34" charset="0"/>
                <a:ea typeface="Roboto"/>
                <a:cs typeface="Calibri" panose="020F0502020204030204" pitchFamily="34" charset="0"/>
                <a:sym typeface="Roboto"/>
              </a:rPr>
              <a:t> uploads </a:t>
            </a:r>
            <a:r>
              <a:rPr lang="en-US" sz="1800" b="1" dirty="0">
                <a:solidFill>
                  <a:srgbClr val="1F497D"/>
                </a:solidFill>
                <a:latin typeface="Calibri" panose="020F0502020204030204" pitchFamily="34" charset="0"/>
                <a:ea typeface="Roboto"/>
                <a:cs typeface="Calibri" panose="020F0502020204030204" pitchFamily="34" charset="0"/>
                <a:sym typeface="Roboto"/>
              </a:rPr>
              <a:t>SITE-SPECIFIC </a:t>
            </a:r>
            <a:r>
              <a:rPr lang="en-US" sz="1800" dirty="0">
                <a:solidFill>
                  <a:srgbClr val="1F497D"/>
                </a:solidFill>
                <a:latin typeface="Calibri" panose="020F0502020204030204" pitchFamily="34" charset="0"/>
                <a:ea typeface="Roboto"/>
                <a:cs typeface="Calibri" panose="020F0502020204030204" pitchFamily="34" charset="0"/>
                <a:sym typeface="Roboto"/>
              </a:rPr>
              <a:t>documents (ICF with contact information, logos, etc.).</a:t>
            </a:r>
            <a:endParaRPr sz="1200" dirty="0">
              <a:solidFill>
                <a:srgbClr val="1F497D"/>
              </a:solidFill>
              <a:latin typeface="Calibri" panose="020F0502020204030204" pitchFamily="34" charset="0"/>
              <a:cs typeface="Calibri" panose="020F0502020204030204" pitchFamily="34" charset="0"/>
            </a:endParaRPr>
          </a:p>
        </p:txBody>
      </p:sp>
      <p:sp>
        <p:nvSpPr>
          <p:cNvPr id="47" name="Google Shape;454;p45">
            <a:extLst>
              <a:ext uri="{FF2B5EF4-FFF2-40B4-BE49-F238E27FC236}">
                <a16:creationId xmlns:a16="http://schemas.microsoft.com/office/drawing/2014/main" id="{A64215EA-0E83-A74C-C224-58FFB7A8BA0C}"/>
              </a:ext>
            </a:extLst>
          </p:cNvPr>
          <p:cNvSpPr txBox="1"/>
          <p:nvPr/>
        </p:nvSpPr>
        <p:spPr>
          <a:xfrm>
            <a:off x="4855449" y="4135350"/>
            <a:ext cx="801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CC0000"/>
                </a:solidFill>
                <a:latin typeface="Calibri" panose="020F0502020204030204" pitchFamily="34" charset="0"/>
                <a:ea typeface="Roboto Black"/>
                <a:cs typeface="Calibri" panose="020F0502020204030204" pitchFamily="34" charset="0"/>
                <a:sym typeface="Roboto Black"/>
              </a:rPr>
              <a:t>UCal</a:t>
            </a:r>
            <a:endParaRPr sz="1600">
              <a:solidFill>
                <a:srgbClr val="CC0000"/>
              </a:solidFill>
              <a:latin typeface="Calibri" panose="020F0502020204030204" pitchFamily="34" charset="0"/>
              <a:ea typeface="Roboto Black"/>
              <a:cs typeface="Calibri" panose="020F0502020204030204" pitchFamily="34" charset="0"/>
              <a:sym typeface="Roboto Black"/>
            </a:endParaRPr>
          </a:p>
        </p:txBody>
      </p:sp>
      <p:sp>
        <p:nvSpPr>
          <p:cNvPr id="48" name="Google Shape;455;p45">
            <a:extLst>
              <a:ext uri="{FF2B5EF4-FFF2-40B4-BE49-F238E27FC236}">
                <a16:creationId xmlns:a16="http://schemas.microsoft.com/office/drawing/2014/main" id="{D2EFA19B-8CD8-B9C7-1CA0-4F5FB02DE313}"/>
              </a:ext>
            </a:extLst>
          </p:cNvPr>
          <p:cNvSpPr txBox="1"/>
          <p:nvPr/>
        </p:nvSpPr>
        <p:spPr>
          <a:xfrm>
            <a:off x="5797899" y="4135350"/>
            <a:ext cx="801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38761D"/>
                </a:solidFill>
                <a:latin typeface="Calibri" panose="020F0502020204030204" pitchFamily="34" charset="0"/>
                <a:ea typeface="Roboto Black"/>
                <a:cs typeface="Calibri" panose="020F0502020204030204" pitchFamily="34" charset="0"/>
                <a:sym typeface="Roboto Black"/>
              </a:rPr>
              <a:t>USask</a:t>
            </a:r>
            <a:endParaRPr sz="1600">
              <a:solidFill>
                <a:srgbClr val="38761D"/>
              </a:solidFill>
              <a:latin typeface="Calibri" panose="020F0502020204030204" pitchFamily="34" charset="0"/>
              <a:ea typeface="Roboto Black"/>
              <a:cs typeface="Calibri" panose="020F0502020204030204" pitchFamily="34" charset="0"/>
              <a:sym typeface="Roboto Black"/>
            </a:endParaRPr>
          </a:p>
        </p:txBody>
      </p:sp>
    </p:spTree>
    <p:extLst>
      <p:ext uri="{BB962C8B-B14F-4D97-AF65-F5344CB8AC3E}">
        <p14:creationId xmlns:p14="http://schemas.microsoft.com/office/powerpoint/2010/main" val="3701336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A11B-6C7E-0A85-4344-1FAEF36C2E18}"/>
              </a:ext>
            </a:extLst>
          </p:cNvPr>
          <p:cNvSpPr>
            <a:spLocks noGrp="1"/>
          </p:cNvSpPr>
          <p:nvPr>
            <p:ph type="title"/>
          </p:nvPr>
        </p:nvSpPr>
        <p:spPr/>
        <p:txBody>
          <a:bodyPr/>
          <a:lstStyle/>
          <a:p>
            <a:r>
              <a:rPr lang="en-CA" dirty="0"/>
              <a:t>IRISS: the platform</a:t>
            </a:r>
          </a:p>
        </p:txBody>
      </p:sp>
      <p:sp>
        <p:nvSpPr>
          <p:cNvPr id="11" name="Content Placeholder 5">
            <a:extLst>
              <a:ext uri="{FF2B5EF4-FFF2-40B4-BE49-F238E27FC236}">
                <a16:creationId xmlns:a16="http://schemas.microsoft.com/office/drawing/2014/main" id="{4B6DE5F6-84AA-00A9-491B-69F46B6B538E}"/>
              </a:ext>
            </a:extLst>
          </p:cNvPr>
          <p:cNvSpPr>
            <a:spLocks noGrp="1"/>
          </p:cNvSpPr>
          <p:nvPr>
            <p:ph idx="1"/>
          </p:nvPr>
        </p:nvSpPr>
        <p:spPr>
          <a:xfrm>
            <a:off x="2037347" y="2825415"/>
            <a:ext cx="8390021" cy="3733503"/>
          </a:xfrm>
        </p:spPr>
        <p:txBody>
          <a:bodyPr/>
          <a:lstStyle/>
          <a:p>
            <a:pPr marL="0" indent="0" algn="ctr" fontAlgn="base">
              <a:lnSpc>
                <a:spcPts val="2800"/>
              </a:lnSpc>
              <a:buNone/>
            </a:pPr>
            <a:r>
              <a:rPr lang="en-US" sz="2000" dirty="0">
                <a:solidFill>
                  <a:schemeClr val="bg1"/>
                </a:solidFill>
              </a:rPr>
              <a:t>IRISS is Alberta’s highest volume ethics and animal care system with </a:t>
            </a:r>
            <a:r>
              <a:rPr lang="en-US" sz="2000" b="1" u="sng" dirty="0">
                <a:solidFill>
                  <a:schemeClr val="bg1"/>
                </a:solidFill>
              </a:rPr>
              <a:t>OVER 24,000 USERS</a:t>
            </a:r>
            <a:r>
              <a:rPr lang="en-US" sz="2000" b="1" dirty="0">
                <a:solidFill>
                  <a:schemeClr val="bg1"/>
                </a:solidFill>
              </a:rPr>
              <a:t> </a:t>
            </a:r>
            <a:r>
              <a:rPr lang="en-US" sz="2000" dirty="0">
                <a:solidFill>
                  <a:schemeClr val="bg1"/>
                </a:solidFill>
              </a:rPr>
              <a:t>and has capacity to </a:t>
            </a:r>
            <a:r>
              <a:rPr lang="en-US" sz="2000" b="1" u="sng" dirty="0">
                <a:solidFill>
                  <a:schemeClr val="bg1"/>
                </a:solidFill>
              </a:rPr>
              <a:t>scale exponentially. </a:t>
            </a:r>
          </a:p>
          <a:p>
            <a:pPr marL="0" indent="0" fontAlgn="base">
              <a:lnSpc>
                <a:spcPct val="100000"/>
              </a:lnSpc>
              <a:buNone/>
            </a:pPr>
            <a:endParaRPr lang="en-US" sz="2000" b="1" dirty="0">
              <a:solidFill>
                <a:schemeClr val="bg1"/>
              </a:solidFill>
            </a:endParaRPr>
          </a:p>
          <a:p>
            <a:pPr marL="0" indent="0" fontAlgn="base">
              <a:lnSpc>
                <a:spcPct val="100000"/>
              </a:lnSpc>
              <a:buNone/>
            </a:pPr>
            <a:r>
              <a:rPr lang="en-US" sz="2000" b="1" dirty="0">
                <a:solidFill>
                  <a:schemeClr val="bg1"/>
                </a:solidFill>
              </a:rPr>
              <a:t>Notable:</a:t>
            </a:r>
          </a:p>
          <a:p>
            <a:pPr>
              <a:buClr>
                <a:schemeClr val="bg1"/>
              </a:buClr>
            </a:pPr>
            <a:r>
              <a:rPr lang="en-US" sz="1800" dirty="0">
                <a:solidFill>
                  <a:schemeClr val="bg1"/>
                </a:solidFill>
              </a:rPr>
              <a:t>REB x 3 (CHREB, CFREB, HREBA)  </a:t>
            </a:r>
            <a:endParaRPr lang="en-US" sz="1800" b="1" dirty="0">
              <a:solidFill>
                <a:schemeClr val="bg1"/>
              </a:solidFill>
            </a:endParaRPr>
          </a:p>
          <a:p>
            <a:pPr>
              <a:buClr>
                <a:schemeClr val="bg1"/>
              </a:buClr>
            </a:pPr>
            <a:r>
              <a:rPr lang="en-US" sz="1800" dirty="0">
                <a:solidFill>
                  <a:schemeClr val="bg1"/>
                </a:solidFill>
              </a:rPr>
              <a:t>ACC (3 committees)</a:t>
            </a:r>
            <a:endParaRPr lang="en-US" sz="1200" dirty="0">
              <a:solidFill>
                <a:schemeClr val="bg1"/>
              </a:solidFill>
            </a:endParaRPr>
          </a:p>
          <a:p>
            <a:pPr>
              <a:buClr>
                <a:schemeClr val="bg1"/>
              </a:buClr>
            </a:pPr>
            <a:r>
              <a:rPr lang="en-US" sz="1800" dirty="0">
                <a:solidFill>
                  <a:schemeClr val="bg1"/>
                </a:solidFill>
              </a:rPr>
              <a:t>Supports </a:t>
            </a:r>
            <a:r>
              <a:rPr lang="en-US" sz="1800" b="1" dirty="0">
                <a:solidFill>
                  <a:schemeClr val="bg1"/>
                </a:solidFill>
              </a:rPr>
              <a:t>196</a:t>
            </a:r>
            <a:r>
              <a:rPr lang="en-US" sz="1800" dirty="0">
                <a:solidFill>
                  <a:schemeClr val="bg1"/>
                </a:solidFill>
              </a:rPr>
              <a:t> board members </a:t>
            </a:r>
            <a:r>
              <a:rPr lang="en-US" sz="1200" dirty="0">
                <a:solidFill>
                  <a:schemeClr val="bg1"/>
                </a:solidFill>
              </a:rPr>
              <a:t>(6 boards across REB and ACC)</a:t>
            </a:r>
            <a:endParaRPr lang="en-US" sz="1800" dirty="0">
              <a:solidFill>
                <a:schemeClr val="bg1"/>
              </a:solidFill>
            </a:endParaRPr>
          </a:p>
          <a:p>
            <a:pPr>
              <a:buClr>
                <a:schemeClr val="bg1"/>
              </a:buClr>
            </a:pPr>
            <a:r>
              <a:rPr lang="en-US" sz="1800" dirty="0">
                <a:solidFill>
                  <a:schemeClr val="bg1"/>
                </a:solidFill>
              </a:rPr>
              <a:t>Supports </a:t>
            </a:r>
            <a:r>
              <a:rPr lang="en-US" sz="1800" b="1" dirty="0">
                <a:solidFill>
                  <a:schemeClr val="bg1"/>
                </a:solidFill>
              </a:rPr>
              <a:t>23</a:t>
            </a:r>
            <a:r>
              <a:rPr lang="en-US" sz="1800" dirty="0">
                <a:solidFill>
                  <a:schemeClr val="bg1"/>
                </a:solidFill>
              </a:rPr>
              <a:t> staff </a:t>
            </a:r>
            <a:r>
              <a:rPr lang="en-US" sz="1200" dirty="0">
                <a:solidFill>
                  <a:schemeClr val="bg1"/>
                </a:solidFill>
              </a:rPr>
              <a:t>(REB and ACC)</a:t>
            </a:r>
          </a:p>
          <a:p>
            <a:pPr>
              <a:buClr>
                <a:schemeClr val="bg1"/>
              </a:buClr>
            </a:pPr>
            <a:endParaRPr lang="en-US" sz="1200" dirty="0"/>
          </a:p>
          <a:p>
            <a:pPr marL="0" indent="0" algn="ctr" fontAlgn="base">
              <a:buNone/>
            </a:pPr>
            <a:r>
              <a:rPr lang="en-CA" sz="2000" dirty="0">
                <a:solidFill>
                  <a:schemeClr val="bg1"/>
                </a:solidFill>
              </a:rPr>
              <a:t>IRISS is the most integrated ethics platform in Canada</a:t>
            </a:r>
            <a:endParaRPr lang="en-US" sz="2000" dirty="0">
              <a:solidFill>
                <a:schemeClr val="bg1"/>
              </a:solidFill>
            </a:endParaRPr>
          </a:p>
        </p:txBody>
      </p:sp>
      <p:sp>
        <p:nvSpPr>
          <p:cNvPr id="4" name="Slide Number Placeholder 3">
            <a:extLst>
              <a:ext uri="{FF2B5EF4-FFF2-40B4-BE49-F238E27FC236}">
                <a16:creationId xmlns:a16="http://schemas.microsoft.com/office/drawing/2014/main" id="{6DEE8F37-3E09-DFAA-F4F8-CD924952690F}"/>
              </a:ext>
            </a:extLst>
          </p:cNvPr>
          <p:cNvSpPr>
            <a:spLocks noGrp="1"/>
          </p:cNvSpPr>
          <p:nvPr>
            <p:ph type="sldNum" sz="quarter" idx="12"/>
          </p:nvPr>
        </p:nvSpPr>
        <p:spPr/>
        <p:txBody>
          <a:bodyPr/>
          <a:lstStyle/>
          <a:p>
            <a:fld id="{5C35FCF4-C3EF-BD43-82E0-05BC237DAD2A}" type="slidenum">
              <a:rPr lang="en-US" smtClean="0"/>
              <a:pPr/>
              <a:t>3</a:t>
            </a:fld>
            <a:endParaRPr lang="en-US" dirty="0"/>
          </a:p>
        </p:txBody>
      </p:sp>
      <p:pic>
        <p:nvPicPr>
          <p:cNvPr id="6" name="Picture 5">
            <a:extLst>
              <a:ext uri="{FF2B5EF4-FFF2-40B4-BE49-F238E27FC236}">
                <a16:creationId xmlns:a16="http://schemas.microsoft.com/office/drawing/2014/main" id="{CD9270E6-77C6-68B3-39A2-0D998DAFD0BF}"/>
              </a:ext>
            </a:extLst>
          </p:cNvPr>
          <p:cNvPicPr>
            <a:picLocks noChangeAspect="1"/>
          </p:cNvPicPr>
          <p:nvPr/>
        </p:nvPicPr>
        <p:blipFill>
          <a:blip r:embed="rId2"/>
          <a:stretch>
            <a:fillRect/>
          </a:stretch>
        </p:blipFill>
        <p:spPr>
          <a:xfrm>
            <a:off x="2994967" y="355342"/>
            <a:ext cx="6474779" cy="3226059"/>
          </a:xfrm>
          <a:prstGeom prst="rect">
            <a:avLst/>
          </a:prstGeom>
        </p:spPr>
      </p:pic>
      <p:sp>
        <p:nvSpPr>
          <p:cNvPr id="10" name="Rectangle 9">
            <a:extLst>
              <a:ext uri="{FF2B5EF4-FFF2-40B4-BE49-F238E27FC236}">
                <a16:creationId xmlns:a16="http://schemas.microsoft.com/office/drawing/2014/main" id="{A5FFE6B5-3E97-5706-441F-FE75CD1D62F2}"/>
              </a:ext>
            </a:extLst>
          </p:cNvPr>
          <p:cNvSpPr/>
          <p:nvPr/>
        </p:nvSpPr>
        <p:spPr>
          <a:xfrm>
            <a:off x="2037347" y="2791326"/>
            <a:ext cx="8390021" cy="3935803"/>
          </a:xfrm>
          <a:prstGeom prst="rect">
            <a:avLst/>
          </a:prstGeom>
          <a:solidFill>
            <a:schemeClr val="accent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ts val="2800"/>
              </a:lnSpc>
              <a:spcBef>
                <a:spcPts val="1000"/>
              </a:spcBef>
              <a:spcAft>
                <a:spcPts val="0"/>
              </a:spcAft>
              <a:buClr>
                <a:srgbClr val="E32726"/>
              </a:buClr>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IRISS is Alberta’s highest volume ethics and animal care system with </a:t>
            </a:r>
            <a:r>
              <a:rPr kumimoji="0" lang="en-US" sz="2000" b="1" i="0" u="sng" strike="noStrike" kern="1200" cap="none" spc="0" normalizeH="0" baseline="0" noProof="0" dirty="0">
                <a:ln>
                  <a:noFill/>
                </a:ln>
                <a:solidFill>
                  <a:srgbClr val="FFFFFF"/>
                </a:solidFill>
                <a:effectLst/>
                <a:uLnTx/>
                <a:uFillTx/>
                <a:latin typeface="Calibri" panose="020F0502020204030204"/>
                <a:ea typeface="+mn-ea"/>
                <a:cs typeface="+mn-cs"/>
              </a:rPr>
              <a:t>OVER 24,000 USERS</a:t>
            </a:r>
            <a:r>
              <a:rPr kumimoji="0" lang="en-US" sz="20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and has capacity to </a:t>
            </a:r>
            <a:r>
              <a:rPr kumimoji="0" lang="en-US" sz="2000" b="1" i="0" u="sng" strike="noStrike" kern="1200" cap="none" spc="0" normalizeH="0" baseline="0" noProof="0" dirty="0">
                <a:ln>
                  <a:noFill/>
                </a:ln>
                <a:solidFill>
                  <a:srgbClr val="FFFFFF"/>
                </a:solidFill>
                <a:effectLst/>
                <a:uLnTx/>
                <a:uFillTx/>
                <a:latin typeface="Calibri" panose="020F0502020204030204"/>
                <a:ea typeface="+mn-ea"/>
                <a:cs typeface="+mn-cs"/>
              </a:rPr>
              <a:t>scale exponentially. </a:t>
            </a:r>
          </a:p>
          <a:p>
            <a:pPr marL="0" marR="0" lvl="0" indent="0" algn="l" defTabSz="914400" rtl="0" eaLnBrk="1" fontAlgn="base" latinLnBrk="0" hangingPunct="1">
              <a:lnSpc>
                <a:spcPct val="100000"/>
              </a:lnSpc>
              <a:spcBef>
                <a:spcPts val="1000"/>
              </a:spcBef>
              <a:spcAft>
                <a:spcPts val="0"/>
              </a:spcAft>
              <a:buClr>
                <a:srgbClr val="E32726"/>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1000"/>
              </a:spcBef>
              <a:spcAft>
                <a:spcPts val="0"/>
              </a:spcAft>
              <a:buClr>
                <a:srgbClr val="E32726"/>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a:ea typeface="+mn-ea"/>
                <a:cs typeface="+mn-cs"/>
              </a:rPr>
              <a:t>Notable:</a:t>
            </a:r>
          </a:p>
          <a:p>
            <a:pPr marL="228600" marR="0" lvl="0" indent="-22860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REB x 3 (CHREB, CFREB, HREBA)  </a:t>
            </a: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ACC (3 committees)</a:t>
            </a: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Supports </a:t>
            </a: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196</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 board members </a:t>
            </a: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(6 boards across REB and ACC)</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Supports </a:t>
            </a: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23</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 staff </a:t>
            </a: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(REB and ACC)</a:t>
            </a:r>
          </a:p>
          <a:p>
            <a:pPr marL="228600" marR="0" lvl="0" indent="-22860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base" latinLnBrk="0" hangingPunct="1">
              <a:lnSpc>
                <a:spcPct val="90000"/>
              </a:lnSpc>
              <a:spcBef>
                <a:spcPts val="1000"/>
              </a:spcBef>
              <a:spcAft>
                <a:spcPts val="0"/>
              </a:spcAft>
              <a:buClr>
                <a:srgbClr val="E32726"/>
              </a:buClr>
              <a:buSzTx/>
              <a:buFont typeface="Arial" panose="020B0604020202020204" pitchFamily="34" charset="0"/>
              <a:buNone/>
              <a:tabLst/>
              <a:defRPr/>
            </a:pPr>
            <a:r>
              <a:rPr kumimoji="0" lang="en-CA" sz="2000" b="0" i="0" u="none" strike="noStrike" kern="1200" cap="none" spc="0" normalizeH="0" baseline="0" noProof="0" dirty="0">
                <a:ln>
                  <a:noFill/>
                </a:ln>
                <a:solidFill>
                  <a:srgbClr val="FFFFFF"/>
                </a:solidFill>
                <a:effectLst/>
                <a:uLnTx/>
                <a:uFillTx/>
                <a:latin typeface="Calibri" panose="020F0502020204030204"/>
                <a:ea typeface="+mn-ea"/>
                <a:cs typeface="+mn-cs"/>
              </a:rPr>
              <a:t>IRISS is the most integrated ethics platform in Canada</a:t>
            </a:r>
            <a:endPar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021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grpSp>
        <p:nvGrpSpPr>
          <p:cNvPr id="4" name="Google Shape;463;p46">
            <a:extLst>
              <a:ext uri="{FF2B5EF4-FFF2-40B4-BE49-F238E27FC236}">
                <a16:creationId xmlns:a16="http://schemas.microsoft.com/office/drawing/2014/main" id="{9C167F12-F190-1610-A16F-672FBBB94785}"/>
              </a:ext>
            </a:extLst>
          </p:cNvPr>
          <p:cNvGrpSpPr/>
          <p:nvPr/>
        </p:nvGrpSpPr>
        <p:grpSpPr>
          <a:xfrm>
            <a:off x="808742" y="1846725"/>
            <a:ext cx="689053" cy="690179"/>
            <a:chOff x="9734717" y="4393125"/>
            <a:chExt cx="689053" cy="690179"/>
          </a:xfrm>
        </p:grpSpPr>
        <p:sp>
          <p:nvSpPr>
            <p:cNvPr id="7" name="Google Shape;464;p46">
              <a:extLst>
                <a:ext uri="{FF2B5EF4-FFF2-40B4-BE49-F238E27FC236}">
                  <a16:creationId xmlns:a16="http://schemas.microsoft.com/office/drawing/2014/main" id="{2B96CE03-0122-05E8-0149-79C23D8E30FE}"/>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465;p46">
              <a:extLst>
                <a:ext uri="{FF2B5EF4-FFF2-40B4-BE49-F238E27FC236}">
                  <a16:creationId xmlns:a16="http://schemas.microsoft.com/office/drawing/2014/main" id="{05A00D4F-0FF9-2F71-A79B-FB8AC4421415}"/>
                </a:ext>
              </a:extLst>
            </p:cNvPr>
            <p:cNvPicPr preferRelativeResize="0"/>
            <p:nvPr/>
          </p:nvPicPr>
          <p:blipFill rotWithShape="1">
            <a:blip r:embed="rId2">
              <a:alphaModFix/>
            </a:blip>
            <a:srcRect/>
            <a:stretch/>
          </p:blipFill>
          <p:spPr>
            <a:xfrm>
              <a:off x="9734717" y="4393125"/>
              <a:ext cx="689053" cy="690179"/>
            </a:xfrm>
            <a:prstGeom prst="rect">
              <a:avLst/>
            </a:prstGeom>
            <a:noFill/>
            <a:ln>
              <a:noFill/>
            </a:ln>
          </p:spPr>
        </p:pic>
      </p:grpSp>
      <p:pic>
        <p:nvPicPr>
          <p:cNvPr id="9" name="Google Shape;466;p46">
            <a:extLst>
              <a:ext uri="{FF2B5EF4-FFF2-40B4-BE49-F238E27FC236}">
                <a16:creationId xmlns:a16="http://schemas.microsoft.com/office/drawing/2014/main" id="{42D69DC0-928C-CBC6-8ED5-3D8604430B1C}"/>
              </a:ext>
            </a:extLst>
          </p:cNvPr>
          <p:cNvPicPr preferRelativeResize="0"/>
          <p:nvPr/>
        </p:nvPicPr>
        <p:blipFill>
          <a:blip r:embed="rId3">
            <a:alphaModFix/>
          </a:blip>
          <a:stretch>
            <a:fillRect/>
          </a:stretch>
        </p:blipFill>
        <p:spPr>
          <a:xfrm>
            <a:off x="836075" y="4003638"/>
            <a:ext cx="689049" cy="688192"/>
          </a:xfrm>
          <a:prstGeom prst="rect">
            <a:avLst/>
          </a:prstGeom>
          <a:noFill/>
          <a:ln>
            <a:noFill/>
          </a:ln>
        </p:spPr>
      </p:pic>
      <p:sp>
        <p:nvSpPr>
          <p:cNvPr id="10" name="Google Shape;467;p46">
            <a:extLst>
              <a:ext uri="{FF2B5EF4-FFF2-40B4-BE49-F238E27FC236}">
                <a16:creationId xmlns:a16="http://schemas.microsoft.com/office/drawing/2014/main" id="{471B6CB4-EF5A-F2A7-DCD9-33F895D82C9C}"/>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dk2"/>
                </a:solidFill>
                <a:latin typeface="Calibri" panose="020F0502020204030204" pitchFamily="34" charset="0"/>
                <a:ea typeface="Roboto"/>
                <a:cs typeface="Calibri" panose="020F0502020204030204" pitchFamily="34" charset="0"/>
                <a:sym typeface="Roboto"/>
              </a:rPr>
              <a:t>Lead Site</a:t>
            </a:r>
            <a:endParaRPr sz="1800" b="1" dirty="0">
              <a:solidFill>
                <a:schemeClr val="dk2"/>
              </a:solidFill>
              <a:latin typeface="Calibri" panose="020F0502020204030204" pitchFamily="34" charset="0"/>
              <a:ea typeface="Roboto"/>
              <a:cs typeface="Calibri" panose="020F0502020204030204" pitchFamily="34" charset="0"/>
              <a:sym typeface="Roboto"/>
            </a:endParaRPr>
          </a:p>
        </p:txBody>
      </p:sp>
      <p:sp>
        <p:nvSpPr>
          <p:cNvPr id="11" name="Google Shape;468;p46">
            <a:extLst>
              <a:ext uri="{FF2B5EF4-FFF2-40B4-BE49-F238E27FC236}">
                <a16:creationId xmlns:a16="http://schemas.microsoft.com/office/drawing/2014/main" id="{4E740108-D485-5483-BF56-D53151D15081}"/>
              </a:ext>
            </a:extLst>
          </p:cNvPr>
          <p:cNvSpPr/>
          <p:nvPr/>
        </p:nvSpPr>
        <p:spPr>
          <a:xfrm>
            <a:off x="4915725" y="1923013"/>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469;p46">
            <a:extLst>
              <a:ext uri="{FF2B5EF4-FFF2-40B4-BE49-F238E27FC236}">
                <a16:creationId xmlns:a16="http://schemas.microsoft.com/office/drawing/2014/main" id="{D07619C0-CA23-B153-EB11-74FB8FE75822}"/>
              </a:ext>
            </a:extLst>
          </p:cNvPr>
          <p:cNvPicPr preferRelativeResize="0"/>
          <p:nvPr/>
        </p:nvPicPr>
        <p:blipFill rotWithShape="1">
          <a:blip r:embed="rId4">
            <a:alphaModFix/>
          </a:blip>
          <a:srcRect/>
          <a:stretch/>
        </p:blipFill>
        <p:spPr>
          <a:xfrm>
            <a:off x="4785492" y="1773363"/>
            <a:ext cx="689053" cy="690177"/>
          </a:xfrm>
          <a:prstGeom prst="rect">
            <a:avLst/>
          </a:prstGeom>
          <a:noFill/>
          <a:ln>
            <a:noFill/>
          </a:ln>
        </p:spPr>
      </p:pic>
      <p:pic>
        <p:nvPicPr>
          <p:cNvPr id="13" name="Google Shape;470;p46">
            <a:extLst>
              <a:ext uri="{FF2B5EF4-FFF2-40B4-BE49-F238E27FC236}">
                <a16:creationId xmlns:a16="http://schemas.microsoft.com/office/drawing/2014/main" id="{B4DF06B9-C3EF-7624-9037-F41706989AD3}"/>
              </a:ext>
            </a:extLst>
          </p:cNvPr>
          <p:cNvPicPr preferRelativeResize="0"/>
          <p:nvPr/>
        </p:nvPicPr>
        <p:blipFill rotWithShape="1">
          <a:blip r:embed="rId5">
            <a:alphaModFix/>
          </a:blip>
          <a:srcRect/>
          <a:stretch/>
        </p:blipFill>
        <p:spPr>
          <a:xfrm>
            <a:off x="5677767" y="1800676"/>
            <a:ext cx="689054" cy="690178"/>
          </a:xfrm>
          <a:prstGeom prst="rect">
            <a:avLst/>
          </a:prstGeom>
          <a:noFill/>
          <a:ln>
            <a:noFill/>
          </a:ln>
        </p:spPr>
      </p:pic>
      <p:sp>
        <p:nvSpPr>
          <p:cNvPr id="14" name="Google Shape;471;p46">
            <a:extLst>
              <a:ext uri="{FF2B5EF4-FFF2-40B4-BE49-F238E27FC236}">
                <a16:creationId xmlns:a16="http://schemas.microsoft.com/office/drawing/2014/main" id="{EAA4EB1B-1FE1-4C14-9611-710AE8E7ED09}"/>
              </a:ext>
            </a:extLst>
          </p:cNvPr>
          <p:cNvSpPr txBox="1"/>
          <p:nvPr/>
        </p:nvSpPr>
        <p:spPr>
          <a:xfrm>
            <a:off x="5018875" y="1159263"/>
            <a:ext cx="1268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dirty="0" err="1">
                <a:solidFill>
                  <a:schemeClr val="dk2"/>
                </a:solidFill>
                <a:latin typeface="Calibri" panose="020F0502020204030204" pitchFamily="34" charset="0"/>
                <a:ea typeface="Roboto"/>
                <a:cs typeface="Calibri" panose="020F0502020204030204" pitchFamily="34" charset="0"/>
                <a:sym typeface="Roboto"/>
              </a:rPr>
              <a:t>pSites</a:t>
            </a:r>
            <a:endParaRPr sz="1800" b="1" dirty="0">
              <a:solidFill>
                <a:schemeClr val="dk2"/>
              </a:solidFill>
              <a:latin typeface="Calibri" panose="020F0502020204030204" pitchFamily="34" charset="0"/>
              <a:ea typeface="Roboto"/>
              <a:cs typeface="Calibri" panose="020F0502020204030204" pitchFamily="34" charset="0"/>
              <a:sym typeface="Roboto"/>
            </a:endParaRPr>
          </a:p>
        </p:txBody>
      </p:sp>
      <p:cxnSp>
        <p:nvCxnSpPr>
          <p:cNvPr id="15" name="Google Shape;472;p46">
            <a:extLst>
              <a:ext uri="{FF2B5EF4-FFF2-40B4-BE49-F238E27FC236}">
                <a16:creationId xmlns:a16="http://schemas.microsoft.com/office/drawing/2014/main" id="{10C31066-2307-400A-C973-5412E237B897}"/>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cxnSp>
        <p:nvCxnSpPr>
          <p:cNvPr id="16" name="Google Shape;473;p46">
            <a:extLst>
              <a:ext uri="{FF2B5EF4-FFF2-40B4-BE49-F238E27FC236}">
                <a16:creationId xmlns:a16="http://schemas.microsoft.com/office/drawing/2014/main" id="{2CB2A35B-C8A0-F9D2-B069-2CB6DBA6E7D2}"/>
              </a:ext>
            </a:extLst>
          </p:cNvPr>
          <p:cNvCxnSpPr/>
          <p:nvPr/>
        </p:nvCxnSpPr>
        <p:spPr>
          <a:xfrm>
            <a:off x="36977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17" name="Google Shape;474;p46">
            <a:extLst>
              <a:ext uri="{FF2B5EF4-FFF2-40B4-BE49-F238E27FC236}">
                <a16:creationId xmlns:a16="http://schemas.microsoft.com/office/drawing/2014/main" id="{1E394490-B5B9-9407-4B58-34853CE0B555}"/>
              </a:ext>
            </a:extLst>
          </p:cNvPr>
          <p:cNvPicPr preferRelativeResize="0"/>
          <p:nvPr/>
        </p:nvPicPr>
        <p:blipFill>
          <a:blip r:embed="rId6">
            <a:alphaModFix/>
          </a:blip>
          <a:stretch>
            <a:fillRect/>
          </a:stretch>
        </p:blipFill>
        <p:spPr>
          <a:xfrm>
            <a:off x="916350" y="2907850"/>
            <a:ext cx="528503" cy="688176"/>
          </a:xfrm>
          <a:prstGeom prst="rect">
            <a:avLst/>
          </a:prstGeom>
          <a:noFill/>
          <a:ln>
            <a:noFill/>
          </a:ln>
        </p:spPr>
      </p:pic>
      <p:pic>
        <p:nvPicPr>
          <p:cNvPr id="18" name="Google Shape;475;p46">
            <a:extLst>
              <a:ext uri="{FF2B5EF4-FFF2-40B4-BE49-F238E27FC236}">
                <a16:creationId xmlns:a16="http://schemas.microsoft.com/office/drawing/2014/main" id="{DAA1A691-3908-1EEA-3421-5FAC550D2D77}"/>
              </a:ext>
            </a:extLst>
          </p:cNvPr>
          <p:cNvPicPr preferRelativeResize="0"/>
          <p:nvPr/>
        </p:nvPicPr>
        <p:blipFill>
          <a:blip r:embed="rId6">
            <a:alphaModFix/>
          </a:blip>
          <a:stretch>
            <a:fillRect/>
          </a:stretch>
        </p:blipFill>
        <p:spPr>
          <a:xfrm>
            <a:off x="2956550" y="2907850"/>
            <a:ext cx="528503" cy="688176"/>
          </a:xfrm>
          <a:prstGeom prst="rect">
            <a:avLst/>
          </a:prstGeom>
          <a:noFill/>
          <a:ln>
            <a:noFill/>
          </a:ln>
        </p:spPr>
      </p:pic>
      <p:pic>
        <p:nvPicPr>
          <p:cNvPr id="19" name="Google Shape;476;p46">
            <a:extLst>
              <a:ext uri="{FF2B5EF4-FFF2-40B4-BE49-F238E27FC236}">
                <a16:creationId xmlns:a16="http://schemas.microsoft.com/office/drawing/2014/main" id="{B487FF7B-A36C-0EA0-A0B8-363E116DE173}"/>
              </a:ext>
            </a:extLst>
          </p:cNvPr>
          <p:cNvPicPr preferRelativeResize="0"/>
          <p:nvPr/>
        </p:nvPicPr>
        <p:blipFill>
          <a:blip r:embed="rId6">
            <a:alphaModFix/>
          </a:blip>
          <a:stretch>
            <a:fillRect/>
          </a:stretch>
        </p:blipFill>
        <p:spPr>
          <a:xfrm>
            <a:off x="4839450" y="2907850"/>
            <a:ext cx="528503" cy="688176"/>
          </a:xfrm>
          <a:prstGeom prst="rect">
            <a:avLst/>
          </a:prstGeom>
          <a:noFill/>
          <a:ln>
            <a:noFill/>
          </a:ln>
        </p:spPr>
      </p:pic>
      <p:pic>
        <p:nvPicPr>
          <p:cNvPr id="20" name="Google Shape;477;p46">
            <a:extLst>
              <a:ext uri="{FF2B5EF4-FFF2-40B4-BE49-F238E27FC236}">
                <a16:creationId xmlns:a16="http://schemas.microsoft.com/office/drawing/2014/main" id="{D901AF6F-AD50-4BEB-7C39-EDB34D042F47}"/>
              </a:ext>
            </a:extLst>
          </p:cNvPr>
          <p:cNvPicPr preferRelativeResize="0"/>
          <p:nvPr/>
        </p:nvPicPr>
        <p:blipFill>
          <a:blip r:embed="rId6">
            <a:alphaModFix/>
          </a:blip>
          <a:stretch>
            <a:fillRect/>
          </a:stretch>
        </p:blipFill>
        <p:spPr>
          <a:xfrm>
            <a:off x="5781888" y="2907850"/>
            <a:ext cx="528503" cy="688176"/>
          </a:xfrm>
          <a:prstGeom prst="rect">
            <a:avLst/>
          </a:prstGeom>
          <a:noFill/>
          <a:ln>
            <a:noFill/>
          </a:ln>
        </p:spPr>
      </p:pic>
      <p:pic>
        <p:nvPicPr>
          <p:cNvPr id="21" name="Google Shape;478;p46">
            <a:extLst>
              <a:ext uri="{FF2B5EF4-FFF2-40B4-BE49-F238E27FC236}">
                <a16:creationId xmlns:a16="http://schemas.microsoft.com/office/drawing/2014/main" id="{91C343C2-1E8C-7619-E4CB-701440113DF5}"/>
              </a:ext>
            </a:extLst>
          </p:cNvPr>
          <p:cNvPicPr preferRelativeResize="0"/>
          <p:nvPr/>
        </p:nvPicPr>
        <p:blipFill>
          <a:blip r:embed="rId6">
            <a:alphaModFix/>
          </a:blip>
          <a:stretch>
            <a:fillRect/>
          </a:stretch>
        </p:blipFill>
        <p:spPr>
          <a:xfrm>
            <a:off x="4991850" y="3060250"/>
            <a:ext cx="528503" cy="688176"/>
          </a:xfrm>
          <a:prstGeom prst="rect">
            <a:avLst/>
          </a:prstGeom>
          <a:noFill/>
          <a:ln>
            <a:noFill/>
          </a:ln>
        </p:spPr>
      </p:pic>
      <p:pic>
        <p:nvPicPr>
          <p:cNvPr id="22" name="Google Shape;479;p46">
            <a:extLst>
              <a:ext uri="{FF2B5EF4-FFF2-40B4-BE49-F238E27FC236}">
                <a16:creationId xmlns:a16="http://schemas.microsoft.com/office/drawing/2014/main" id="{A77D9B5C-8FCF-D9E7-A36C-FFE3FD4AB3B9}"/>
              </a:ext>
            </a:extLst>
          </p:cNvPr>
          <p:cNvPicPr preferRelativeResize="0"/>
          <p:nvPr/>
        </p:nvPicPr>
        <p:blipFill>
          <a:blip r:embed="rId6">
            <a:alphaModFix/>
          </a:blip>
          <a:stretch>
            <a:fillRect/>
          </a:stretch>
        </p:blipFill>
        <p:spPr>
          <a:xfrm>
            <a:off x="5934288" y="3060250"/>
            <a:ext cx="528503" cy="688176"/>
          </a:xfrm>
          <a:prstGeom prst="rect">
            <a:avLst/>
          </a:prstGeom>
          <a:noFill/>
          <a:ln>
            <a:noFill/>
          </a:ln>
        </p:spPr>
      </p:pic>
      <p:pic>
        <p:nvPicPr>
          <p:cNvPr id="23" name="Google Shape;480;p46">
            <a:extLst>
              <a:ext uri="{FF2B5EF4-FFF2-40B4-BE49-F238E27FC236}">
                <a16:creationId xmlns:a16="http://schemas.microsoft.com/office/drawing/2014/main" id="{EADB0B72-4A97-AEC9-4F4A-297149E37CF4}"/>
              </a:ext>
            </a:extLst>
          </p:cNvPr>
          <p:cNvPicPr preferRelativeResize="0"/>
          <p:nvPr/>
        </p:nvPicPr>
        <p:blipFill rotWithShape="1">
          <a:blip r:embed="rId7">
            <a:alphaModFix/>
          </a:blip>
          <a:srcRect/>
          <a:stretch/>
        </p:blipFill>
        <p:spPr>
          <a:xfrm>
            <a:off x="5129850" y="3273819"/>
            <a:ext cx="528503" cy="688176"/>
          </a:xfrm>
          <a:prstGeom prst="rect">
            <a:avLst/>
          </a:prstGeom>
          <a:noFill/>
          <a:ln>
            <a:noFill/>
          </a:ln>
        </p:spPr>
      </p:pic>
      <p:pic>
        <p:nvPicPr>
          <p:cNvPr id="43" name="Google Shape;481;p46">
            <a:extLst>
              <a:ext uri="{FF2B5EF4-FFF2-40B4-BE49-F238E27FC236}">
                <a16:creationId xmlns:a16="http://schemas.microsoft.com/office/drawing/2014/main" id="{54F7893B-7D11-025D-7655-5A4BED753448}"/>
              </a:ext>
            </a:extLst>
          </p:cNvPr>
          <p:cNvPicPr preferRelativeResize="0"/>
          <p:nvPr/>
        </p:nvPicPr>
        <p:blipFill rotWithShape="1">
          <a:blip r:embed="rId8">
            <a:alphaModFix/>
          </a:blip>
          <a:srcRect/>
          <a:stretch/>
        </p:blipFill>
        <p:spPr>
          <a:xfrm>
            <a:off x="6105000" y="3273819"/>
            <a:ext cx="528503" cy="688176"/>
          </a:xfrm>
          <a:prstGeom prst="rect">
            <a:avLst/>
          </a:prstGeom>
          <a:noFill/>
          <a:ln>
            <a:noFill/>
          </a:ln>
        </p:spPr>
      </p:pic>
      <p:pic>
        <p:nvPicPr>
          <p:cNvPr id="44" name="Google Shape;482;p46">
            <a:extLst>
              <a:ext uri="{FF2B5EF4-FFF2-40B4-BE49-F238E27FC236}">
                <a16:creationId xmlns:a16="http://schemas.microsoft.com/office/drawing/2014/main" id="{7970CA49-C110-28E0-8973-F86B9DBC5BDC}"/>
              </a:ext>
            </a:extLst>
          </p:cNvPr>
          <p:cNvPicPr preferRelativeResize="0"/>
          <p:nvPr/>
        </p:nvPicPr>
        <p:blipFill rotWithShape="1">
          <a:blip r:embed="rId9">
            <a:alphaModFix/>
          </a:blip>
          <a:srcRect/>
          <a:stretch/>
        </p:blipFill>
        <p:spPr>
          <a:xfrm>
            <a:off x="4911575" y="4744938"/>
            <a:ext cx="689049" cy="688192"/>
          </a:xfrm>
          <a:prstGeom prst="rect">
            <a:avLst/>
          </a:prstGeom>
          <a:noFill/>
          <a:ln>
            <a:noFill/>
          </a:ln>
        </p:spPr>
      </p:pic>
      <p:pic>
        <p:nvPicPr>
          <p:cNvPr id="45" name="Google Shape;483;p46">
            <a:extLst>
              <a:ext uri="{FF2B5EF4-FFF2-40B4-BE49-F238E27FC236}">
                <a16:creationId xmlns:a16="http://schemas.microsoft.com/office/drawing/2014/main" id="{4675832C-8605-3B9B-AF14-4558B5527CBB}"/>
              </a:ext>
            </a:extLst>
          </p:cNvPr>
          <p:cNvPicPr preferRelativeResize="0"/>
          <p:nvPr/>
        </p:nvPicPr>
        <p:blipFill rotWithShape="1">
          <a:blip r:embed="rId10">
            <a:alphaModFix/>
          </a:blip>
          <a:srcRect/>
          <a:stretch/>
        </p:blipFill>
        <p:spPr>
          <a:xfrm>
            <a:off x="5854025" y="4745838"/>
            <a:ext cx="689049" cy="688192"/>
          </a:xfrm>
          <a:prstGeom prst="rect">
            <a:avLst/>
          </a:prstGeom>
          <a:noFill/>
          <a:ln>
            <a:noFill/>
          </a:ln>
        </p:spPr>
      </p:pic>
      <p:sp>
        <p:nvSpPr>
          <p:cNvPr id="46" name="Google Shape;484;p46">
            <a:extLst>
              <a:ext uri="{FF2B5EF4-FFF2-40B4-BE49-F238E27FC236}">
                <a16:creationId xmlns:a16="http://schemas.microsoft.com/office/drawing/2014/main" id="{E382D0B1-703D-0674-8F88-306C164DC0B0}"/>
              </a:ext>
            </a:extLst>
          </p:cNvPr>
          <p:cNvSpPr txBox="1"/>
          <p:nvPr/>
        </p:nvSpPr>
        <p:spPr>
          <a:xfrm>
            <a:off x="7111992" y="4390478"/>
            <a:ext cx="4544217" cy="1143873"/>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1800" dirty="0" err="1">
                <a:solidFill>
                  <a:srgbClr val="1F497D"/>
                </a:solidFill>
                <a:highlight>
                  <a:srgbClr val="FFFFFF"/>
                </a:highlight>
                <a:latin typeface="Calibri" panose="020F0502020204030204" pitchFamily="34" charset="0"/>
                <a:ea typeface="Roboto"/>
                <a:cs typeface="Calibri" panose="020F0502020204030204" pitchFamily="34" charset="0"/>
                <a:sym typeface="Roboto"/>
              </a:rPr>
              <a:t>pSite</a:t>
            </a:r>
            <a:r>
              <a:rPr lang="en-US" sz="1800" dirty="0">
                <a:solidFill>
                  <a:srgbClr val="1F497D"/>
                </a:solidFill>
                <a:highlight>
                  <a:srgbClr val="FFFFFF"/>
                </a:highlight>
                <a:latin typeface="Calibri" panose="020F0502020204030204" pitchFamily="34" charset="0"/>
                <a:ea typeface="Roboto"/>
                <a:cs typeface="Calibri" panose="020F0502020204030204" pitchFamily="34" charset="0"/>
                <a:sym typeface="Roboto"/>
              </a:rPr>
              <a:t> REB coordinators review the </a:t>
            </a:r>
            <a:r>
              <a:rPr lang="en-US" sz="1800" dirty="0" err="1">
                <a:solidFill>
                  <a:srgbClr val="1F497D"/>
                </a:solidFill>
                <a:highlight>
                  <a:srgbClr val="FFFFFF"/>
                </a:highlight>
                <a:latin typeface="Calibri" panose="020F0502020204030204" pitchFamily="34" charset="0"/>
                <a:ea typeface="Roboto"/>
                <a:cs typeface="Calibri" panose="020F0502020204030204" pitchFamily="34" charset="0"/>
                <a:sym typeface="Roboto"/>
              </a:rPr>
              <a:t>pSite</a:t>
            </a:r>
            <a:r>
              <a:rPr lang="en-US" sz="1800" dirty="0">
                <a:solidFill>
                  <a:srgbClr val="1F497D"/>
                </a:solidFill>
                <a:highlight>
                  <a:srgbClr val="FFFFFF"/>
                </a:highlight>
                <a:latin typeface="Calibri" panose="020F0502020204030204" pitchFamily="34" charset="0"/>
                <a:ea typeface="Roboto"/>
                <a:cs typeface="Calibri" panose="020F0502020204030204" pitchFamily="34" charset="0"/>
                <a:sym typeface="Roboto"/>
              </a:rPr>
              <a:t> application and documents to ensure </a:t>
            </a:r>
            <a:r>
              <a:rPr lang="en-US" sz="1800" b="1" dirty="0">
                <a:solidFill>
                  <a:srgbClr val="1F497D"/>
                </a:solidFill>
                <a:highlight>
                  <a:srgbClr val="FFFFFF"/>
                </a:highlight>
                <a:latin typeface="Calibri" panose="020F0502020204030204" pitchFamily="34" charset="0"/>
                <a:ea typeface="Roboto"/>
                <a:cs typeface="Calibri" panose="020F0502020204030204" pitchFamily="34" charset="0"/>
                <a:sym typeface="Roboto"/>
              </a:rPr>
              <a:t>LOCAL</a:t>
            </a:r>
            <a:r>
              <a:rPr lang="en-US" sz="1800" dirty="0">
                <a:solidFill>
                  <a:srgbClr val="1F497D"/>
                </a:solidFill>
                <a:highlight>
                  <a:srgbClr val="FFFFFF"/>
                </a:highlight>
                <a:latin typeface="Calibri" panose="020F0502020204030204" pitchFamily="34" charset="0"/>
                <a:ea typeface="Roboto"/>
                <a:cs typeface="Calibri" panose="020F0502020204030204" pitchFamily="34" charset="0"/>
                <a:sym typeface="Roboto"/>
              </a:rPr>
              <a:t> and institutional requirements are met.</a:t>
            </a:r>
            <a:endParaRPr sz="1800" dirty="0">
              <a:solidFill>
                <a:srgbClr val="1F497D"/>
              </a:solidFill>
              <a:latin typeface="Calibri" panose="020F0502020204030204" pitchFamily="34" charset="0"/>
              <a:ea typeface="Roboto"/>
              <a:cs typeface="Calibri" panose="020F0502020204030204" pitchFamily="34" charset="0"/>
              <a:sym typeface="Roboto"/>
            </a:endParaRPr>
          </a:p>
        </p:txBody>
      </p:sp>
      <p:sp>
        <p:nvSpPr>
          <p:cNvPr id="49" name="Google Shape;485;p46">
            <a:extLst>
              <a:ext uri="{FF2B5EF4-FFF2-40B4-BE49-F238E27FC236}">
                <a16:creationId xmlns:a16="http://schemas.microsoft.com/office/drawing/2014/main" id="{18C3807E-9D98-38F8-0BC8-91D70AF2DA33}"/>
              </a:ext>
            </a:extLst>
          </p:cNvPr>
          <p:cNvSpPr txBox="1"/>
          <p:nvPr/>
        </p:nvSpPr>
        <p:spPr>
          <a:xfrm>
            <a:off x="4855449" y="4135350"/>
            <a:ext cx="801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CC0000"/>
                </a:solidFill>
                <a:latin typeface="Roboto Black"/>
                <a:ea typeface="Roboto Black"/>
                <a:cs typeface="Roboto Black"/>
                <a:sym typeface="Roboto Black"/>
              </a:rPr>
              <a:t>UCal</a:t>
            </a:r>
            <a:endParaRPr sz="1600">
              <a:solidFill>
                <a:srgbClr val="CC0000"/>
              </a:solidFill>
              <a:latin typeface="Roboto Black"/>
              <a:ea typeface="Roboto Black"/>
              <a:cs typeface="Roboto Black"/>
              <a:sym typeface="Roboto Black"/>
            </a:endParaRPr>
          </a:p>
        </p:txBody>
      </p:sp>
      <p:sp>
        <p:nvSpPr>
          <p:cNvPr id="50" name="Google Shape;486;p46">
            <a:extLst>
              <a:ext uri="{FF2B5EF4-FFF2-40B4-BE49-F238E27FC236}">
                <a16:creationId xmlns:a16="http://schemas.microsoft.com/office/drawing/2014/main" id="{0A41D054-8C12-E098-4EB4-049F7A1BE619}"/>
              </a:ext>
            </a:extLst>
          </p:cNvPr>
          <p:cNvSpPr txBox="1"/>
          <p:nvPr/>
        </p:nvSpPr>
        <p:spPr>
          <a:xfrm>
            <a:off x="5797899" y="4135350"/>
            <a:ext cx="835604"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err="1">
                <a:solidFill>
                  <a:srgbClr val="38761D"/>
                </a:solidFill>
                <a:latin typeface="Roboto Black"/>
                <a:ea typeface="Roboto Black"/>
                <a:cs typeface="Roboto Black"/>
                <a:sym typeface="Roboto Black"/>
              </a:rPr>
              <a:t>USask</a:t>
            </a:r>
            <a:endParaRPr sz="1600" dirty="0">
              <a:solidFill>
                <a:srgbClr val="38761D"/>
              </a:solidFill>
              <a:latin typeface="Roboto Black"/>
              <a:ea typeface="Roboto Black"/>
              <a:cs typeface="Roboto Black"/>
              <a:sym typeface="Roboto Black"/>
            </a:endParaRPr>
          </a:p>
        </p:txBody>
      </p:sp>
      <p:pic>
        <p:nvPicPr>
          <p:cNvPr id="51" name="Google Shape;487;p46">
            <a:extLst>
              <a:ext uri="{FF2B5EF4-FFF2-40B4-BE49-F238E27FC236}">
                <a16:creationId xmlns:a16="http://schemas.microsoft.com/office/drawing/2014/main" id="{C34734B9-53CF-D9C6-3A36-72155580E741}"/>
              </a:ext>
            </a:extLst>
          </p:cNvPr>
          <p:cNvPicPr preferRelativeResize="0"/>
          <p:nvPr/>
        </p:nvPicPr>
        <p:blipFill>
          <a:blip r:embed="rId11">
            <a:alphaModFix/>
          </a:blip>
          <a:stretch>
            <a:fillRect/>
          </a:stretch>
        </p:blipFill>
        <p:spPr>
          <a:xfrm>
            <a:off x="5388825" y="3655600"/>
            <a:ext cx="399208" cy="513415"/>
          </a:xfrm>
          <a:prstGeom prst="rect">
            <a:avLst/>
          </a:prstGeom>
          <a:noFill/>
          <a:ln>
            <a:noFill/>
          </a:ln>
        </p:spPr>
      </p:pic>
      <p:pic>
        <p:nvPicPr>
          <p:cNvPr id="52" name="Google Shape;488;p46">
            <a:extLst>
              <a:ext uri="{FF2B5EF4-FFF2-40B4-BE49-F238E27FC236}">
                <a16:creationId xmlns:a16="http://schemas.microsoft.com/office/drawing/2014/main" id="{AD65F673-76CE-3835-EE53-5785C51EB89B}"/>
              </a:ext>
            </a:extLst>
          </p:cNvPr>
          <p:cNvPicPr preferRelativeResize="0"/>
          <p:nvPr/>
        </p:nvPicPr>
        <p:blipFill>
          <a:blip r:embed="rId11">
            <a:alphaModFix/>
          </a:blip>
          <a:stretch>
            <a:fillRect/>
          </a:stretch>
        </p:blipFill>
        <p:spPr>
          <a:xfrm>
            <a:off x="6366817" y="3655610"/>
            <a:ext cx="399208" cy="513415"/>
          </a:xfrm>
          <a:prstGeom prst="rect">
            <a:avLst/>
          </a:prstGeom>
          <a:noFill/>
          <a:ln>
            <a:noFill/>
          </a:ln>
        </p:spPr>
      </p:pic>
      <p:pic>
        <p:nvPicPr>
          <p:cNvPr id="53" name="Google Shape;490;p46">
            <a:extLst>
              <a:ext uri="{FF2B5EF4-FFF2-40B4-BE49-F238E27FC236}">
                <a16:creationId xmlns:a16="http://schemas.microsoft.com/office/drawing/2014/main" id="{D4C13C1F-7F47-1859-CFC2-9D77DC4AB72D}"/>
              </a:ext>
            </a:extLst>
          </p:cNvPr>
          <p:cNvPicPr preferRelativeResize="0"/>
          <p:nvPr/>
        </p:nvPicPr>
        <p:blipFill>
          <a:blip r:embed="rId12">
            <a:alphaModFix/>
          </a:blip>
          <a:stretch>
            <a:fillRect/>
          </a:stretch>
        </p:blipFill>
        <p:spPr>
          <a:xfrm>
            <a:off x="3821787" y="2797422"/>
            <a:ext cx="528500" cy="352609"/>
          </a:xfrm>
          <a:prstGeom prst="rect">
            <a:avLst/>
          </a:prstGeom>
          <a:noFill/>
          <a:ln>
            <a:noFill/>
          </a:ln>
        </p:spPr>
      </p:pic>
      <p:sp>
        <p:nvSpPr>
          <p:cNvPr id="54" name="Google Shape;491;p46">
            <a:extLst>
              <a:ext uri="{FF2B5EF4-FFF2-40B4-BE49-F238E27FC236}">
                <a16:creationId xmlns:a16="http://schemas.microsoft.com/office/drawing/2014/main" id="{ACB663C6-89F0-5A1B-79F2-C098246CB486}"/>
              </a:ext>
            </a:extLst>
          </p:cNvPr>
          <p:cNvSpPr/>
          <p:nvPr/>
        </p:nvSpPr>
        <p:spPr>
          <a:xfrm>
            <a:off x="339225" y="1656200"/>
            <a:ext cx="4375200" cy="31329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9969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pic>
        <p:nvPicPr>
          <p:cNvPr id="3" name="Google Shape;497;p47">
            <a:extLst>
              <a:ext uri="{FF2B5EF4-FFF2-40B4-BE49-F238E27FC236}">
                <a16:creationId xmlns:a16="http://schemas.microsoft.com/office/drawing/2014/main" id="{CE8F34C9-BCCE-2B77-1793-845671C7528C}"/>
              </a:ext>
            </a:extLst>
          </p:cNvPr>
          <p:cNvPicPr preferRelativeResize="0"/>
          <p:nvPr/>
        </p:nvPicPr>
        <p:blipFill>
          <a:blip r:embed="rId2">
            <a:alphaModFix/>
          </a:blip>
          <a:stretch>
            <a:fillRect/>
          </a:stretch>
        </p:blipFill>
        <p:spPr>
          <a:xfrm>
            <a:off x="3897999" y="2704810"/>
            <a:ext cx="528500" cy="352609"/>
          </a:xfrm>
          <a:prstGeom prst="rect">
            <a:avLst/>
          </a:prstGeom>
          <a:noFill/>
          <a:ln>
            <a:noFill/>
          </a:ln>
        </p:spPr>
      </p:pic>
      <p:grpSp>
        <p:nvGrpSpPr>
          <p:cNvPr id="5" name="Google Shape;499;p47">
            <a:extLst>
              <a:ext uri="{FF2B5EF4-FFF2-40B4-BE49-F238E27FC236}">
                <a16:creationId xmlns:a16="http://schemas.microsoft.com/office/drawing/2014/main" id="{8C5F6C1F-1C47-A7C6-CE91-D454F3682C37}"/>
              </a:ext>
            </a:extLst>
          </p:cNvPr>
          <p:cNvGrpSpPr/>
          <p:nvPr/>
        </p:nvGrpSpPr>
        <p:grpSpPr>
          <a:xfrm>
            <a:off x="808742" y="1846725"/>
            <a:ext cx="689053" cy="690179"/>
            <a:chOff x="9734717" y="4393125"/>
            <a:chExt cx="689053" cy="690179"/>
          </a:xfrm>
        </p:grpSpPr>
        <p:sp>
          <p:nvSpPr>
            <p:cNvPr id="6" name="Google Shape;500;p47">
              <a:extLst>
                <a:ext uri="{FF2B5EF4-FFF2-40B4-BE49-F238E27FC236}">
                  <a16:creationId xmlns:a16="http://schemas.microsoft.com/office/drawing/2014/main" id="{B8A83DC7-5DCE-1513-E3DB-2F26342F9C5B}"/>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24" name="Google Shape;501;p47">
              <a:extLst>
                <a:ext uri="{FF2B5EF4-FFF2-40B4-BE49-F238E27FC236}">
                  <a16:creationId xmlns:a16="http://schemas.microsoft.com/office/drawing/2014/main" id="{69FA38C2-A681-A550-139A-38687F5361BA}"/>
                </a:ext>
              </a:extLst>
            </p:cNvPr>
            <p:cNvPicPr preferRelativeResize="0"/>
            <p:nvPr/>
          </p:nvPicPr>
          <p:blipFill rotWithShape="1">
            <a:blip r:embed="rId3">
              <a:alphaModFix/>
            </a:blip>
            <a:srcRect/>
            <a:stretch/>
          </p:blipFill>
          <p:spPr>
            <a:xfrm>
              <a:off x="9734717" y="4393125"/>
              <a:ext cx="689053" cy="690179"/>
            </a:xfrm>
            <a:prstGeom prst="rect">
              <a:avLst/>
            </a:prstGeom>
            <a:noFill/>
            <a:ln>
              <a:noFill/>
            </a:ln>
          </p:spPr>
        </p:pic>
      </p:grpSp>
      <p:pic>
        <p:nvPicPr>
          <p:cNvPr id="25" name="Google Shape;502;p47">
            <a:extLst>
              <a:ext uri="{FF2B5EF4-FFF2-40B4-BE49-F238E27FC236}">
                <a16:creationId xmlns:a16="http://schemas.microsoft.com/office/drawing/2014/main" id="{F3964F19-86A7-3D60-2F93-B3A3EB8EF447}"/>
              </a:ext>
            </a:extLst>
          </p:cNvPr>
          <p:cNvPicPr preferRelativeResize="0"/>
          <p:nvPr/>
        </p:nvPicPr>
        <p:blipFill>
          <a:blip r:embed="rId4">
            <a:alphaModFix/>
          </a:blip>
          <a:stretch>
            <a:fillRect/>
          </a:stretch>
        </p:blipFill>
        <p:spPr>
          <a:xfrm>
            <a:off x="836075" y="4003638"/>
            <a:ext cx="689049" cy="688192"/>
          </a:xfrm>
          <a:prstGeom prst="rect">
            <a:avLst/>
          </a:prstGeom>
          <a:noFill/>
          <a:ln>
            <a:noFill/>
          </a:ln>
        </p:spPr>
      </p:pic>
      <p:sp>
        <p:nvSpPr>
          <p:cNvPr id="26" name="Google Shape;503;p47">
            <a:extLst>
              <a:ext uri="{FF2B5EF4-FFF2-40B4-BE49-F238E27FC236}">
                <a16:creationId xmlns:a16="http://schemas.microsoft.com/office/drawing/2014/main" id="{6F3DC4E3-AF8A-8B35-32BC-E48ACA448393}"/>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Lead Site</a:t>
            </a:r>
            <a:endParaRPr sz="1800" b="1">
              <a:solidFill>
                <a:schemeClr val="dk2"/>
              </a:solidFill>
              <a:latin typeface="Calibri" panose="020F0502020204030204" pitchFamily="34" charset="0"/>
              <a:ea typeface="Roboto"/>
              <a:cs typeface="Calibri" panose="020F0502020204030204" pitchFamily="34" charset="0"/>
              <a:sym typeface="Roboto"/>
            </a:endParaRPr>
          </a:p>
        </p:txBody>
      </p:sp>
      <p:sp>
        <p:nvSpPr>
          <p:cNvPr id="27" name="Google Shape;504;p47">
            <a:extLst>
              <a:ext uri="{FF2B5EF4-FFF2-40B4-BE49-F238E27FC236}">
                <a16:creationId xmlns:a16="http://schemas.microsoft.com/office/drawing/2014/main" id="{D1E407F8-988E-8708-42C0-EECE5ABC9B28}"/>
              </a:ext>
            </a:extLst>
          </p:cNvPr>
          <p:cNvSpPr/>
          <p:nvPr/>
        </p:nvSpPr>
        <p:spPr>
          <a:xfrm>
            <a:off x="4915725" y="1923013"/>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28" name="Google Shape;505;p47">
            <a:extLst>
              <a:ext uri="{FF2B5EF4-FFF2-40B4-BE49-F238E27FC236}">
                <a16:creationId xmlns:a16="http://schemas.microsoft.com/office/drawing/2014/main" id="{E65ED444-314D-0F23-BF25-A8F18E34ED90}"/>
              </a:ext>
            </a:extLst>
          </p:cNvPr>
          <p:cNvPicPr preferRelativeResize="0"/>
          <p:nvPr/>
        </p:nvPicPr>
        <p:blipFill rotWithShape="1">
          <a:blip r:embed="rId5">
            <a:alphaModFix/>
          </a:blip>
          <a:srcRect/>
          <a:stretch/>
        </p:blipFill>
        <p:spPr>
          <a:xfrm>
            <a:off x="4785492" y="1773363"/>
            <a:ext cx="689053" cy="690177"/>
          </a:xfrm>
          <a:prstGeom prst="rect">
            <a:avLst/>
          </a:prstGeom>
          <a:noFill/>
          <a:ln>
            <a:noFill/>
          </a:ln>
        </p:spPr>
      </p:pic>
      <p:pic>
        <p:nvPicPr>
          <p:cNvPr id="29" name="Google Shape;506;p47">
            <a:extLst>
              <a:ext uri="{FF2B5EF4-FFF2-40B4-BE49-F238E27FC236}">
                <a16:creationId xmlns:a16="http://schemas.microsoft.com/office/drawing/2014/main" id="{BB1E1CAC-8CD6-F391-66D8-9A39D2905C6D}"/>
              </a:ext>
            </a:extLst>
          </p:cNvPr>
          <p:cNvPicPr preferRelativeResize="0"/>
          <p:nvPr/>
        </p:nvPicPr>
        <p:blipFill rotWithShape="1">
          <a:blip r:embed="rId6">
            <a:alphaModFix/>
          </a:blip>
          <a:srcRect/>
          <a:stretch/>
        </p:blipFill>
        <p:spPr>
          <a:xfrm>
            <a:off x="5677767" y="1800676"/>
            <a:ext cx="689054" cy="690178"/>
          </a:xfrm>
          <a:prstGeom prst="rect">
            <a:avLst/>
          </a:prstGeom>
          <a:noFill/>
          <a:ln>
            <a:noFill/>
          </a:ln>
        </p:spPr>
      </p:pic>
      <p:sp>
        <p:nvSpPr>
          <p:cNvPr id="30" name="Google Shape;507;p47">
            <a:extLst>
              <a:ext uri="{FF2B5EF4-FFF2-40B4-BE49-F238E27FC236}">
                <a16:creationId xmlns:a16="http://schemas.microsoft.com/office/drawing/2014/main" id="{336C3287-7F6E-28EC-D833-538A0F4F45AD}"/>
              </a:ext>
            </a:extLst>
          </p:cNvPr>
          <p:cNvSpPr txBox="1"/>
          <p:nvPr/>
        </p:nvSpPr>
        <p:spPr>
          <a:xfrm>
            <a:off x="5018875" y="1159263"/>
            <a:ext cx="1268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pSites</a:t>
            </a:r>
            <a:endParaRPr sz="1800" b="1">
              <a:solidFill>
                <a:schemeClr val="dk2"/>
              </a:solidFill>
              <a:latin typeface="Calibri" panose="020F0502020204030204" pitchFamily="34" charset="0"/>
              <a:ea typeface="Roboto"/>
              <a:cs typeface="Calibri" panose="020F0502020204030204" pitchFamily="34" charset="0"/>
              <a:sym typeface="Roboto"/>
            </a:endParaRPr>
          </a:p>
        </p:txBody>
      </p:sp>
      <p:cxnSp>
        <p:nvCxnSpPr>
          <p:cNvPr id="31" name="Google Shape;508;p47">
            <a:extLst>
              <a:ext uri="{FF2B5EF4-FFF2-40B4-BE49-F238E27FC236}">
                <a16:creationId xmlns:a16="http://schemas.microsoft.com/office/drawing/2014/main" id="{1DF6DF6B-F41F-14DB-4A76-E353D528C152}"/>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cxnSp>
        <p:nvCxnSpPr>
          <p:cNvPr id="32" name="Google Shape;509;p47">
            <a:extLst>
              <a:ext uri="{FF2B5EF4-FFF2-40B4-BE49-F238E27FC236}">
                <a16:creationId xmlns:a16="http://schemas.microsoft.com/office/drawing/2014/main" id="{13A579C6-2F36-8A8A-D3CD-1D2ABDBC0E35}"/>
              </a:ext>
            </a:extLst>
          </p:cNvPr>
          <p:cNvCxnSpPr/>
          <p:nvPr/>
        </p:nvCxnSpPr>
        <p:spPr>
          <a:xfrm>
            <a:off x="36977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33" name="Google Shape;510;p47">
            <a:extLst>
              <a:ext uri="{FF2B5EF4-FFF2-40B4-BE49-F238E27FC236}">
                <a16:creationId xmlns:a16="http://schemas.microsoft.com/office/drawing/2014/main" id="{35C54CB1-7B0D-6820-0146-7E4C67353668}"/>
              </a:ext>
            </a:extLst>
          </p:cNvPr>
          <p:cNvPicPr preferRelativeResize="0"/>
          <p:nvPr/>
        </p:nvPicPr>
        <p:blipFill>
          <a:blip r:embed="rId7">
            <a:alphaModFix/>
          </a:blip>
          <a:stretch>
            <a:fillRect/>
          </a:stretch>
        </p:blipFill>
        <p:spPr>
          <a:xfrm>
            <a:off x="916350" y="2907850"/>
            <a:ext cx="528503" cy="688176"/>
          </a:xfrm>
          <a:prstGeom prst="rect">
            <a:avLst/>
          </a:prstGeom>
          <a:noFill/>
          <a:ln>
            <a:noFill/>
          </a:ln>
        </p:spPr>
      </p:pic>
      <p:pic>
        <p:nvPicPr>
          <p:cNvPr id="34" name="Google Shape;511;p47">
            <a:extLst>
              <a:ext uri="{FF2B5EF4-FFF2-40B4-BE49-F238E27FC236}">
                <a16:creationId xmlns:a16="http://schemas.microsoft.com/office/drawing/2014/main" id="{E18C9640-5FF0-A409-0990-F441DD555A8D}"/>
              </a:ext>
            </a:extLst>
          </p:cNvPr>
          <p:cNvPicPr preferRelativeResize="0"/>
          <p:nvPr/>
        </p:nvPicPr>
        <p:blipFill>
          <a:blip r:embed="rId7">
            <a:alphaModFix/>
          </a:blip>
          <a:stretch>
            <a:fillRect/>
          </a:stretch>
        </p:blipFill>
        <p:spPr>
          <a:xfrm>
            <a:off x="2956550" y="2907850"/>
            <a:ext cx="528503" cy="688176"/>
          </a:xfrm>
          <a:prstGeom prst="rect">
            <a:avLst/>
          </a:prstGeom>
          <a:noFill/>
          <a:ln>
            <a:noFill/>
          </a:ln>
        </p:spPr>
      </p:pic>
      <p:pic>
        <p:nvPicPr>
          <p:cNvPr id="35" name="Google Shape;512;p47">
            <a:extLst>
              <a:ext uri="{FF2B5EF4-FFF2-40B4-BE49-F238E27FC236}">
                <a16:creationId xmlns:a16="http://schemas.microsoft.com/office/drawing/2014/main" id="{26E42EA3-426E-D5F8-3186-F72608E3AAB0}"/>
              </a:ext>
            </a:extLst>
          </p:cNvPr>
          <p:cNvPicPr preferRelativeResize="0"/>
          <p:nvPr/>
        </p:nvPicPr>
        <p:blipFill>
          <a:blip r:embed="rId7">
            <a:alphaModFix/>
          </a:blip>
          <a:stretch>
            <a:fillRect/>
          </a:stretch>
        </p:blipFill>
        <p:spPr>
          <a:xfrm>
            <a:off x="4839450" y="2907850"/>
            <a:ext cx="528503" cy="688176"/>
          </a:xfrm>
          <a:prstGeom prst="rect">
            <a:avLst/>
          </a:prstGeom>
          <a:noFill/>
          <a:ln>
            <a:noFill/>
          </a:ln>
        </p:spPr>
      </p:pic>
      <p:pic>
        <p:nvPicPr>
          <p:cNvPr id="36" name="Google Shape;513;p47">
            <a:extLst>
              <a:ext uri="{FF2B5EF4-FFF2-40B4-BE49-F238E27FC236}">
                <a16:creationId xmlns:a16="http://schemas.microsoft.com/office/drawing/2014/main" id="{1CA6CFEF-01AF-4F63-59BC-7396FBF0C847}"/>
              </a:ext>
            </a:extLst>
          </p:cNvPr>
          <p:cNvPicPr preferRelativeResize="0"/>
          <p:nvPr/>
        </p:nvPicPr>
        <p:blipFill>
          <a:blip r:embed="rId7">
            <a:alphaModFix/>
          </a:blip>
          <a:stretch>
            <a:fillRect/>
          </a:stretch>
        </p:blipFill>
        <p:spPr>
          <a:xfrm>
            <a:off x="5781888" y="2907850"/>
            <a:ext cx="528503" cy="688176"/>
          </a:xfrm>
          <a:prstGeom prst="rect">
            <a:avLst/>
          </a:prstGeom>
          <a:noFill/>
          <a:ln>
            <a:noFill/>
          </a:ln>
        </p:spPr>
      </p:pic>
      <p:pic>
        <p:nvPicPr>
          <p:cNvPr id="37" name="Google Shape;514;p47">
            <a:extLst>
              <a:ext uri="{FF2B5EF4-FFF2-40B4-BE49-F238E27FC236}">
                <a16:creationId xmlns:a16="http://schemas.microsoft.com/office/drawing/2014/main" id="{5C716DAB-8D27-8C1F-7C6B-BDD5D661D02F}"/>
              </a:ext>
            </a:extLst>
          </p:cNvPr>
          <p:cNvPicPr preferRelativeResize="0"/>
          <p:nvPr/>
        </p:nvPicPr>
        <p:blipFill>
          <a:blip r:embed="rId7">
            <a:alphaModFix/>
          </a:blip>
          <a:stretch>
            <a:fillRect/>
          </a:stretch>
        </p:blipFill>
        <p:spPr>
          <a:xfrm>
            <a:off x="4991850" y="3060250"/>
            <a:ext cx="528503" cy="688176"/>
          </a:xfrm>
          <a:prstGeom prst="rect">
            <a:avLst/>
          </a:prstGeom>
          <a:noFill/>
          <a:ln>
            <a:noFill/>
          </a:ln>
        </p:spPr>
      </p:pic>
      <p:pic>
        <p:nvPicPr>
          <p:cNvPr id="38" name="Google Shape;515;p47">
            <a:extLst>
              <a:ext uri="{FF2B5EF4-FFF2-40B4-BE49-F238E27FC236}">
                <a16:creationId xmlns:a16="http://schemas.microsoft.com/office/drawing/2014/main" id="{36ABD8DB-C5C3-24A3-3AA1-7B49BB04C8FE}"/>
              </a:ext>
            </a:extLst>
          </p:cNvPr>
          <p:cNvPicPr preferRelativeResize="0"/>
          <p:nvPr/>
        </p:nvPicPr>
        <p:blipFill>
          <a:blip r:embed="rId7">
            <a:alphaModFix/>
          </a:blip>
          <a:stretch>
            <a:fillRect/>
          </a:stretch>
        </p:blipFill>
        <p:spPr>
          <a:xfrm>
            <a:off x="5934288" y="3060250"/>
            <a:ext cx="528503" cy="688176"/>
          </a:xfrm>
          <a:prstGeom prst="rect">
            <a:avLst/>
          </a:prstGeom>
          <a:noFill/>
          <a:ln>
            <a:noFill/>
          </a:ln>
        </p:spPr>
      </p:pic>
      <p:pic>
        <p:nvPicPr>
          <p:cNvPr id="39" name="Google Shape;516;p47">
            <a:extLst>
              <a:ext uri="{FF2B5EF4-FFF2-40B4-BE49-F238E27FC236}">
                <a16:creationId xmlns:a16="http://schemas.microsoft.com/office/drawing/2014/main" id="{D1D9619B-91C7-FA60-20FD-3710BCED019C}"/>
              </a:ext>
            </a:extLst>
          </p:cNvPr>
          <p:cNvPicPr preferRelativeResize="0"/>
          <p:nvPr/>
        </p:nvPicPr>
        <p:blipFill rotWithShape="1">
          <a:blip r:embed="rId8">
            <a:alphaModFix/>
          </a:blip>
          <a:srcRect/>
          <a:stretch/>
        </p:blipFill>
        <p:spPr>
          <a:xfrm>
            <a:off x="5129850" y="3273819"/>
            <a:ext cx="528503" cy="688176"/>
          </a:xfrm>
          <a:prstGeom prst="rect">
            <a:avLst/>
          </a:prstGeom>
          <a:noFill/>
          <a:ln>
            <a:noFill/>
          </a:ln>
        </p:spPr>
      </p:pic>
      <p:pic>
        <p:nvPicPr>
          <p:cNvPr id="40" name="Google Shape;517;p47">
            <a:extLst>
              <a:ext uri="{FF2B5EF4-FFF2-40B4-BE49-F238E27FC236}">
                <a16:creationId xmlns:a16="http://schemas.microsoft.com/office/drawing/2014/main" id="{4A2B1713-343A-2C46-EB61-CEA6E53C6A70}"/>
              </a:ext>
            </a:extLst>
          </p:cNvPr>
          <p:cNvPicPr preferRelativeResize="0"/>
          <p:nvPr/>
        </p:nvPicPr>
        <p:blipFill rotWithShape="1">
          <a:blip r:embed="rId9">
            <a:alphaModFix/>
          </a:blip>
          <a:srcRect/>
          <a:stretch/>
        </p:blipFill>
        <p:spPr>
          <a:xfrm>
            <a:off x="6105000" y="3273819"/>
            <a:ext cx="528503" cy="688176"/>
          </a:xfrm>
          <a:prstGeom prst="rect">
            <a:avLst/>
          </a:prstGeom>
          <a:noFill/>
          <a:ln>
            <a:noFill/>
          </a:ln>
        </p:spPr>
      </p:pic>
      <p:pic>
        <p:nvPicPr>
          <p:cNvPr id="41" name="Google Shape;518;p47">
            <a:extLst>
              <a:ext uri="{FF2B5EF4-FFF2-40B4-BE49-F238E27FC236}">
                <a16:creationId xmlns:a16="http://schemas.microsoft.com/office/drawing/2014/main" id="{85FAD882-B1D7-7CA2-01EF-9FA65627CED8}"/>
              </a:ext>
            </a:extLst>
          </p:cNvPr>
          <p:cNvPicPr preferRelativeResize="0"/>
          <p:nvPr/>
        </p:nvPicPr>
        <p:blipFill rotWithShape="1">
          <a:blip r:embed="rId10">
            <a:alphaModFix/>
          </a:blip>
          <a:srcRect/>
          <a:stretch/>
        </p:blipFill>
        <p:spPr>
          <a:xfrm>
            <a:off x="4911575" y="4440138"/>
            <a:ext cx="689049" cy="688192"/>
          </a:xfrm>
          <a:prstGeom prst="rect">
            <a:avLst/>
          </a:prstGeom>
          <a:noFill/>
          <a:ln>
            <a:noFill/>
          </a:ln>
        </p:spPr>
      </p:pic>
      <p:pic>
        <p:nvPicPr>
          <p:cNvPr id="42" name="Google Shape;519;p47">
            <a:extLst>
              <a:ext uri="{FF2B5EF4-FFF2-40B4-BE49-F238E27FC236}">
                <a16:creationId xmlns:a16="http://schemas.microsoft.com/office/drawing/2014/main" id="{63EA8213-E4BF-1147-71BA-8344B63CC871}"/>
              </a:ext>
            </a:extLst>
          </p:cNvPr>
          <p:cNvPicPr preferRelativeResize="0"/>
          <p:nvPr/>
        </p:nvPicPr>
        <p:blipFill rotWithShape="1">
          <a:blip r:embed="rId11">
            <a:alphaModFix/>
          </a:blip>
          <a:srcRect/>
          <a:stretch/>
        </p:blipFill>
        <p:spPr>
          <a:xfrm>
            <a:off x="5854025" y="4441038"/>
            <a:ext cx="689049" cy="688192"/>
          </a:xfrm>
          <a:prstGeom prst="rect">
            <a:avLst/>
          </a:prstGeom>
          <a:noFill/>
          <a:ln>
            <a:noFill/>
          </a:ln>
        </p:spPr>
      </p:pic>
      <p:cxnSp>
        <p:nvCxnSpPr>
          <p:cNvPr id="47" name="Google Shape;520;p47">
            <a:extLst>
              <a:ext uri="{FF2B5EF4-FFF2-40B4-BE49-F238E27FC236}">
                <a16:creationId xmlns:a16="http://schemas.microsoft.com/office/drawing/2014/main" id="{9EDF6B49-0A96-7D98-870A-2E16483F5D02}"/>
              </a:ext>
            </a:extLst>
          </p:cNvPr>
          <p:cNvCxnSpPr/>
          <p:nvPr/>
        </p:nvCxnSpPr>
        <p:spPr>
          <a:xfrm>
            <a:off x="5729275" y="4354925"/>
            <a:ext cx="1200" cy="942600"/>
          </a:xfrm>
          <a:prstGeom prst="straightConnector1">
            <a:avLst/>
          </a:prstGeom>
          <a:noFill/>
          <a:ln w="28575" cap="flat" cmpd="sng">
            <a:solidFill>
              <a:schemeClr val="dk2"/>
            </a:solidFill>
            <a:prstDash val="solid"/>
            <a:round/>
            <a:headEnd type="none" w="med" len="med"/>
            <a:tailEnd type="triangle" w="med" len="med"/>
          </a:ln>
        </p:spPr>
      </p:cxnSp>
      <p:pic>
        <p:nvPicPr>
          <p:cNvPr id="48" name="Google Shape;521;p47">
            <a:extLst>
              <a:ext uri="{FF2B5EF4-FFF2-40B4-BE49-F238E27FC236}">
                <a16:creationId xmlns:a16="http://schemas.microsoft.com/office/drawing/2014/main" id="{6EA91A78-CBB0-1ED5-D012-E6D731589830}"/>
              </a:ext>
            </a:extLst>
          </p:cNvPr>
          <p:cNvPicPr preferRelativeResize="0"/>
          <p:nvPr/>
        </p:nvPicPr>
        <p:blipFill rotWithShape="1">
          <a:blip r:embed="rId8">
            <a:alphaModFix/>
          </a:blip>
          <a:srcRect/>
          <a:stretch/>
        </p:blipFill>
        <p:spPr>
          <a:xfrm>
            <a:off x="5129138" y="5527319"/>
            <a:ext cx="528503" cy="688176"/>
          </a:xfrm>
          <a:prstGeom prst="rect">
            <a:avLst/>
          </a:prstGeom>
          <a:noFill/>
          <a:ln>
            <a:noFill/>
          </a:ln>
        </p:spPr>
      </p:pic>
      <p:pic>
        <p:nvPicPr>
          <p:cNvPr id="55" name="Google Shape;522;p47">
            <a:extLst>
              <a:ext uri="{FF2B5EF4-FFF2-40B4-BE49-F238E27FC236}">
                <a16:creationId xmlns:a16="http://schemas.microsoft.com/office/drawing/2014/main" id="{10ACC910-9C30-9636-697D-D9E5F0AEB2DE}"/>
              </a:ext>
            </a:extLst>
          </p:cNvPr>
          <p:cNvPicPr preferRelativeResize="0"/>
          <p:nvPr/>
        </p:nvPicPr>
        <p:blipFill rotWithShape="1">
          <a:blip r:embed="rId9">
            <a:alphaModFix/>
          </a:blip>
          <a:srcRect/>
          <a:stretch/>
        </p:blipFill>
        <p:spPr>
          <a:xfrm>
            <a:off x="5800913" y="5527319"/>
            <a:ext cx="528503" cy="688176"/>
          </a:xfrm>
          <a:prstGeom prst="rect">
            <a:avLst/>
          </a:prstGeom>
          <a:noFill/>
          <a:ln>
            <a:noFill/>
          </a:ln>
        </p:spPr>
      </p:pic>
      <p:pic>
        <p:nvPicPr>
          <p:cNvPr id="56" name="Google Shape;523;p47">
            <a:extLst>
              <a:ext uri="{FF2B5EF4-FFF2-40B4-BE49-F238E27FC236}">
                <a16:creationId xmlns:a16="http://schemas.microsoft.com/office/drawing/2014/main" id="{ED1931A3-B094-8D0E-0876-2DEA5E03C6A9}"/>
              </a:ext>
            </a:extLst>
          </p:cNvPr>
          <p:cNvPicPr preferRelativeResize="0"/>
          <p:nvPr/>
        </p:nvPicPr>
        <p:blipFill>
          <a:blip r:embed="rId12">
            <a:alphaModFix/>
          </a:blip>
          <a:stretch>
            <a:fillRect/>
          </a:stretch>
        </p:blipFill>
        <p:spPr>
          <a:xfrm>
            <a:off x="5388825" y="3655600"/>
            <a:ext cx="399208" cy="513415"/>
          </a:xfrm>
          <a:prstGeom prst="rect">
            <a:avLst/>
          </a:prstGeom>
          <a:noFill/>
          <a:ln>
            <a:noFill/>
          </a:ln>
        </p:spPr>
      </p:pic>
      <p:pic>
        <p:nvPicPr>
          <p:cNvPr id="57" name="Google Shape;524;p47">
            <a:extLst>
              <a:ext uri="{FF2B5EF4-FFF2-40B4-BE49-F238E27FC236}">
                <a16:creationId xmlns:a16="http://schemas.microsoft.com/office/drawing/2014/main" id="{ED5C3B23-B295-137C-7E6B-D99A347A2F5C}"/>
              </a:ext>
            </a:extLst>
          </p:cNvPr>
          <p:cNvPicPr preferRelativeResize="0"/>
          <p:nvPr/>
        </p:nvPicPr>
        <p:blipFill>
          <a:blip r:embed="rId12">
            <a:alphaModFix/>
          </a:blip>
          <a:stretch>
            <a:fillRect/>
          </a:stretch>
        </p:blipFill>
        <p:spPr>
          <a:xfrm>
            <a:off x="6366817" y="3655610"/>
            <a:ext cx="399208" cy="513415"/>
          </a:xfrm>
          <a:prstGeom prst="rect">
            <a:avLst/>
          </a:prstGeom>
          <a:noFill/>
          <a:ln>
            <a:noFill/>
          </a:ln>
        </p:spPr>
      </p:pic>
      <p:sp>
        <p:nvSpPr>
          <p:cNvPr id="58" name="Google Shape;525;p47">
            <a:extLst>
              <a:ext uri="{FF2B5EF4-FFF2-40B4-BE49-F238E27FC236}">
                <a16:creationId xmlns:a16="http://schemas.microsoft.com/office/drawing/2014/main" id="{6A502F26-D90D-880E-E735-D4E378DB874E}"/>
              </a:ext>
            </a:extLst>
          </p:cNvPr>
          <p:cNvSpPr txBox="1"/>
          <p:nvPr/>
        </p:nvSpPr>
        <p:spPr>
          <a:xfrm>
            <a:off x="8815475" y="4800530"/>
            <a:ext cx="3387000" cy="1420872"/>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1800" dirty="0">
                <a:solidFill>
                  <a:srgbClr val="1F497D"/>
                </a:solidFill>
                <a:latin typeface="Calibri" panose="020F0502020204030204" pitchFamily="34" charset="0"/>
                <a:ea typeface="Roboto"/>
                <a:cs typeface="Calibri" panose="020F0502020204030204" pitchFamily="34" charset="0"/>
                <a:sym typeface="Roboto"/>
              </a:rPr>
              <a:t>Once reviewed locally, </a:t>
            </a:r>
            <a:r>
              <a:rPr lang="en-US" sz="1800" dirty="0" err="1">
                <a:solidFill>
                  <a:srgbClr val="1F497D"/>
                </a:solidFill>
                <a:latin typeface="Calibri" panose="020F0502020204030204" pitchFamily="34" charset="0"/>
                <a:ea typeface="Roboto"/>
                <a:cs typeface="Calibri" panose="020F0502020204030204" pitchFamily="34" charset="0"/>
                <a:sym typeface="Roboto"/>
              </a:rPr>
              <a:t>pSite</a:t>
            </a:r>
            <a:r>
              <a:rPr lang="en-US" sz="1800" dirty="0">
                <a:solidFill>
                  <a:srgbClr val="1F497D"/>
                </a:solidFill>
                <a:latin typeface="Calibri" panose="020F0502020204030204" pitchFamily="34" charset="0"/>
                <a:ea typeface="Roboto"/>
                <a:cs typeface="Calibri" panose="020F0502020204030204" pitchFamily="34" charset="0"/>
                <a:sym typeface="Roboto"/>
              </a:rPr>
              <a:t> documents are </a:t>
            </a:r>
            <a:r>
              <a:rPr lang="en-US" sz="1800" b="1" dirty="0">
                <a:solidFill>
                  <a:srgbClr val="1F497D"/>
                </a:solidFill>
                <a:latin typeface="Calibri" panose="020F0502020204030204" pitchFamily="34" charset="0"/>
                <a:ea typeface="Roboto"/>
                <a:cs typeface="Calibri" panose="020F0502020204030204" pitchFamily="34" charset="0"/>
                <a:sym typeface="Roboto"/>
              </a:rPr>
              <a:t>TRANSFERRED </a:t>
            </a:r>
            <a:br>
              <a:rPr lang="en-US" sz="1800" b="1" dirty="0">
                <a:solidFill>
                  <a:srgbClr val="1F497D"/>
                </a:solidFill>
                <a:latin typeface="Calibri" panose="020F0502020204030204" pitchFamily="34" charset="0"/>
                <a:ea typeface="Roboto"/>
                <a:cs typeface="Calibri" panose="020F0502020204030204" pitchFamily="34" charset="0"/>
                <a:sym typeface="Roboto"/>
              </a:rPr>
            </a:br>
            <a:r>
              <a:rPr lang="en-US" sz="1800" dirty="0">
                <a:solidFill>
                  <a:srgbClr val="1F497D"/>
                </a:solidFill>
                <a:latin typeface="Calibri" panose="020F0502020204030204" pitchFamily="34" charset="0"/>
                <a:ea typeface="Roboto"/>
                <a:cs typeface="Calibri" panose="020F0502020204030204" pitchFamily="34" charset="0"/>
                <a:sym typeface="Roboto"/>
              </a:rPr>
              <a:t>to the </a:t>
            </a:r>
            <a:r>
              <a:rPr lang="en-US" sz="1800" dirty="0" err="1">
                <a:solidFill>
                  <a:srgbClr val="1F497D"/>
                </a:solidFill>
                <a:latin typeface="Calibri" panose="020F0502020204030204" pitchFamily="34" charset="0"/>
                <a:ea typeface="Roboto"/>
                <a:cs typeface="Calibri" panose="020F0502020204030204" pitchFamily="34" charset="0"/>
                <a:sym typeface="Roboto"/>
              </a:rPr>
              <a:t>BoR</a:t>
            </a:r>
            <a:r>
              <a:rPr lang="en-US" sz="1800" dirty="0">
                <a:solidFill>
                  <a:srgbClr val="1F497D"/>
                </a:solidFill>
                <a:latin typeface="Calibri" panose="020F0502020204030204" pitchFamily="34" charset="0"/>
                <a:ea typeface="Roboto"/>
                <a:cs typeface="Calibri" panose="020F0502020204030204" pitchFamily="34" charset="0"/>
                <a:sym typeface="Roboto"/>
              </a:rPr>
              <a:t> for review through </a:t>
            </a:r>
            <a:br>
              <a:rPr lang="en-US" sz="1800" dirty="0">
                <a:solidFill>
                  <a:srgbClr val="1F497D"/>
                </a:solidFill>
                <a:latin typeface="Calibri" panose="020F0502020204030204" pitchFamily="34" charset="0"/>
                <a:ea typeface="Roboto"/>
                <a:cs typeface="Calibri" panose="020F0502020204030204" pitchFamily="34" charset="0"/>
                <a:sym typeface="Roboto"/>
              </a:rPr>
            </a:br>
            <a:r>
              <a:rPr lang="en-US" sz="1800" dirty="0">
                <a:solidFill>
                  <a:srgbClr val="1F497D"/>
                </a:solidFill>
                <a:latin typeface="Calibri" panose="020F0502020204030204" pitchFamily="34" charset="0"/>
                <a:ea typeface="Roboto"/>
                <a:cs typeface="Calibri" panose="020F0502020204030204" pitchFamily="34" charset="0"/>
                <a:sym typeface="Roboto"/>
              </a:rPr>
              <a:t>the Exchange.</a:t>
            </a:r>
            <a:endParaRPr sz="1800" dirty="0">
              <a:solidFill>
                <a:srgbClr val="1F497D"/>
              </a:solidFill>
              <a:latin typeface="Calibri" panose="020F0502020204030204" pitchFamily="34" charset="0"/>
              <a:ea typeface="Roboto"/>
              <a:cs typeface="Calibri" panose="020F0502020204030204" pitchFamily="34" charset="0"/>
              <a:sym typeface="Roboto"/>
            </a:endParaRPr>
          </a:p>
        </p:txBody>
      </p:sp>
      <p:grpSp>
        <p:nvGrpSpPr>
          <p:cNvPr id="59" name="Google Shape;526;p47">
            <a:extLst>
              <a:ext uri="{FF2B5EF4-FFF2-40B4-BE49-F238E27FC236}">
                <a16:creationId xmlns:a16="http://schemas.microsoft.com/office/drawing/2014/main" id="{E127210D-042E-E52D-3986-A4B92F2483C2}"/>
              </a:ext>
            </a:extLst>
          </p:cNvPr>
          <p:cNvGrpSpPr/>
          <p:nvPr/>
        </p:nvGrpSpPr>
        <p:grpSpPr>
          <a:xfrm>
            <a:off x="7853517" y="5586225"/>
            <a:ext cx="689053" cy="690179"/>
            <a:chOff x="9734717" y="4393125"/>
            <a:chExt cx="689053" cy="690179"/>
          </a:xfrm>
        </p:grpSpPr>
        <p:sp>
          <p:nvSpPr>
            <p:cNvPr id="60" name="Google Shape;527;p47">
              <a:extLst>
                <a:ext uri="{FF2B5EF4-FFF2-40B4-BE49-F238E27FC236}">
                  <a16:creationId xmlns:a16="http://schemas.microsoft.com/office/drawing/2014/main" id="{0698336E-1D25-4755-46E1-5C0419B4AC17}"/>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61" name="Google Shape;528;p47">
              <a:extLst>
                <a:ext uri="{FF2B5EF4-FFF2-40B4-BE49-F238E27FC236}">
                  <a16:creationId xmlns:a16="http://schemas.microsoft.com/office/drawing/2014/main" id="{FDC1AB6D-DB4A-14E8-DADE-A4A6C34C1A78}"/>
                </a:ext>
              </a:extLst>
            </p:cNvPr>
            <p:cNvPicPr preferRelativeResize="0"/>
            <p:nvPr/>
          </p:nvPicPr>
          <p:blipFill rotWithShape="1">
            <a:blip r:embed="rId3">
              <a:alphaModFix/>
            </a:blip>
            <a:srcRect/>
            <a:stretch/>
          </p:blipFill>
          <p:spPr>
            <a:xfrm>
              <a:off x="9734717" y="4393125"/>
              <a:ext cx="689053" cy="690179"/>
            </a:xfrm>
            <a:prstGeom prst="rect">
              <a:avLst/>
            </a:prstGeom>
            <a:noFill/>
            <a:ln>
              <a:noFill/>
            </a:ln>
          </p:spPr>
        </p:pic>
      </p:grpSp>
      <p:pic>
        <p:nvPicPr>
          <p:cNvPr id="62" name="Google Shape;529;p47">
            <a:extLst>
              <a:ext uri="{FF2B5EF4-FFF2-40B4-BE49-F238E27FC236}">
                <a16:creationId xmlns:a16="http://schemas.microsoft.com/office/drawing/2014/main" id="{C252ECF6-C450-21AD-A2FE-06376971DC9B}"/>
              </a:ext>
            </a:extLst>
          </p:cNvPr>
          <p:cNvPicPr preferRelativeResize="0"/>
          <p:nvPr/>
        </p:nvPicPr>
        <p:blipFill rotWithShape="1">
          <a:blip r:embed="rId13">
            <a:alphaModFix/>
          </a:blip>
          <a:srcRect l="9050" r="9042"/>
          <a:stretch/>
        </p:blipFill>
        <p:spPr>
          <a:xfrm>
            <a:off x="7890012" y="4691836"/>
            <a:ext cx="616075" cy="754808"/>
          </a:xfrm>
          <a:prstGeom prst="rect">
            <a:avLst/>
          </a:prstGeom>
          <a:noFill/>
          <a:ln>
            <a:noFill/>
          </a:ln>
        </p:spPr>
      </p:pic>
      <p:pic>
        <p:nvPicPr>
          <p:cNvPr id="63" name="Google Shape;530;p47">
            <a:extLst>
              <a:ext uri="{FF2B5EF4-FFF2-40B4-BE49-F238E27FC236}">
                <a16:creationId xmlns:a16="http://schemas.microsoft.com/office/drawing/2014/main" id="{C87565A9-6893-9EB4-F4C7-5FBD5CDF8C9F}"/>
              </a:ext>
            </a:extLst>
          </p:cNvPr>
          <p:cNvPicPr preferRelativeResize="0"/>
          <p:nvPr/>
        </p:nvPicPr>
        <p:blipFill>
          <a:blip r:embed="rId2">
            <a:alphaModFix/>
          </a:blip>
          <a:stretch>
            <a:fillRect/>
          </a:stretch>
        </p:blipFill>
        <p:spPr>
          <a:xfrm>
            <a:off x="6762874" y="5382010"/>
            <a:ext cx="528500" cy="352609"/>
          </a:xfrm>
          <a:prstGeom prst="rect">
            <a:avLst/>
          </a:prstGeom>
          <a:noFill/>
          <a:ln>
            <a:noFill/>
          </a:ln>
        </p:spPr>
      </p:pic>
      <p:cxnSp>
        <p:nvCxnSpPr>
          <p:cNvPr id="64" name="Google Shape;531;p47">
            <a:extLst>
              <a:ext uri="{FF2B5EF4-FFF2-40B4-BE49-F238E27FC236}">
                <a16:creationId xmlns:a16="http://schemas.microsoft.com/office/drawing/2014/main" id="{E5C32315-D96A-12E5-1E03-0A399F0DFF3C}"/>
              </a:ext>
            </a:extLst>
          </p:cNvPr>
          <p:cNvCxnSpPr/>
          <p:nvPr/>
        </p:nvCxnSpPr>
        <p:spPr>
          <a:xfrm>
            <a:off x="6562575" y="5884288"/>
            <a:ext cx="929100" cy="0"/>
          </a:xfrm>
          <a:prstGeom prst="straightConnector1">
            <a:avLst/>
          </a:prstGeom>
          <a:noFill/>
          <a:ln w="28575" cap="flat" cmpd="sng">
            <a:solidFill>
              <a:schemeClr val="dk2"/>
            </a:solidFill>
            <a:prstDash val="solid"/>
            <a:round/>
            <a:headEnd type="none" w="med" len="med"/>
            <a:tailEnd type="triangle" w="med" len="med"/>
          </a:ln>
        </p:spPr>
      </p:cxnSp>
      <p:sp>
        <p:nvSpPr>
          <p:cNvPr id="65" name="Google Shape;532;p47">
            <a:extLst>
              <a:ext uri="{FF2B5EF4-FFF2-40B4-BE49-F238E27FC236}">
                <a16:creationId xmlns:a16="http://schemas.microsoft.com/office/drawing/2014/main" id="{BF45EE5E-4BEB-D387-0407-9CE688D48D0E}"/>
              </a:ext>
            </a:extLst>
          </p:cNvPr>
          <p:cNvSpPr/>
          <p:nvPr/>
        </p:nvSpPr>
        <p:spPr>
          <a:xfrm>
            <a:off x="339225" y="1656200"/>
            <a:ext cx="6426900" cy="37257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5496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pic>
        <p:nvPicPr>
          <p:cNvPr id="4" name="Google Shape;539;p48">
            <a:extLst>
              <a:ext uri="{FF2B5EF4-FFF2-40B4-BE49-F238E27FC236}">
                <a16:creationId xmlns:a16="http://schemas.microsoft.com/office/drawing/2014/main" id="{030D8A58-F40D-BBF4-D32A-B66E87BC87D5}"/>
              </a:ext>
            </a:extLst>
          </p:cNvPr>
          <p:cNvPicPr preferRelativeResize="0"/>
          <p:nvPr/>
        </p:nvPicPr>
        <p:blipFill>
          <a:blip r:embed="rId2">
            <a:alphaModFix/>
          </a:blip>
          <a:stretch>
            <a:fillRect/>
          </a:stretch>
        </p:blipFill>
        <p:spPr>
          <a:xfrm>
            <a:off x="3897999" y="2704810"/>
            <a:ext cx="528500" cy="352609"/>
          </a:xfrm>
          <a:prstGeom prst="rect">
            <a:avLst/>
          </a:prstGeom>
          <a:noFill/>
          <a:ln>
            <a:noFill/>
          </a:ln>
        </p:spPr>
      </p:pic>
      <p:grpSp>
        <p:nvGrpSpPr>
          <p:cNvPr id="7" name="Google Shape;541;p48">
            <a:extLst>
              <a:ext uri="{FF2B5EF4-FFF2-40B4-BE49-F238E27FC236}">
                <a16:creationId xmlns:a16="http://schemas.microsoft.com/office/drawing/2014/main" id="{26841718-A86E-7AFF-3402-501406BF09A7}"/>
              </a:ext>
            </a:extLst>
          </p:cNvPr>
          <p:cNvGrpSpPr/>
          <p:nvPr/>
        </p:nvGrpSpPr>
        <p:grpSpPr>
          <a:xfrm>
            <a:off x="808742" y="1846725"/>
            <a:ext cx="689053" cy="690179"/>
            <a:chOff x="9734717" y="4393125"/>
            <a:chExt cx="689053" cy="690179"/>
          </a:xfrm>
        </p:grpSpPr>
        <p:sp>
          <p:nvSpPr>
            <p:cNvPr id="8" name="Google Shape;542;p48">
              <a:extLst>
                <a:ext uri="{FF2B5EF4-FFF2-40B4-BE49-F238E27FC236}">
                  <a16:creationId xmlns:a16="http://schemas.microsoft.com/office/drawing/2014/main" id="{4418BAAE-71B5-8DCA-7217-C506D0355188}"/>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9" name="Google Shape;543;p48">
              <a:extLst>
                <a:ext uri="{FF2B5EF4-FFF2-40B4-BE49-F238E27FC236}">
                  <a16:creationId xmlns:a16="http://schemas.microsoft.com/office/drawing/2014/main" id="{C2B2B216-CFA6-8FDC-E3A0-C5C13823135E}"/>
                </a:ext>
              </a:extLst>
            </p:cNvPr>
            <p:cNvPicPr preferRelativeResize="0"/>
            <p:nvPr/>
          </p:nvPicPr>
          <p:blipFill rotWithShape="1">
            <a:blip r:embed="rId3">
              <a:alphaModFix/>
            </a:blip>
            <a:srcRect/>
            <a:stretch/>
          </p:blipFill>
          <p:spPr>
            <a:xfrm>
              <a:off x="9734717" y="4393125"/>
              <a:ext cx="689053" cy="690179"/>
            </a:xfrm>
            <a:prstGeom prst="rect">
              <a:avLst/>
            </a:prstGeom>
            <a:noFill/>
            <a:ln>
              <a:noFill/>
            </a:ln>
          </p:spPr>
        </p:pic>
      </p:grpSp>
      <p:pic>
        <p:nvPicPr>
          <p:cNvPr id="10" name="Google Shape;544;p48">
            <a:extLst>
              <a:ext uri="{FF2B5EF4-FFF2-40B4-BE49-F238E27FC236}">
                <a16:creationId xmlns:a16="http://schemas.microsoft.com/office/drawing/2014/main" id="{6C76902F-8198-BA88-B3F9-991C35CEC666}"/>
              </a:ext>
            </a:extLst>
          </p:cNvPr>
          <p:cNvPicPr preferRelativeResize="0"/>
          <p:nvPr/>
        </p:nvPicPr>
        <p:blipFill>
          <a:blip r:embed="rId4">
            <a:alphaModFix/>
          </a:blip>
          <a:stretch>
            <a:fillRect/>
          </a:stretch>
        </p:blipFill>
        <p:spPr>
          <a:xfrm>
            <a:off x="836075" y="4003638"/>
            <a:ext cx="689049" cy="688192"/>
          </a:xfrm>
          <a:prstGeom prst="rect">
            <a:avLst/>
          </a:prstGeom>
          <a:noFill/>
          <a:ln>
            <a:noFill/>
          </a:ln>
        </p:spPr>
      </p:pic>
      <p:sp>
        <p:nvSpPr>
          <p:cNvPr id="11" name="Google Shape;545;p48">
            <a:extLst>
              <a:ext uri="{FF2B5EF4-FFF2-40B4-BE49-F238E27FC236}">
                <a16:creationId xmlns:a16="http://schemas.microsoft.com/office/drawing/2014/main" id="{D4E7B7CF-5B37-A64D-D7A9-054E5414544C}"/>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Lead Site</a:t>
            </a:r>
            <a:endParaRPr sz="1800" b="1">
              <a:solidFill>
                <a:schemeClr val="dk2"/>
              </a:solidFill>
              <a:latin typeface="Calibri" panose="020F0502020204030204" pitchFamily="34" charset="0"/>
              <a:ea typeface="Roboto"/>
              <a:cs typeface="Calibri" panose="020F0502020204030204" pitchFamily="34" charset="0"/>
              <a:sym typeface="Roboto"/>
            </a:endParaRPr>
          </a:p>
        </p:txBody>
      </p:sp>
      <p:sp>
        <p:nvSpPr>
          <p:cNvPr id="12" name="Google Shape;546;p48">
            <a:extLst>
              <a:ext uri="{FF2B5EF4-FFF2-40B4-BE49-F238E27FC236}">
                <a16:creationId xmlns:a16="http://schemas.microsoft.com/office/drawing/2014/main" id="{0AC336A3-A4F0-51D4-8761-91F4B5FE43D9}"/>
              </a:ext>
            </a:extLst>
          </p:cNvPr>
          <p:cNvSpPr/>
          <p:nvPr/>
        </p:nvSpPr>
        <p:spPr>
          <a:xfrm>
            <a:off x="4915725" y="1923013"/>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13" name="Google Shape;547;p48">
            <a:extLst>
              <a:ext uri="{FF2B5EF4-FFF2-40B4-BE49-F238E27FC236}">
                <a16:creationId xmlns:a16="http://schemas.microsoft.com/office/drawing/2014/main" id="{0B8A1B11-FEC9-3ABC-6B0F-EEFF3AB314FE}"/>
              </a:ext>
            </a:extLst>
          </p:cNvPr>
          <p:cNvPicPr preferRelativeResize="0"/>
          <p:nvPr/>
        </p:nvPicPr>
        <p:blipFill rotWithShape="1">
          <a:blip r:embed="rId5">
            <a:alphaModFix/>
          </a:blip>
          <a:srcRect/>
          <a:stretch/>
        </p:blipFill>
        <p:spPr>
          <a:xfrm>
            <a:off x="4785492" y="1773363"/>
            <a:ext cx="689053" cy="690177"/>
          </a:xfrm>
          <a:prstGeom prst="rect">
            <a:avLst/>
          </a:prstGeom>
          <a:noFill/>
          <a:ln>
            <a:noFill/>
          </a:ln>
        </p:spPr>
      </p:pic>
      <p:pic>
        <p:nvPicPr>
          <p:cNvPr id="14" name="Google Shape;548;p48">
            <a:extLst>
              <a:ext uri="{FF2B5EF4-FFF2-40B4-BE49-F238E27FC236}">
                <a16:creationId xmlns:a16="http://schemas.microsoft.com/office/drawing/2014/main" id="{7DAF1B9F-FFDA-327E-745A-A4F91A22FBEE}"/>
              </a:ext>
            </a:extLst>
          </p:cNvPr>
          <p:cNvPicPr preferRelativeResize="0"/>
          <p:nvPr/>
        </p:nvPicPr>
        <p:blipFill rotWithShape="1">
          <a:blip r:embed="rId6">
            <a:alphaModFix/>
          </a:blip>
          <a:srcRect/>
          <a:stretch/>
        </p:blipFill>
        <p:spPr>
          <a:xfrm>
            <a:off x="5677767" y="1800676"/>
            <a:ext cx="689054" cy="690178"/>
          </a:xfrm>
          <a:prstGeom prst="rect">
            <a:avLst/>
          </a:prstGeom>
          <a:noFill/>
          <a:ln>
            <a:noFill/>
          </a:ln>
        </p:spPr>
      </p:pic>
      <p:sp>
        <p:nvSpPr>
          <p:cNvPr id="15" name="Google Shape;549;p48">
            <a:extLst>
              <a:ext uri="{FF2B5EF4-FFF2-40B4-BE49-F238E27FC236}">
                <a16:creationId xmlns:a16="http://schemas.microsoft.com/office/drawing/2014/main" id="{F74C7B30-8E68-5625-9957-DDDB91C6FBB9}"/>
              </a:ext>
            </a:extLst>
          </p:cNvPr>
          <p:cNvSpPr txBox="1"/>
          <p:nvPr/>
        </p:nvSpPr>
        <p:spPr>
          <a:xfrm>
            <a:off x="5018875" y="1159263"/>
            <a:ext cx="1268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pSites</a:t>
            </a:r>
            <a:endParaRPr sz="1800" b="1">
              <a:solidFill>
                <a:schemeClr val="dk2"/>
              </a:solidFill>
              <a:latin typeface="Calibri" panose="020F0502020204030204" pitchFamily="34" charset="0"/>
              <a:ea typeface="Roboto"/>
              <a:cs typeface="Calibri" panose="020F0502020204030204" pitchFamily="34" charset="0"/>
              <a:sym typeface="Roboto"/>
            </a:endParaRPr>
          </a:p>
        </p:txBody>
      </p:sp>
      <p:cxnSp>
        <p:nvCxnSpPr>
          <p:cNvPr id="16" name="Google Shape;550;p48">
            <a:extLst>
              <a:ext uri="{FF2B5EF4-FFF2-40B4-BE49-F238E27FC236}">
                <a16:creationId xmlns:a16="http://schemas.microsoft.com/office/drawing/2014/main" id="{25D29453-C112-7172-F115-F7487817A9B2}"/>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cxnSp>
        <p:nvCxnSpPr>
          <p:cNvPr id="17" name="Google Shape;551;p48">
            <a:extLst>
              <a:ext uri="{FF2B5EF4-FFF2-40B4-BE49-F238E27FC236}">
                <a16:creationId xmlns:a16="http://schemas.microsoft.com/office/drawing/2014/main" id="{979F7BF3-11B7-4006-1F8B-965D03E032BE}"/>
              </a:ext>
            </a:extLst>
          </p:cNvPr>
          <p:cNvCxnSpPr/>
          <p:nvPr/>
        </p:nvCxnSpPr>
        <p:spPr>
          <a:xfrm>
            <a:off x="36977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18" name="Google Shape;552;p48">
            <a:extLst>
              <a:ext uri="{FF2B5EF4-FFF2-40B4-BE49-F238E27FC236}">
                <a16:creationId xmlns:a16="http://schemas.microsoft.com/office/drawing/2014/main" id="{D9A36EFA-7A47-D16B-F3A5-5D94ED261CA3}"/>
              </a:ext>
            </a:extLst>
          </p:cNvPr>
          <p:cNvPicPr preferRelativeResize="0"/>
          <p:nvPr/>
        </p:nvPicPr>
        <p:blipFill>
          <a:blip r:embed="rId7">
            <a:alphaModFix/>
          </a:blip>
          <a:stretch>
            <a:fillRect/>
          </a:stretch>
        </p:blipFill>
        <p:spPr>
          <a:xfrm>
            <a:off x="916350" y="2907850"/>
            <a:ext cx="528503" cy="688176"/>
          </a:xfrm>
          <a:prstGeom prst="rect">
            <a:avLst/>
          </a:prstGeom>
          <a:noFill/>
          <a:ln>
            <a:noFill/>
          </a:ln>
        </p:spPr>
      </p:pic>
      <p:pic>
        <p:nvPicPr>
          <p:cNvPr id="19" name="Google Shape;553;p48">
            <a:extLst>
              <a:ext uri="{FF2B5EF4-FFF2-40B4-BE49-F238E27FC236}">
                <a16:creationId xmlns:a16="http://schemas.microsoft.com/office/drawing/2014/main" id="{F47E087F-9660-B815-AF71-F14F4A3EE478}"/>
              </a:ext>
            </a:extLst>
          </p:cNvPr>
          <p:cNvPicPr preferRelativeResize="0"/>
          <p:nvPr/>
        </p:nvPicPr>
        <p:blipFill>
          <a:blip r:embed="rId7">
            <a:alphaModFix/>
          </a:blip>
          <a:stretch>
            <a:fillRect/>
          </a:stretch>
        </p:blipFill>
        <p:spPr>
          <a:xfrm>
            <a:off x="2956550" y="2907850"/>
            <a:ext cx="528503" cy="688176"/>
          </a:xfrm>
          <a:prstGeom prst="rect">
            <a:avLst/>
          </a:prstGeom>
          <a:noFill/>
          <a:ln>
            <a:noFill/>
          </a:ln>
        </p:spPr>
      </p:pic>
      <p:pic>
        <p:nvPicPr>
          <p:cNvPr id="20" name="Google Shape;554;p48">
            <a:extLst>
              <a:ext uri="{FF2B5EF4-FFF2-40B4-BE49-F238E27FC236}">
                <a16:creationId xmlns:a16="http://schemas.microsoft.com/office/drawing/2014/main" id="{E5BFA594-3403-64B5-F49D-C6300F9FD438}"/>
              </a:ext>
            </a:extLst>
          </p:cNvPr>
          <p:cNvPicPr preferRelativeResize="0"/>
          <p:nvPr/>
        </p:nvPicPr>
        <p:blipFill>
          <a:blip r:embed="rId7">
            <a:alphaModFix/>
          </a:blip>
          <a:stretch>
            <a:fillRect/>
          </a:stretch>
        </p:blipFill>
        <p:spPr>
          <a:xfrm>
            <a:off x="4839450" y="2907850"/>
            <a:ext cx="528503" cy="688176"/>
          </a:xfrm>
          <a:prstGeom prst="rect">
            <a:avLst/>
          </a:prstGeom>
          <a:noFill/>
          <a:ln>
            <a:noFill/>
          </a:ln>
        </p:spPr>
      </p:pic>
      <p:pic>
        <p:nvPicPr>
          <p:cNvPr id="21" name="Google Shape;555;p48">
            <a:extLst>
              <a:ext uri="{FF2B5EF4-FFF2-40B4-BE49-F238E27FC236}">
                <a16:creationId xmlns:a16="http://schemas.microsoft.com/office/drawing/2014/main" id="{6F0ADC8D-68D6-02DA-2B83-60DEA54982E7}"/>
              </a:ext>
            </a:extLst>
          </p:cNvPr>
          <p:cNvPicPr preferRelativeResize="0"/>
          <p:nvPr/>
        </p:nvPicPr>
        <p:blipFill>
          <a:blip r:embed="rId7">
            <a:alphaModFix/>
          </a:blip>
          <a:stretch>
            <a:fillRect/>
          </a:stretch>
        </p:blipFill>
        <p:spPr>
          <a:xfrm>
            <a:off x="5781888" y="2907850"/>
            <a:ext cx="528503" cy="688176"/>
          </a:xfrm>
          <a:prstGeom prst="rect">
            <a:avLst/>
          </a:prstGeom>
          <a:noFill/>
          <a:ln>
            <a:noFill/>
          </a:ln>
        </p:spPr>
      </p:pic>
      <p:pic>
        <p:nvPicPr>
          <p:cNvPr id="22" name="Google Shape;556;p48">
            <a:extLst>
              <a:ext uri="{FF2B5EF4-FFF2-40B4-BE49-F238E27FC236}">
                <a16:creationId xmlns:a16="http://schemas.microsoft.com/office/drawing/2014/main" id="{52B14174-5C95-2781-1B04-72C0BDB97463}"/>
              </a:ext>
            </a:extLst>
          </p:cNvPr>
          <p:cNvPicPr preferRelativeResize="0"/>
          <p:nvPr/>
        </p:nvPicPr>
        <p:blipFill>
          <a:blip r:embed="rId7">
            <a:alphaModFix/>
          </a:blip>
          <a:stretch>
            <a:fillRect/>
          </a:stretch>
        </p:blipFill>
        <p:spPr>
          <a:xfrm>
            <a:off x="4991850" y="3060250"/>
            <a:ext cx="528503" cy="688176"/>
          </a:xfrm>
          <a:prstGeom prst="rect">
            <a:avLst/>
          </a:prstGeom>
          <a:noFill/>
          <a:ln>
            <a:noFill/>
          </a:ln>
        </p:spPr>
      </p:pic>
      <p:pic>
        <p:nvPicPr>
          <p:cNvPr id="23" name="Google Shape;557;p48">
            <a:extLst>
              <a:ext uri="{FF2B5EF4-FFF2-40B4-BE49-F238E27FC236}">
                <a16:creationId xmlns:a16="http://schemas.microsoft.com/office/drawing/2014/main" id="{0339690A-085B-CA75-B167-FEFDD07038A8}"/>
              </a:ext>
            </a:extLst>
          </p:cNvPr>
          <p:cNvPicPr preferRelativeResize="0"/>
          <p:nvPr/>
        </p:nvPicPr>
        <p:blipFill>
          <a:blip r:embed="rId7">
            <a:alphaModFix/>
          </a:blip>
          <a:stretch>
            <a:fillRect/>
          </a:stretch>
        </p:blipFill>
        <p:spPr>
          <a:xfrm>
            <a:off x="5934288" y="3060250"/>
            <a:ext cx="528503" cy="688176"/>
          </a:xfrm>
          <a:prstGeom prst="rect">
            <a:avLst/>
          </a:prstGeom>
          <a:noFill/>
          <a:ln>
            <a:noFill/>
          </a:ln>
        </p:spPr>
      </p:pic>
      <p:pic>
        <p:nvPicPr>
          <p:cNvPr id="43" name="Google Shape;558;p48">
            <a:extLst>
              <a:ext uri="{FF2B5EF4-FFF2-40B4-BE49-F238E27FC236}">
                <a16:creationId xmlns:a16="http://schemas.microsoft.com/office/drawing/2014/main" id="{919ECC46-4F3D-978E-748D-0C61B5FC0004}"/>
              </a:ext>
            </a:extLst>
          </p:cNvPr>
          <p:cNvPicPr preferRelativeResize="0"/>
          <p:nvPr/>
        </p:nvPicPr>
        <p:blipFill rotWithShape="1">
          <a:blip r:embed="rId8">
            <a:alphaModFix/>
          </a:blip>
          <a:srcRect/>
          <a:stretch/>
        </p:blipFill>
        <p:spPr>
          <a:xfrm>
            <a:off x="5129850" y="3273819"/>
            <a:ext cx="528503" cy="688176"/>
          </a:xfrm>
          <a:prstGeom prst="rect">
            <a:avLst/>
          </a:prstGeom>
          <a:noFill/>
          <a:ln>
            <a:noFill/>
          </a:ln>
        </p:spPr>
      </p:pic>
      <p:pic>
        <p:nvPicPr>
          <p:cNvPr id="44" name="Google Shape;559;p48">
            <a:extLst>
              <a:ext uri="{FF2B5EF4-FFF2-40B4-BE49-F238E27FC236}">
                <a16:creationId xmlns:a16="http://schemas.microsoft.com/office/drawing/2014/main" id="{D8AABCAC-96A8-529D-FA5C-9984A1844BC2}"/>
              </a:ext>
            </a:extLst>
          </p:cNvPr>
          <p:cNvPicPr preferRelativeResize="0"/>
          <p:nvPr/>
        </p:nvPicPr>
        <p:blipFill rotWithShape="1">
          <a:blip r:embed="rId9">
            <a:alphaModFix/>
          </a:blip>
          <a:srcRect/>
          <a:stretch/>
        </p:blipFill>
        <p:spPr>
          <a:xfrm>
            <a:off x="6105000" y="3273819"/>
            <a:ext cx="528503" cy="688176"/>
          </a:xfrm>
          <a:prstGeom prst="rect">
            <a:avLst/>
          </a:prstGeom>
          <a:noFill/>
          <a:ln>
            <a:noFill/>
          </a:ln>
        </p:spPr>
      </p:pic>
      <p:pic>
        <p:nvPicPr>
          <p:cNvPr id="45" name="Google Shape;560;p48">
            <a:extLst>
              <a:ext uri="{FF2B5EF4-FFF2-40B4-BE49-F238E27FC236}">
                <a16:creationId xmlns:a16="http://schemas.microsoft.com/office/drawing/2014/main" id="{4AA9687A-B6CC-2E29-70B0-3C24C62A425D}"/>
              </a:ext>
            </a:extLst>
          </p:cNvPr>
          <p:cNvPicPr preferRelativeResize="0"/>
          <p:nvPr/>
        </p:nvPicPr>
        <p:blipFill rotWithShape="1">
          <a:blip r:embed="rId10">
            <a:alphaModFix/>
          </a:blip>
          <a:srcRect/>
          <a:stretch/>
        </p:blipFill>
        <p:spPr>
          <a:xfrm>
            <a:off x="4911575" y="4440138"/>
            <a:ext cx="689049" cy="688192"/>
          </a:xfrm>
          <a:prstGeom prst="rect">
            <a:avLst/>
          </a:prstGeom>
          <a:noFill/>
          <a:ln>
            <a:noFill/>
          </a:ln>
        </p:spPr>
      </p:pic>
      <p:pic>
        <p:nvPicPr>
          <p:cNvPr id="46" name="Google Shape;561;p48">
            <a:extLst>
              <a:ext uri="{FF2B5EF4-FFF2-40B4-BE49-F238E27FC236}">
                <a16:creationId xmlns:a16="http://schemas.microsoft.com/office/drawing/2014/main" id="{1238A53E-9BCD-1B04-1683-2F5DAE0AB87D}"/>
              </a:ext>
            </a:extLst>
          </p:cNvPr>
          <p:cNvPicPr preferRelativeResize="0"/>
          <p:nvPr/>
        </p:nvPicPr>
        <p:blipFill rotWithShape="1">
          <a:blip r:embed="rId11">
            <a:alphaModFix/>
          </a:blip>
          <a:srcRect/>
          <a:stretch/>
        </p:blipFill>
        <p:spPr>
          <a:xfrm>
            <a:off x="5854025" y="4441038"/>
            <a:ext cx="689049" cy="688192"/>
          </a:xfrm>
          <a:prstGeom prst="rect">
            <a:avLst/>
          </a:prstGeom>
          <a:noFill/>
          <a:ln>
            <a:noFill/>
          </a:ln>
        </p:spPr>
      </p:pic>
      <p:cxnSp>
        <p:nvCxnSpPr>
          <p:cNvPr id="49" name="Google Shape;562;p48">
            <a:extLst>
              <a:ext uri="{FF2B5EF4-FFF2-40B4-BE49-F238E27FC236}">
                <a16:creationId xmlns:a16="http://schemas.microsoft.com/office/drawing/2014/main" id="{F3AA71C7-CE43-7518-0AB4-61AEEF915C9D}"/>
              </a:ext>
            </a:extLst>
          </p:cNvPr>
          <p:cNvCxnSpPr/>
          <p:nvPr/>
        </p:nvCxnSpPr>
        <p:spPr>
          <a:xfrm>
            <a:off x="5729275" y="4354925"/>
            <a:ext cx="1200" cy="942600"/>
          </a:xfrm>
          <a:prstGeom prst="straightConnector1">
            <a:avLst/>
          </a:prstGeom>
          <a:noFill/>
          <a:ln w="28575" cap="flat" cmpd="sng">
            <a:solidFill>
              <a:schemeClr val="dk2"/>
            </a:solidFill>
            <a:prstDash val="solid"/>
            <a:round/>
            <a:headEnd type="none" w="med" len="med"/>
            <a:tailEnd type="triangle" w="med" len="med"/>
          </a:ln>
        </p:spPr>
      </p:cxnSp>
      <p:pic>
        <p:nvPicPr>
          <p:cNvPr id="50" name="Google Shape;563;p48">
            <a:extLst>
              <a:ext uri="{FF2B5EF4-FFF2-40B4-BE49-F238E27FC236}">
                <a16:creationId xmlns:a16="http://schemas.microsoft.com/office/drawing/2014/main" id="{1B90709F-1498-12BE-4402-96E3B72CEC92}"/>
              </a:ext>
            </a:extLst>
          </p:cNvPr>
          <p:cNvPicPr preferRelativeResize="0"/>
          <p:nvPr/>
        </p:nvPicPr>
        <p:blipFill rotWithShape="1">
          <a:blip r:embed="rId8">
            <a:alphaModFix/>
          </a:blip>
          <a:srcRect/>
          <a:stretch/>
        </p:blipFill>
        <p:spPr>
          <a:xfrm>
            <a:off x="5129138" y="5527319"/>
            <a:ext cx="528503" cy="688176"/>
          </a:xfrm>
          <a:prstGeom prst="rect">
            <a:avLst/>
          </a:prstGeom>
          <a:noFill/>
          <a:ln>
            <a:noFill/>
          </a:ln>
        </p:spPr>
      </p:pic>
      <p:pic>
        <p:nvPicPr>
          <p:cNvPr id="51" name="Google Shape;564;p48">
            <a:extLst>
              <a:ext uri="{FF2B5EF4-FFF2-40B4-BE49-F238E27FC236}">
                <a16:creationId xmlns:a16="http://schemas.microsoft.com/office/drawing/2014/main" id="{F2A05446-663B-01B0-6383-0D476B475894}"/>
              </a:ext>
            </a:extLst>
          </p:cNvPr>
          <p:cNvPicPr preferRelativeResize="0"/>
          <p:nvPr/>
        </p:nvPicPr>
        <p:blipFill rotWithShape="1">
          <a:blip r:embed="rId9">
            <a:alphaModFix/>
          </a:blip>
          <a:srcRect/>
          <a:stretch/>
        </p:blipFill>
        <p:spPr>
          <a:xfrm>
            <a:off x="5800913" y="5527319"/>
            <a:ext cx="528503" cy="688176"/>
          </a:xfrm>
          <a:prstGeom prst="rect">
            <a:avLst/>
          </a:prstGeom>
          <a:noFill/>
          <a:ln>
            <a:noFill/>
          </a:ln>
        </p:spPr>
      </p:pic>
      <p:pic>
        <p:nvPicPr>
          <p:cNvPr id="52" name="Google Shape;565;p48">
            <a:extLst>
              <a:ext uri="{FF2B5EF4-FFF2-40B4-BE49-F238E27FC236}">
                <a16:creationId xmlns:a16="http://schemas.microsoft.com/office/drawing/2014/main" id="{BC8E6BE0-6699-CB1E-204B-1C3241C90FC9}"/>
              </a:ext>
            </a:extLst>
          </p:cNvPr>
          <p:cNvPicPr preferRelativeResize="0"/>
          <p:nvPr/>
        </p:nvPicPr>
        <p:blipFill>
          <a:blip r:embed="rId12">
            <a:alphaModFix/>
          </a:blip>
          <a:stretch>
            <a:fillRect/>
          </a:stretch>
        </p:blipFill>
        <p:spPr>
          <a:xfrm>
            <a:off x="5388825" y="3655600"/>
            <a:ext cx="399208" cy="513415"/>
          </a:xfrm>
          <a:prstGeom prst="rect">
            <a:avLst/>
          </a:prstGeom>
          <a:noFill/>
          <a:ln>
            <a:noFill/>
          </a:ln>
        </p:spPr>
      </p:pic>
      <p:pic>
        <p:nvPicPr>
          <p:cNvPr id="53" name="Google Shape;566;p48">
            <a:extLst>
              <a:ext uri="{FF2B5EF4-FFF2-40B4-BE49-F238E27FC236}">
                <a16:creationId xmlns:a16="http://schemas.microsoft.com/office/drawing/2014/main" id="{74478306-2BB6-8F3F-8DE6-030E383125C9}"/>
              </a:ext>
            </a:extLst>
          </p:cNvPr>
          <p:cNvPicPr preferRelativeResize="0"/>
          <p:nvPr/>
        </p:nvPicPr>
        <p:blipFill>
          <a:blip r:embed="rId12">
            <a:alphaModFix/>
          </a:blip>
          <a:stretch>
            <a:fillRect/>
          </a:stretch>
        </p:blipFill>
        <p:spPr>
          <a:xfrm>
            <a:off x="6366817" y="3655610"/>
            <a:ext cx="399208" cy="513415"/>
          </a:xfrm>
          <a:prstGeom prst="rect">
            <a:avLst/>
          </a:prstGeom>
          <a:noFill/>
          <a:ln>
            <a:noFill/>
          </a:ln>
        </p:spPr>
      </p:pic>
      <p:grpSp>
        <p:nvGrpSpPr>
          <p:cNvPr id="54" name="Google Shape;567;p48">
            <a:extLst>
              <a:ext uri="{FF2B5EF4-FFF2-40B4-BE49-F238E27FC236}">
                <a16:creationId xmlns:a16="http://schemas.microsoft.com/office/drawing/2014/main" id="{D3DA7899-0EAD-4C6C-1CB1-EF25B61B8A29}"/>
              </a:ext>
            </a:extLst>
          </p:cNvPr>
          <p:cNvGrpSpPr/>
          <p:nvPr/>
        </p:nvGrpSpPr>
        <p:grpSpPr>
          <a:xfrm>
            <a:off x="7853517" y="4463225"/>
            <a:ext cx="689053" cy="690179"/>
            <a:chOff x="9734717" y="4393125"/>
            <a:chExt cx="689053" cy="690179"/>
          </a:xfrm>
        </p:grpSpPr>
        <p:sp>
          <p:nvSpPr>
            <p:cNvPr id="66" name="Google Shape;568;p48">
              <a:extLst>
                <a:ext uri="{FF2B5EF4-FFF2-40B4-BE49-F238E27FC236}">
                  <a16:creationId xmlns:a16="http://schemas.microsoft.com/office/drawing/2014/main" id="{98777308-60D1-7AD2-9D2C-78E79B6606DE}"/>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67" name="Google Shape;569;p48">
              <a:extLst>
                <a:ext uri="{FF2B5EF4-FFF2-40B4-BE49-F238E27FC236}">
                  <a16:creationId xmlns:a16="http://schemas.microsoft.com/office/drawing/2014/main" id="{CB19FEDF-FC83-7AA6-82DE-D770F33182B4}"/>
                </a:ext>
              </a:extLst>
            </p:cNvPr>
            <p:cNvPicPr preferRelativeResize="0"/>
            <p:nvPr/>
          </p:nvPicPr>
          <p:blipFill rotWithShape="1">
            <a:blip r:embed="rId3">
              <a:alphaModFix/>
            </a:blip>
            <a:srcRect/>
            <a:stretch/>
          </p:blipFill>
          <p:spPr>
            <a:xfrm>
              <a:off x="9734717" y="4393125"/>
              <a:ext cx="689053" cy="690179"/>
            </a:xfrm>
            <a:prstGeom prst="rect">
              <a:avLst/>
            </a:prstGeom>
            <a:noFill/>
            <a:ln>
              <a:noFill/>
            </a:ln>
          </p:spPr>
        </p:pic>
      </p:grpSp>
      <p:pic>
        <p:nvPicPr>
          <p:cNvPr id="68" name="Google Shape;570;p48">
            <a:extLst>
              <a:ext uri="{FF2B5EF4-FFF2-40B4-BE49-F238E27FC236}">
                <a16:creationId xmlns:a16="http://schemas.microsoft.com/office/drawing/2014/main" id="{6B8B02D7-F664-06DC-530D-66C0A55E2D0E}"/>
              </a:ext>
            </a:extLst>
          </p:cNvPr>
          <p:cNvPicPr preferRelativeResize="0"/>
          <p:nvPr/>
        </p:nvPicPr>
        <p:blipFill rotWithShape="1">
          <a:blip r:embed="rId8">
            <a:alphaModFix/>
          </a:blip>
          <a:srcRect/>
          <a:stretch/>
        </p:blipFill>
        <p:spPr>
          <a:xfrm>
            <a:off x="7634938" y="5521569"/>
            <a:ext cx="528503" cy="688176"/>
          </a:xfrm>
          <a:prstGeom prst="rect">
            <a:avLst/>
          </a:prstGeom>
          <a:noFill/>
          <a:ln>
            <a:noFill/>
          </a:ln>
        </p:spPr>
      </p:pic>
      <p:pic>
        <p:nvPicPr>
          <p:cNvPr id="69" name="Google Shape;571;p48">
            <a:extLst>
              <a:ext uri="{FF2B5EF4-FFF2-40B4-BE49-F238E27FC236}">
                <a16:creationId xmlns:a16="http://schemas.microsoft.com/office/drawing/2014/main" id="{F39BC5FC-5107-8070-A5CB-16709ADA65A2}"/>
              </a:ext>
            </a:extLst>
          </p:cNvPr>
          <p:cNvPicPr preferRelativeResize="0"/>
          <p:nvPr/>
        </p:nvPicPr>
        <p:blipFill rotWithShape="1">
          <a:blip r:embed="rId9">
            <a:alphaModFix/>
          </a:blip>
          <a:srcRect/>
          <a:stretch/>
        </p:blipFill>
        <p:spPr>
          <a:xfrm>
            <a:off x="8302188" y="5521569"/>
            <a:ext cx="528503" cy="688176"/>
          </a:xfrm>
          <a:prstGeom prst="rect">
            <a:avLst/>
          </a:prstGeom>
          <a:noFill/>
          <a:ln>
            <a:noFill/>
          </a:ln>
        </p:spPr>
      </p:pic>
      <p:pic>
        <p:nvPicPr>
          <p:cNvPr id="70" name="Google Shape;572;p48">
            <a:extLst>
              <a:ext uri="{FF2B5EF4-FFF2-40B4-BE49-F238E27FC236}">
                <a16:creationId xmlns:a16="http://schemas.microsoft.com/office/drawing/2014/main" id="{9FD4C086-0001-0B02-CE10-B1802CC40D35}"/>
              </a:ext>
            </a:extLst>
          </p:cNvPr>
          <p:cNvPicPr preferRelativeResize="0"/>
          <p:nvPr/>
        </p:nvPicPr>
        <p:blipFill>
          <a:blip r:embed="rId2">
            <a:alphaModFix/>
          </a:blip>
          <a:stretch>
            <a:fillRect/>
          </a:stretch>
        </p:blipFill>
        <p:spPr>
          <a:xfrm>
            <a:off x="6762874" y="5382010"/>
            <a:ext cx="528500" cy="352609"/>
          </a:xfrm>
          <a:prstGeom prst="rect">
            <a:avLst/>
          </a:prstGeom>
          <a:noFill/>
          <a:ln>
            <a:noFill/>
          </a:ln>
        </p:spPr>
      </p:pic>
      <p:cxnSp>
        <p:nvCxnSpPr>
          <p:cNvPr id="71" name="Google Shape;573;p48">
            <a:extLst>
              <a:ext uri="{FF2B5EF4-FFF2-40B4-BE49-F238E27FC236}">
                <a16:creationId xmlns:a16="http://schemas.microsoft.com/office/drawing/2014/main" id="{16844B03-EBEC-162D-8C12-8E626E225D2B}"/>
              </a:ext>
            </a:extLst>
          </p:cNvPr>
          <p:cNvCxnSpPr/>
          <p:nvPr/>
        </p:nvCxnSpPr>
        <p:spPr>
          <a:xfrm>
            <a:off x="6562575" y="5884288"/>
            <a:ext cx="929100" cy="0"/>
          </a:xfrm>
          <a:prstGeom prst="straightConnector1">
            <a:avLst/>
          </a:prstGeom>
          <a:noFill/>
          <a:ln w="28575" cap="flat" cmpd="sng">
            <a:solidFill>
              <a:schemeClr val="dk2"/>
            </a:solidFill>
            <a:prstDash val="solid"/>
            <a:round/>
            <a:headEnd type="none" w="med" len="med"/>
            <a:tailEnd type="triangle" w="med" len="med"/>
          </a:ln>
        </p:spPr>
      </p:cxnSp>
      <p:sp>
        <p:nvSpPr>
          <p:cNvPr id="72" name="Google Shape;574;p48">
            <a:extLst>
              <a:ext uri="{FF2B5EF4-FFF2-40B4-BE49-F238E27FC236}">
                <a16:creationId xmlns:a16="http://schemas.microsoft.com/office/drawing/2014/main" id="{D688091C-A73C-17F0-ECFB-BD3171ACEB32}"/>
              </a:ext>
            </a:extLst>
          </p:cNvPr>
          <p:cNvSpPr/>
          <p:nvPr/>
        </p:nvSpPr>
        <p:spPr>
          <a:xfrm>
            <a:off x="339225" y="1656200"/>
            <a:ext cx="6426900" cy="37257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73" name="Google Shape;575;p48">
            <a:extLst>
              <a:ext uri="{FF2B5EF4-FFF2-40B4-BE49-F238E27FC236}">
                <a16:creationId xmlns:a16="http://schemas.microsoft.com/office/drawing/2014/main" id="{7967A128-3BEC-5681-3C31-5784C39143F7}"/>
              </a:ext>
            </a:extLst>
          </p:cNvPr>
          <p:cNvSpPr/>
          <p:nvPr/>
        </p:nvSpPr>
        <p:spPr>
          <a:xfrm>
            <a:off x="5018875" y="5297525"/>
            <a:ext cx="2472900" cy="10440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74" name="Google Shape;576;p48">
            <a:extLst>
              <a:ext uri="{FF2B5EF4-FFF2-40B4-BE49-F238E27FC236}">
                <a16:creationId xmlns:a16="http://schemas.microsoft.com/office/drawing/2014/main" id="{8340C1EF-189A-1320-41D5-84AEFAC5D3FE}"/>
              </a:ext>
            </a:extLst>
          </p:cNvPr>
          <p:cNvPicPr preferRelativeResize="0"/>
          <p:nvPr/>
        </p:nvPicPr>
        <p:blipFill>
          <a:blip r:embed="rId4">
            <a:alphaModFix/>
          </a:blip>
          <a:stretch>
            <a:fillRect/>
          </a:stretch>
        </p:blipFill>
        <p:spPr>
          <a:xfrm>
            <a:off x="7853525" y="3579388"/>
            <a:ext cx="689049" cy="688192"/>
          </a:xfrm>
          <a:prstGeom prst="rect">
            <a:avLst/>
          </a:prstGeom>
          <a:noFill/>
          <a:ln>
            <a:noFill/>
          </a:ln>
        </p:spPr>
      </p:pic>
      <p:sp>
        <p:nvSpPr>
          <p:cNvPr id="75" name="Google Shape;675;p50">
            <a:extLst>
              <a:ext uri="{FF2B5EF4-FFF2-40B4-BE49-F238E27FC236}">
                <a16:creationId xmlns:a16="http://schemas.microsoft.com/office/drawing/2014/main" id="{82BE5C15-052A-5EC7-F9BC-1251243B0AD2}"/>
              </a:ext>
            </a:extLst>
          </p:cNvPr>
          <p:cNvSpPr txBox="1"/>
          <p:nvPr/>
        </p:nvSpPr>
        <p:spPr>
          <a:xfrm>
            <a:off x="7027124" y="1230533"/>
            <a:ext cx="4857300" cy="1272113"/>
          </a:xfrm>
          <a:prstGeom prst="rect">
            <a:avLst/>
          </a:prstGeom>
          <a:noFill/>
          <a:ln>
            <a:noFill/>
          </a:ln>
        </p:spPr>
        <p:txBody>
          <a:bodyPr spcFirstLastPara="1" wrap="square" lIns="91425" tIns="91425" rIns="91425" bIns="91425" anchor="t" anchorCtr="0">
            <a:spAutoFit/>
          </a:bodyPr>
          <a:lstStyle/>
          <a:p>
            <a:pPr marL="0" lvl="0" indent="0" algn="ctr" rtl="0">
              <a:spcBef>
                <a:spcPts val="1000"/>
              </a:spcBef>
              <a:spcAft>
                <a:spcPts val="0"/>
              </a:spcAft>
              <a:buClr>
                <a:schemeClr val="dk1"/>
              </a:buClr>
              <a:buSzPts val="1100"/>
              <a:buFont typeface="Arial"/>
              <a:buNone/>
            </a:pPr>
            <a:r>
              <a:rPr lang="en-US" sz="1800" dirty="0">
                <a:solidFill>
                  <a:srgbClr val="1F497D"/>
                </a:solidFill>
                <a:latin typeface="Calibri" panose="020F0502020204030204" pitchFamily="34" charset="0"/>
                <a:ea typeface="Roboto"/>
                <a:cs typeface="Calibri" panose="020F0502020204030204" pitchFamily="34" charset="0"/>
                <a:sym typeface="Roboto"/>
              </a:rPr>
              <a:t>The Board of Record will review </a:t>
            </a:r>
            <a:br>
              <a:rPr lang="en-US" sz="1800" dirty="0">
                <a:solidFill>
                  <a:srgbClr val="1F497D"/>
                </a:solidFill>
                <a:latin typeface="Calibri" panose="020F0502020204030204" pitchFamily="34" charset="0"/>
                <a:ea typeface="Roboto"/>
                <a:cs typeface="Calibri" panose="020F0502020204030204" pitchFamily="34" charset="0"/>
                <a:sym typeface="Roboto"/>
              </a:rPr>
            </a:br>
            <a:r>
              <a:rPr lang="en-US" sz="1800" dirty="0">
                <a:solidFill>
                  <a:srgbClr val="1F497D"/>
                </a:solidFill>
                <a:latin typeface="Calibri" panose="020F0502020204030204" pitchFamily="34" charset="0"/>
                <a:ea typeface="Roboto"/>
                <a:cs typeface="Calibri" panose="020F0502020204030204" pitchFamily="34" charset="0"/>
                <a:sym typeface="Roboto"/>
              </a:rPr>
              <a:t>the </a:t>
            </a:r>
            <a:r>
              <a:rPr lang="en-US" sz="1800" dirty="0" err="1">
                <a:solidFill>
                  <a:srgbClr val="1F497D"/>
                </a:solidFill>
                <a:latin typeface="Calibri" panose="020F0502020204030204" pitchFamily="34" charset="0"/>
                <a:ea typeface="Roboto"/>
                <a:cs typeface="Calibri" panose="020F0502020204030204" pitchFamily="34" charset="0"/>
                <a:sym typeface="Roboto"/>
              </a:rPr>
              <a:t>pSite</a:t>
            </a:r>
            <a:r>
              <a:rPr lang="en-US" sz="1800" dirty="0">
                <a:solidFill>
                  <a:srgbClr val="1F497D"/>
                </a:solidFill>
                <a:latin typeface="Calibri" panose="020F0502020204030204" pitchFamily="34" charset="0"/>
                <a:ea typeface="Roboto"/>
                <a:cs typeface="Calibri" panose="020F0502020204030204" pitchFamily="34" charset="0"/>
                <a:sym typeface="Roboto"/>
              </a:rPr>
              <a:t> application and documents,</a:t>
            </a:r>
            <a:endParaRPr sz="1800" dirty="0">
              <a:solidFill>
                <a:srgbClr val="1F497D"/>
              </a:solidFill>
              <a:latin typeface="Calibri" panose="020F0502020204030204" pitchFamily="34" charset="0"/>
              <a:ea typeface="Roboto"/>
              <a:cs typeface="Calibri" panose="020F0502020204030204" pitchFamily="34" charset="0"/>
              <a:sym typeface="Roboto"/>
            </a:endParaRPr>
          </a:p>
          <a:p>
            <a:pPr marL="0" lvl="0" indent="0" algn="ctr" rtl="0">
              <a:spcBef>
                <a:spcPts val="1000"/>
              </a:spcBef>
              <a:spcAft>
                <a:spcPts val="0"/>
              </a:spcAft>
              <a:buNone/>
            </a:pPr>
            <a:endParaRPr sz="1800" dirty="0">
              <a:solidFill>
                <a:srgbClr val="1F497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1967443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sp>
        <p:nvSpPr>
          <p:cNvPr id="73" name="Google Shape;575;p48">
            <a:extLst>
              <a:ext uri="{FF2B5EF4-FFF2-40B4-BE49-F238E27FC236}">
                <a16:creationId xmlns:a16="http://schemas.microsoft.com/office/drawing/2014/main" id="{7967A128-3BEC-5681-3C31-5784C39143F7}"/>
              </a:ext>
            </a:extLst>
          </p:cNvPr>
          <p:cNvSpPr/>
          <p:nvPr/>
        </p:nvSpPr>
        <p:spPr>
          <a:xfrm>
            <a:off x="5018875" y="5297525"/>
            <a:ext cx="2472900" cy="10440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3" name="Google Shape;584;p49">
            <a:extLst>
              <a:ext uri="{FF2B5EF4-FFF2-40B4-BE49-F238E27FC236}">
                <a16:creationId xmlns:a16="http://schemas.microsoft.com/office/drawing/2014/main" id="{F1861B73-C156-2F82-ECB3-1A4228E5F45A}"/>
              </a:ext>
            </a:extLst>
          </p:cNvPr>
          <p:cNvPicPr preferRelativeResize="0"/>
          <p:nvPr/>
        </p:nvPicPr>
        <p:blipFill>
          <a:blip r:embed="rId2">
            <a:alphaModFix/>
          </a:blip>
          <a:stretch>
            <a:fillRect/>
          </a:stretch>
        </p:blipFill>
        <p:spPr>
          <a:xfrm>
            <a:off x="3897999" y="2704810"/>
            <a:ext cx="528500" cy="352609"/>
          </a:xfrm>
          <a:prstGeom prst="rect">
            <a:avLst/>
          </a:prstGeom>
          <a:noFill/>
          <a:ln>
            <a:noFill/>
          </a:ln>
        </p:spPr>
      </p:pic>
      <p:grpSp>
        <p:nvGrpSpPr>
          <p:cNvPr id="5" name="Google Shape;586;p49">
            <a:extLst>
              <a:ext uri="{FF2B5EF4-FFF2-40B4-BE49-F238E27FC236}">
                <a16:creationId xmlns:a16="http://schemas.microsoft.com/office/drawing/2014/main" id="{F832EFDA-2C44-1E18-24E1-724E2D780A48}"/>
              </a:ext>
            </a:extLst>
          </p:cNvPr>
          <p:cNvGrpSpPr/>
          <p:nvPr/>
        </p:nvGrpSpPr>
        <p:grpSpPr>
          <a:xfrm>
            <a:off x="808742" y="1846725"/>
            <a:ext cx="689053" cy="690179"/>
            <a:chOff x="9734717" y="4393125"/>
            <a:chExt cx="689053" cy="690179"/>
          </a:xfrm>
        </p:grpSpPr>
        <p:sp>
          <p:nvSpPr>
            <p:cNvPr id="6" name="Google Shape;587;p49">
              <a:extLst>
                <a:ext uri="{FF2B5EF4-FFF2-40B4-BE49-F238E27FC236}">
                  <a16:creationId xmlns:a16="http://schemas.microsoft.com/office/drawing/2014/main" id="{90000620-4731-15FD-5224-F220767AF4B0}"/>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24" name="Google Shape;588;p49">
              <a:extLst>
                <a:ext uri="{FF2B5EF4-FFF2-40B4-BE49-F238E27FC236}">
                  <a16:creationId xmlns:a16="http://schemas.microsoft.com/office/drawing/2014/main" id="{3385C730-CC62-DE69-AC79-BEE89CAC4B46}"/>
                </a:ext>
              </a:extLst>
            </p:cNvPr>
            <p:cNvPicPr preferRelativeResize="0"/>
            <p:nvPr/>
          </p:nvPicPr>
          <p:blipFill rotWithShape="1">
            <a:blip r:embed="rId3">
              <a:alphaModFix/>
            </a:blip>
            <a:srcRect/>
            <a:stretch/>
          </p:blipFill>
          <p:spPr>
            <a:xfrm>
              <a:off x="9734717" y="4393125"/>
              <a:ext cx="689053" cy="690179"/>
            </a:xfrm>
            <a:prstGeom prst="rect">
              <a:avLst/>
            </a:prstGeom>
            <a:noFill/>
            <a:ln>
              <a:noFill/>
            </a:ln>
          </p:spPr>
        </p:pic>
      </p:grpSp>
      <p:pic>
        <p:nvPicPr>
          <p:cNvPr id="25" name="Google Shape;589;p49">
            <a:extLst>
              <a:ext uri="{FF2B5EF4-FFF2-40B4-BE49-F238E27FC236}">
                <a16:creationId xmlns:a16="http://schemas.microsoft.com/office/drawing/2014/main" id="{E7D56B99-1508-3079-B4E6-0887B23196AB}"/>
              </a:ext>
            </a:extLst>
          </p:cNvPr>
          <p:cNvPicPr preferRelativeResize="0"/>
          <p:nvPr/>
        </p:nvPicPr>
        <p:blipFill>
          <a:blip r:embed="rId4">
            <a:alphaModFix/>
          </a:blip>
          <a:stretch>
            <a:fillRect/>
          </a:stretch>
        </p:blipFill>
        <p:spPr>
          <a:xfrm>
            <a:off x="836075" y="4003638"/>
            <a:ext cx="689049" cy="688192"/>
          </a:xfrm>
          <a:prstGeom prst="rect">
            <a:avLst/>
          </a:prstGeom>
          <a:noFill/>
          <a:ln>
            <a:noFill/>
          </a:ln>
        </p:spPr>
      </p:pic>
      <p:sp>
        <p:nvSpPr>
          <p:cNvPr id="26" name="Google Shape;590;p49">
            <a:extLst>
              <a:ext uri="{FF2B5EF4-FFF2-40B4-BE49-F238E27FC236}">
                <a16:creationId xmlns:a16="http://schemas.microsoft.com/office/drawing/2014/main" id="{35CE8073-7220-8CE7-872D-D60DC94E9C50}"/>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Lead Site</a:t>
            </a:r>
            <a:endParaRPr sz="1800" b="1">
              <a:solidFill>
                <a:schemeClr val="dk2"/>
              </a:solidFill>
              <a:latin typeface="Calibri" panose="020F0502020204030204" pitchFamily="34" charset="0"/>
              <a:ea typeface="Roboto"/>
              <a:cs typeface="Calibri" panose="020F0502020204030204" pitchFamily="34" charset="0"/>
              <a:sym typeface="Roboto"/>
            </a:endParaRPr>
          </a:p>
        </p:txBody>
      </p:sp>
      <p:sp>
        <p:nvSpPr>
          <p:cNvPr id="27" name="Google Shape;591;p49">
            <a:extLst>
              <a:ext uri="{FF2B5EF4-FFF2-40B4-BE49-F238E27FC236}">
                <a16:creationId xmlns:a16="http://schemas.microsoft.com/office/drawing/2014/main" id="{AA8D01FF-12D4-B17F-823E-2D41DEE32A79}"/>
              </a:ext>
            </a:extLst>
          </p:cNvPr>
          <p:cNvSpPr/>
          <p:nvPr/>
        </p:nvSpPr>
        <p:spPr>
          <a:xfrm>
            <a:off x="4915725" y="1923013"/>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28" name="Google Shape;592;p49">
            <a:extLst>
              <a:ext uri="{FF2B5EF4-FFF2-40B4-BE49-F238E27FC236}">
                <a16:creationId xmlns:a16="http://schemas.microsoft.com/office/drawing/2014/main" id="{AF7AB8B6-F6B2-25D1-D0DF-69846A4E3120}"/>
              </a:ext>
            </a:extLst>
          </p:cNvPr>
          <p:cNvPicPr preferRelativeResize="0"/>
          <p:nvPr/>
        </p:nvPicPr>
        <p:blipFill rotWithShape="1">
          <a:blip r:embed="rId5">
            <a:alphaModFix/>
          </a:blip>
          <a:srcRect/>
          <a:stretch/>
        </p:blipFill>
        <p:spPr>
          <a:xfrm>
            <a:off x="4785492" y="1773363"/>
            <a:ext cx="689053" cy="690177"/>
          </a:xfrm>
          <a:prstGeom prst="rect">
            <a:avLst/>
          </a:prstGeom>
          <a:noFill/>
          <a:ln>
            <a:noFill/>
          </a:ln>
        </p:spPr>
      </p:pic>
      <p:pic>
        <p:nvPicPr>
          <p:cNvPr id="29" name="Google Shape;593;p49">
            <a:extLst>
              <a:ext uri="{FF2B5EF4-FFF2-40B4-BE49-F238E27FC236}">
                <a16:creationId xmlns:a16="http://schemas.microsoft.com/office/drawing/2014/main" id="{636DFB8E-6CEF-AF36-7BFB-16FCC8180223}"/>
              </a:ext>
            </a:extLst>
          </p:cNvPr>
          <p:cNvPicPr preferRelativeResize="0"/>
          <p:nvPr/>
        </p:nvPicPr>
        <p:blipFill rotWithShape="1">
          <a:blip r:embed="rId6">
            <a:alphaModFix/>
          </a:blip>
          <a:srcRect/>
          <a:stretch/>
        </p:blipFill>
        <p:spPr>
          <a:xfrm>
            <a:off x="5677767" y="1800676"/>
            <a:ext cx="689054" cy="690178"/>
          </a:xfrm>
          <a:prstGeom prst="rect">
            <a:avLst/>
          </a:prstGeom>
          <a:noFill/>
          <a:ln>
            <a:noFill/>
          </a:ln>
        </p:spPr>
      </p:pic>
      <p:sp>
        <p:nvSpPr>
          <p:cNvPr id="30" name="Google Shape;594;p49">
            <a:extLst>
              <a:ext uri="{FF2B5EF4-FFF2-40B4-BE49-F238E27FC236}">
                <a16:creationId xmlns:a16="http://schemas.microsoft.com/office/drawing/2014/main" id="{13D1F8CA-798C-6441-3F23-111831466510}"/>
              </a:ext>
            </a:extLst>
          </p:cNvPr>
          <p:cNvSpPr txBox="1"/>
          <p:nvPr/>
        </p:nvSpPr>
        <p:spPr>
          <a:xfrm>
            <a:off x="5018875" y="1159263"/>
            <a:ext cx="1268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pSites</a:t>
            </a:r>
            <a:endParaRPr sz="1800" b="1">
              <a:solidFill>
                <a:schemeClr val="dk2"/>
              </a:solidFill>
              <a:latin typeface="Calibri" panose="020F0502020204030204" pitchFamily="34" charset="0"/>
              <a:ea typeface="Roboto"/>
              <a:cs typeface="Calibri" panose="020F0502020204030204" pitchFamily="34" charset="0"/>
              <a:sym typeface="Roboto"/>
            </a:endParaRPr>
          </a:p>
        </p:txBody>
      </p:sp>
      <p:cxnSp>
        <p:nvCxnSpPr>
          <p:cNvPr id="31" name="Google Shape;595;p49">
            <a:extLst>
              <a:ext uri="{FF2B5EF4-FFF2-40B4-BE49-F238E27FC236}">
                <a16:creationId xmlns:a16="http://schemas.microsoft.com/office/drawing/2014/main" id="{573F7F28-9AD2-40BF-5884-1B3524C7814A}"/>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cxnSp>
        <p:nvCxnSpPr>
          <p:cNvPr id="32" name="Google Shape;596;p49">
            <a:extLst>
              <a:ext uri="{FF2B5EF4-FFF2-40B4-BE49-F238E27FC236}">
                <a16:creationId xmlns:a16="http://schemas.microsoft.com/office/drawing/2014/main" id="{D90A9E44-CA92-C94D-2F95-60A786D67C3A}"/>
              </a:ext>
            </a:extLst>
          </p:cNvPr>
          <p:cNvCxnSpPr/>
          <p:nvPr/>
        </p:nvCxnSpPr>
        <p:spPr>
          <a:xfrm>
            <a:off x="36977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33" name="Google Shape;597;p49">
            <a:extLst>
              <a:ext uri="{FF2B5EF4-FFF2-40B4-BE49-F238E27FC236}">
                <a16:creationId xmlns:a16="http://schemas.microsoft.com/office/drawing/2014/main" id="{2D8DDBC3-8723-193B-45A8-543E613D5571}"/>
              </a:ext>
            </a:extLst>
          </p:cNvPr>
          <p:cNvPicPr preferRelativeResize="0"/>
          <p:nvPr/>
        </p:nvPicPr>
        <p:blipFill>
          <a:blip r:embed="rId7">
            <a:alphaModFix/>
          </a:blip>
          <a:stretch>
            <a:fillRect/>
          </a:stretch>
        </p:blipFill>
        <p:spPr>
          <a:xfrm>
            <a:off x="916350" y="2907850"/>
            <a:ext cx="528503" cy="688176"/>
          </a:xfrm>
          <a:prstGeom prst="rect">
            <a:avLst/>
          </a:prstGeom>
          <a:noFill/>
          <a:ln>
            <a:noFill/>
          </a:ln>
        </p:spPr>
      </p:pic>
      <p:pic>
        <p:nvPicPr>
          <p:cNvPr id="34" name="Google Shape;598;p49">
            <a:extLst>
              <a:ext uri="{FF2B5EF4-FFF2-40B4-BE49-F238E27FC236}">
                <a16:creationId xmlns:a16="http://schemas.microsoft.com/office/drawing/2014/main" id="{B62A09D9-764B-1006-2D15-2E0B47DEE767}"/>
              </a:ext>
            </a:extLst>
          </p:cNvPr>
          <p:cNvPicPr preferRelativeResize="0"/>
          <p:nvPr/>
        </p:nvPicPr>
        <p:blipFill>
          <a:blip r:embed="rId7">
            <a:alphaModFix/>
          </a:blip>
          <a:stretch>
            <a:fillRect/>
          </a:stretch>
        </p:blipFill>
        <p:spPr>
          <a:xfrm>
            <a:off x="2956550" y="2907850"/>
            <a:ext cx="528503" cy="688176"/>
          </a:xfrm>
          <a:prstGeom prst="rect">
            <a:avLst/>
          </a:prstGeom>
          <a:noFill/>
          <a:ln>
            <a:noFill/>
          </a:ln>
        </p:spPr>
      </p:pic>
      <p:pic>
        <p:nvPicPr>
          <p:cNvPr id="35" name="Google Shape;599;p49">
            <a:extLst>
              <a:ext uri="{FF2B5EF4-FFF2-40B4-BE49-F238E27FC236}">
                <a16:creationId xmlns:a16="http://schemas.microsoft.com/office/drawing/2014/main" id="{95076349-652F-1465-0A1A-58B162C17F67}"/>
              </a:ext>
            </a:extLst>
          </p:cNvPr>
          <p:cNvPicPr preferRelativeResize="0"/>
          <p:nvPr/>
        </p:nvPicPr>
        <p:blipFill>
          <a:blip r:embed="rId7">
            <a:alphaModFix/>
          </a:blip>
          <a:stretch>
            <a:fillRect/>
          </a:stretch>
        </p:blipFill>
        <p:spPr>
          <a:xfrm>
            <a:off x="4839450" y="2907850"/>
            <a:ext cx="528503" cy="688176"/>
          </a:xfrm>
          <a:prstGeom prst="rect">
            <a:avLst/>
          </a:prstGeom>
          <a:noFill/>
          <a:ln>
            <a:noFill/>
          </a:ln>
        </p:spPr>
      </p:pic>
      <p:pic>
        <p:nvPicPr>
          <p:cNvPr id="36" name="Google Shape;600;p49">
            <a:extLst>
              <a:ext uri="{FF2B5EF4-FFF2-40B4-BE49-F238E27FC236}">
                <a16:creationId xmlns:a16="http://schemas.microsoft.com/office/drawing/2014/main" id="{ED68E876-856B-9500-DD94-81A3239DC7DA}"/>
              </a:ext>
            </a:extLst>
          </p:cNvPr>
          <p:cNvPicPr preferRelativeResize="0"/>
          <p:nvPr/>
        </p:nvPicPr>
        <p:blipFill>
          <a:blip r:embed="rId7">
            <a:alphaModFix/>
          </a:blip>
          <a:stretch>
            <a:fillRect/>
          </a:stretch>
        </p:blipFill>
        <p:spPr>
          <a:xfrm>
            <a:off x="5781888" y="2907850"/>
            <a:ext cx="528503" cy="688176"/>
          </a:xfrm>
          <a:prstGeom prst="rect">
            <a:avLst/>
          </a:prstGeom>
          <a:noFill/>
          <a:ln>
            <a:noFill/>
          </a:ln>
        </p:spPr>
      </p:pic>
      <p:pic>
        <p:nvPicPr>
          <p:cNvPr id="37" name="Google Shape;601;p49">
            <a:extLst>
              <a:ext uri="{FF2B5EF4-FFF2-40B4-BE49-F238E27FC236}">
                <a16:creationId xmlns:a16="http://schemas.microsoft.com/office/drawing/2014/main" id="{97B5A787-0F59-590B-9139-928FAC88049C}"/>
              </a:ext>
            </a:extLst>
          </p:cNvPr>
          <p:cNvPicPr preferRelativeResize="0"/>
          <p:nvPr/>
        </p:nvPicPr>
        <p:blipFill>
          <a:blip r:embed="rId7">
            <a:alphaModFix/>
          </a:blip>
          <a:stretch>
            <a:fillRect/>
          </a:stretch>
        </p:blipFill>
        <p:spPr>
          <a:xfrm>
            <a:off x="4991850" y="3060250"/>
            <a:ext cx="528503" cy="688176"/>
          </a:xfrm>
          <a:prstGeom prst="rect">
            <a:avLst/>
          </a:prstGeom>
          <a:noFill/>
          <a:ln>
            <a:noFill/>
          </a:ln>
        </p:spPr>
      </p:pic>
      <p:pic>
        <p:nvPicPr>
          <p:cNvPr id="38" name="Google Shape;602;p49">
            <a:extLst>
              <a:ext uri="{FF2B5EF4-FFF2-40B4-BE49-F238E27FC236}">
                <a16:creationId xmlns:a16="http://schemas.microsoft.com/office/drawing/2014/main" id="{AFB8CCD1-59EA-C95D-95E3-14F42F80148D}"/>
              </a:ext>
            </a:extLst>
          </p:cNvPr>
          <p:cNvPicPr preferRelativeResize="0"/>
          <p:nvPr/>
        </p:nvPicPr>
        <p:blipFill>
          <a:blip r:embed="rId7">
            <a:alphaModFix/>
          </a:blip>
          <a:stretch>
            <a:fillRect/>
          </a:stretch>
        </p:blipFill>
        <p:spPr>
          <a:xfrm>
            <a:off x="5934288" y="3060250"/>
            <a:ext cx="528503" cy="688176"/>
          </a:xfrm>
          <a:prstGeom prst="rect">
            <a:avLst/>
          </a:prstGeom>
          <a:noFill/>
          <a:ln>
            <a:noFill/>
          </a:ln>
        </p:spPr>
      </p:pic>
      <p:pic>
        <p:nvPicPr>
          <p:cNvPr id="39" name="Google Shape;603;p49">
            <a:extLst>
              <a:ext uri="{FF2B5EF4-FFF2-40B4-BE49-F238E27FC236}">
                <a16:creationId xmlns:a16="http://schemas.microsoft.com/office/drawing/2014/main" id="{28429F7F-FE8B-188C-15D6-8019E2FF8AC1}"/>
              </a:ext>
            </a:extLst>
          </p:cNvPr>
          <p:cNvPicPr preferRelativeResize="0"/>
          <p:nvPr/>
        </p:nvPicPr>
        <p:blipFill rotWithShape="1">
          <a:blip r:embed="rId8">
            <a:alphaModFix/>
          </a:blip>
          <a:srcRect/>
          <a:stretch/>
        </p:blipFill>
        <p:spPr>
          <a:xfrm>
            <a:off x="5129850" y="3273819"/>
            <a:ext cx="528503" cy="688176"/>
          </a:xfrm>
          <a:prstGeom prst="rect">
            <a:avLst/>
          </a:prstGeom>
          <a:noFill/>
          <a:ln>
            <a:noFill/>
          </a:ln>
        </p:spPr>
      </p:pic>
      <p:pic>
        <p:nvPicPr>
          <p:cNvPr id="40" name="Google Shape;604;p49">
            <a:extLst>
              <a:ext uri="{FF2B5EF4-FFF2-40B4-BE49-F238E27FC236}">
                <a16:creationId xmlns:a16="http://schemas.microsoft.com/office/drawing/2014/main" id="{BBEA4319-96D9-B776-D4E0-2E63E97F3C52}"/>
              </a:ext>
            </a:extLst>
          </p:cNvPr>
          <p:cNvPicPr preferRelativeResize="0"/>
          <p:nvPr/>
        </p:nvPicPr>
        <p:blipFill rotWithShape="1">
          <a:blip r:embed="rId9">
            <a:alphaModFix/>
          </a:blip>
          <a:srcRect/>
          <a:stretch/>
        </p:blipFill>
        <p:spPr>
          <a:xfrm>
            <a:off x="6105000" y="3273819"/>
            <a:ext cx="528503" cy="688176"/>
          </a:xfrm>
          <a:prstGeom prst="rect">
            <a:avLst/>
          </a:prstGeom>
          <a:noFill/>
          <a:ln>
            <a:noFill/>
          </a:ln>
        </p:spPr>
      </p:pic>
      <p:pic>
        <p:nvPicPr>
          <p:cNvPr id="41" name="Google Shape;605;p49">
            <a:extLst>
              <a:ext uri="{FF2B5EF4-FFF2-40B4-BE49-F238E27FC236}">
                <a16:creationId xmlns:a16="http://schemas.microsoft.com/office/drawing/2014/main" id="{B5C1772A-C058-9953-8B0F-03F36DF5FD6B}"/>
              </a:ext>
            </a:extLst>
          </p:cNvPr>
          <p:cNvPicPr preferRelativeResize="0"/>
          <p:nvPr/>
        </p:nvPicPr>
        <p:blipFill rotWithShape="1">
          <a:blip r:embed="rId10">
            <a:alphaModFix/>
          </a:blip>
          <a:srcRect/>
          <a:stretch/>
        </p:blipFill>
        <p:spPr>
          <a:xfrm>
            <a:off x="4911575" y="4440138"/>
            <a:ext cx="689049" cy="688192"/>
          </a:xfrm>
          <a:prstGeom prst="rect">
            <a:avLst/>
          </a:prstGeom>
          <a:noFill/>
          <a:ln>
            <a:noFill/>
          </a:ln>
        </p:spPr>
      </p:pic>
      <p:pic>
        <p:nvPicPr>
          <p:cNvPr id="42" name="Google Shape;606;p49">
            <a:extLst>
              <a:ext uri="{FF2B5EF4-FFF2-40B4-BE49-F238E27FC236}">
                <a16:creationId xmlns:a16="http://schemas.microsoft.com/office/drawing/2014/main" id="{24C5AFAC-E1E6-733F-2841-2896A5365B16}"/>
              </a:ext>
            </a:extLst>
          </p:cNvPr>
          <p:cNvPicPr preferRelativeResize="0"/>
          <p:nvPr/>
        </p:nvPicPr>
        <p:blipFill rotWithShape="1">
          <a:blip r:embed="rId11">
            <a:alphaModFix/>
          </a:blip>
          <a:srcRect/>
          <a:stretch/>
        </p:blipFill>
        <p:spPr>
          <a:xfrm>
            <a:off x="5854025" y="4441038"/>
            <a:ext cx="689049" cy="688192"/>
          </a:xfrm>
          <a:prstGeom prst="rect">
            <a:avLst/>
          </a:prstGeom>
          <a:noFill/>
          <a:ln>
            <a:noFill/>
          </a:ln>
        </p:spPr>
      </p:pic>
      <p:cxnSp>
        <p:nvCxnSpPr>
          <p:cNvPr id="47" name="Google Shape;607;p49">
            <a:extLst>
              <a:ext uri="{FF2B5EF4-FFF2-40B4-BE49-F238E27FC236}">
                <a16:creationId xmlns:a16="http://schemas.microsoft.com/office/drawing/2014/main" id="{C98C5E4F-2F4C-F02D-7027-005C8B598C29}"/>
              </a:ext>
            </a:extLst>
          </p:cNvPr>
          <p:cNvCxnSpPr/>
          <p:nvPr/>
        </p:nvCxnSpPr>
        <p:spPr>
          <a:xfrm>
            <a:off x="5729275" y="4354925"/>
            <a:ext cx="1200" cy="942600"/>
          </a:xfrm>
          <a:prstGeom prst="straightConnector1">
            <a:avLst/>
          </a:prstGeom>
          <a:noFill/>
          <a:ln w="28575" cap="flat" cmpd="sng">
            <a:solidFill>
              <a:schemeClr val="dk2"/>
            </a:solidFill>
            <a:prstDash val="solid"/>
            <a:round/>
            <a:headEnd type="none" w="med" len="med"/>
            <a:tailEnd type="triangle" w="med" len="med"/>
          </a:ln>
        </p:spPr>
      </p:cxnSp>
      <p:pic>
        <p:nvPicPr>
          <p:cNvPr id="48" name="Google Shape;608;p49">
            <a:extLst>
              <a:ext uri="{FF2B5EF4-FFF2-40B4-BE49-F238E27FC236}">
                <a16:creationId xmlns:a16="http://schemas.microsoft.com/office/drawing/2014/main" id="{C0BE8D26-FF07-1EAB-3E54-2B440AA86135}"/>
              </a:ext>
            </a:extLst>
          </p:cNvPr>
          <p:cNvPicPr preferRelativeResize="0"/>
          <p:nvPr/>
        </p:nvPicPr>
        <p:blipFill rotWithShape="1">
          <a:blip r:embed="rId8">
            <a:alphaModFix/>
          </a:blip>
          <a:srcRect/>
          <a:stretch/>
        </p:blipFill>
        <p:spPr>
          <a:xfrm>
            <a:off x="5129138" y="5527319"/>
            <a:ext cx="528503" cy="688176"/>
          </a:xfrm>
          <a:prstGeom prst="rect">
            <a:avLst/>
          </a:prstGeom>
          <a:noFill/>
          <a:ln>
            <a:noFill/>
          </a:ln>
        </p:spPr>
      </p:pic>
      <p:pic>
        <p:nvPicPr>
          <p:cNvPr id="55" name="Google Shape;609;p49">
            <a:extLst>
              <a:ext uri="{FF2B5EF4-FFF2-40B4-BE49-F238E27FC236}">
                <a16:creationId xmlns:a16="http://schemas.microsoft.com/office/drawing/2014/main" id="{0503F5DD-8F39-174A-A455-A586FDFBBCCC}"/>
              </a:ext>
            </a:extLst>
          </p:cNvPr>
          <p:cNvPicPr preferRelativeResize="0"/>
          <p:nvPr/>
        </p:nvPicPr>
        <p:blipFill rotWithShape="1">
          <a:blip r:embed="rId9">
            <a:alphaModFix/>
          </a:blip>
          <a:srcRect/>
          <a:stretch/>
        </p:blipFill>
        <p:spPr>
          <a:xfrm>
            <a:off x="5800913" y="5527319"/>
            <a:ext cx="528503" cy="688176"/>
          </a:xfrm>
          <a:prstGeom prst="rect">
            <a:avLst/>
          </a:prstGeom>
          <a:noFill/>
          <a:ln>
            <a:noFill/>
          </a:ln>
        </p:spPr>
      </p:pic>
      <p:pic>
        <p:nvPicPr>
          <p:cNvPr id="56" name="Google Shape;610;p49">
            <a:extLst>
              <a:ext uri="{FF2B5EF4-FFF2-40B4-BE49-F238E27FC236}">
                <a16:creationId xmlns:a16="http://schemas.microsoft.com/office/drawing/2014/main" id="{6AB2E53F-7D59-662D-A5CE-95F7D7DF4DA5}"/>
              </a:ext>
            </a:extLst>
          </p:cNvPr>
          <p:cNvPicPr preferRelativeResize="0"/>
          <p:nvPr/>
        </p:nvPicPr>
        <p:blipFill>
          <a:blip r:embed="rId12">
            <a:alphaModFix/>
          </a:blip>
          <a:stretch>
            <a:fillRect/>
          </a:stretch>
        </p:blipFill>
        <p:spPr>
          <a:xfrm>
            <a:off x="5388825" y="3655600"/>
            <a:ext cx="399208" cy="513415"/>
          </a:xfrm>
          <a:prstGeom prst="rect">
            <a:avLst/>
          </a:prstGeom>
          <a:noFill/>
          <a:ln>
            <a:noFill/>
          </a:ln>
        </p:spPr>
      </p:pic>
      <p:pic>
        <p:nvPicPr>
          <p:cNvPr id="57" name="Google Shape;611;p49">
            <a:extLst>
              <a:ext uri="{FF2B5EF4-FFF2-40B4-BE49-F238E27FC236}">
                <a16:creationId xmlns:a16="http://schemas.microsoft.com/office/drawing/2014/main" id="{23F71FA8-5A7E-2D7E-30B3-8DF8749583C6}"/>
              </a:ext>
            </a:extLst>
          </p:cNvPr>
          <p:cNvPicPr preferRelativeResize="0"/>
          <p:nvPr/>
        </p:nvPicPr>
        <p:blipFill>
          <a:blip r:embed="rId12">
            <a:alphaModFix/>
          </a:blip>
          <a:stretch>
            <a:fillRect/>
          </a:stretch>
        </p:blipFill>
        <p:spPr>
          <a:xfrm>
            <a:off x="6366817" y="3655610"/>
            <a:ext cx="399208" cy="513415"/>
          </a:xfrm>
          <a:prstGeom prst="rect">
            <a:avLst/>
          </a:prstGeom>
          <a:noFill/>
          <a:ln>
            <a:noFill/>
          </a:ln>
        </p:spPr>
      </p:pic>
      <p:grpSp>
        <p:nvGrpSpPr>
          <p:cNvPr id="58" name="Google Shape;612;p49">
            <a:extLst>
              <a:ext uri="{FF2B5EF4-FFF2-40B4-BE49-F238E27FC236}">
                <a16:creationId xmlns:a16="http://schemas.microsoft.com/office/drawing/2014/main" id="{6C2A71E7-523B-FC97-D05E-4FCF1D8F6A59}"/>
              </a:ext>
            </a:extLst>
          </p:cNvPr>
          <p:cNvGrpSpPr/>
          <p:nvPr/>
        </p:nvGrpSpPr>
        <p:grpSpPr>
          <a:xfrm>
            <a:off x="7853517" y="4463225"/>
            <a:ext cx="689053" cy="690179"/>
            <a:chOff x="9734717" y="4393125"/>
            <a:chExt cx="689053" cy="690179"/>
          </a:xfrm>
        </p:grpSpPr>
        <p:sp>
          <p:nvSpPr>
            <p:cNvPr id="59" name="Google Shape;613;p49">
              <a:extLst>
                <a:ext uri="{FF2B5EF4-FFF2-40B4-BE49-F238E27FC236}">
                  <a16:creationId xmlns:a16="http://schemas.microsoft.com/office/drawing/2014/main" id="{DCB9C332-BDA5-13A3-A1D6-D3E5EA2362EF}"/>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60" name="Google Shape;614;p49">
              <a:extLst>
                <a:ext uri="{FF2B5EF4-FFF2-40B4-BE49-F238E27FC236}">
                  <a16:creationId xmlns:a16="http://schemas.microsoft.com/office/drawing/2014/main" id="{A52CCB7A-082F-5975-2FB3-1525185804AF}"/>
                </a:ext>
              </a:extLst>
            </p:cNvPr>
            <p:cNvPicPr preferRelativeResize="0"/>
            <p:nvPr/>
          </p:nvPicPr>
          <p:blipFill rotWithShape="1">
            <a:blip r:embed="rId3">
              <a:alphaModFix/>
            </a:blip>
            <a:srcRect/>
            <a:stretch/>
          </p:blipFill>
          <p:spPr>
            <a:xfrm>
              <a:off x="9734717" y="4393125"/>
              <a:ext cx="689053" cy="690179"/>
            </a:xfrm>
            <a:prstGeom prst="rect">
              <a:avLst/>
            </a:prstGeom>
            <a:noFill/>
            <a:ln>
              <a:noFill/>
            </a:ln>
          </p:spPr>
        </p:pic>
      </p:grpSp>
      <p:pic>
        <p:nvPicPr>
          <p:cNvPr id="61" name="Google Shape;615;p49">
            <a:extLst>
              <a:ext uri="{FF2B5EF4-FFF2-40B4-BE49-F238E27FC236}">
                <a16:creationId xmlns:a16="http://schemas.microsoft.com/office/drawing/2014/main" id="{E7BD3357-2FC2-A059-09BE-394666F7DE9D}"/>
              </a:ext>
            </a:extLst>
          </p:cNvPr>
          <p:cNvPicPr preferRelativeResize="0"/>
          <p:nvPr/>
        </p:nvPicPr>
        <p:blipFill rotWithShape="1">
          <a:blip r:embed="rId8">
            <a:alphaModFix/>
          </a:blip>
          <a:srcRect/>
          <a:stretch/>
        </p:blipFill>
        <p:spPr>
          <a:xfrm>
            <a:off x="7634938" y="5521569"/>
            <a:ext cx="528503" cy="688176"/>
          </a:xfrm>
          <a:prstGeom prst="rect">
            <a:avLst/>
          </a:prstGeom>
          <a:noFill/>
          <a:ln>
            <a:noFill/>
          </a:ln>
        </p:spPr>
      </p:pic>
      <p:pic>
        <p:nvPicPr>
          <p:cNvPr id="62" name="Google Shape;616;p49">
            <a:extLst>
              <a:ext uri="{FF2B5EF4-FFF2-40B4-BE49-F238E27FC236}">
                <a16:creationId xmlns:a16="http://schemas.microsoft.com/office/drawing/2014/main" id="{86AD500B-7D7C-980F-AFA9-49AA0D42D710}"/>
              </a:ext>
            </a:extLst>
          </p:cNvPr>
          <p:cNvPicPr preferRelativeResize="0"/>
          <p:nvPr/>
        </p:nvPicPr>
        <p:blipFill rotWithShape="1">
          <a:blip r:embed="rId9">
            <a:alphaModFix/>
          </a:blip>
          <a:srcRect/>
          <a:stretch/>
        </p:blipFill>
        <p:spPr>
          <a:xfrm>
            <a:off x="8302188" y="5521569"/>
            <a:ext cx="528503" cy="688176"/>
          </a:xfrm>
          <a:prstGeom prst="rect">
            <a:avLst/>
          </a:prstGeom>
          <a:noFill/>
          <a:ln>
            <a:noFill/>
          </a:ln>
        </p:spPr>
      </p:pic>
      <p:pic>
        <p:nvPicPr>
          <p:cNvPr id="63" name="Google Shape;617;p49">
            <a:extLst>
              <a:ext uri="{FF2B5EF4-FFF2-40B4-BE49-F238E27FC236}">
                <a16:creationId xmlns:a16="http://schemas.microsoft.com/office/drawing/2014/main" id="{7094C9F7-0662-698E-12BA-7BCB303D7D6D}"/>
              </a:ext>
            </a:extLst>
          </p:cNvPr>
          <p:cNvPicPr preferRelativeResize="0"/>
          <p:nvPr/>
        </p:nvPicPr>
        <p:blipFill>
          <a:blip r:embed="rId2">
            <a:alphaModFix/>
          </a:blip>
          <a:stretch>
            <a:fillRect/>
          </a:stretch>
        </p:blipFill>
        <p:spPr>
          <a:xfrm>
            <a:off x="6762874" y="5382010"/>
            <a:ext cx="528500" cy="352609"/>
          </a:xfrm>
          <a:prstGeom prst="rect">
            <a:avLst/>
          </a:prstGeom>
          <a:noFill/>
          <a:ln>
            <a:noFill/>
          </a:ln>
        </p:spPr>
      </p:pic>
      <p:cxnSp>
        <p:nvCxnSpPr>
          <p:cNvPr id="64" name="Google Shape;618;p49">
            <a:extLst>
              <a:ext uri="{FF2B5EF4-FFF2-40B4-BE49-F238E27FC236}">
                <a16:creationId xmlns:a16="http://schemas.microsoft.com/office/drawing/2014/main" id="{A5ACFAE7-E37D-A84F-EAB1-1A05473C0FB8}"/>
              </a:ext>
            </a:extLst>
          </p:cNvPr>
          <p:cNvCxnSpPr/>
          <p:nvPr/>
        </p:nvCxnSpPr>
        <p:spPr>
          <a:xfrm>
            <a:off x="6562575" y="5884288"/>
            <a:ext cx="929100" cy="0"/>
          </a:xfrm>
          <a:prstGeom prst="straightConnector1">
            <a:avLst/>
          </a:prstGeom>
          <a:noFill/>
          <a:ln w="28575" cap="flat" cmpd="sng">
            <a:solidFill>
              <a:schemeClr val="dk2"/>
            </a:solidFill>
            <a:prstDash val="solid"/>
            <a:round/>
            <a:headEnd type="none" w="med" len="med"/>
            <a:tailEnd type="triangle" w="med" len="med"/>
          </a:ln>
        </p:spPr>
      </p:cxnSp>
      <p:sp>
        <p:nvSpPr>
          <p:cNvPr id="65" name="Google Shape;619;p49">
            <a:extLst>
              <a:ext uri="{FF2B5EF4-FFF2-40B4-BE49-F238E27FC236}">
                <a16:creationId xmlns:a16="http://schemas.microsoft.com/office/drawing/2014/main" id="{587DB785-DAA9-65A1-FF1D-60C33298C702}"/>
              </a:ext>
            </a:extLst>
          </p:cNvPr>
          <p:cNvSpPr/>
          <p:nvPr/>
        </p:nvSpPr>
        <p:spPr>
          <a:xfrm>
            <a:off x="339225" y="1656200"/>
            <a:ext cx="6426900" cy="37257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76" name="Google Shape;620;p49">
            <a:extLst>
              <a:ext uri="{FF2B5EF4-FFF2-40B4-BE49-F238E27FC236}">
                <a16:creationId xmlns:a16="http://schemas.microsoft.com/office/drawing/2014/main" id="{C25A27F1-EFB9-2EFE-DB9D-212AAA143688}"/>
              </a:ext>
            </a:extLst>
          </p:cNvPr>
          <p:cNvSpPr/>
          <p:nvPr/>
        </p:nvSpPr>
        <p:spPr>
          <a:xfrm>
            <a:off x="5018875" y="5297525"/>
            <a:ext cx="2472900" cy="10440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77" name="Google Shape;621;p49">
            <a:extLst>
              <a:ext uri="{FF2B5EF4-FFF2-40B4-BE49-F238E27FC236}">
                <a16:creationId xmlns:a16="http://schemas.microsoft.com/office/drawing/2014/main" id="{81AB31E6-E871-1658-6FC1-B80DE763C981}"/>
              </a:ext>
            </a:extLst>
          </p:cNvPr>
          <p:cNvPicPr preferRelativeResize="0"/>
          <p:nvPr/>
        </p:nvPicPr>
        <p:blipFill>
          <a:blip r:embed="rId4">
            <a:alphaModFix/>
          </a:blip>
          <a:stretch>
            <a:fillRect/>
          </a:stretch>
        </p:blipFill>
        <p:spPr>
          <a:xfrm>
            <a:off x="7853525" y="3579388"/>
            <a:ext cx="689049" cy="688192"/>
          </a:xfrm>
          <a:prstGeom prst="rect">
            <a:avLst/>
          </a:prstGeom>
          <a:noFill/>
          <a:ln>
            <a:noFill/>
          </a:ln>
        </p:spPr>
      </p:pic>
      <p:pic>
        <p:nvPicPr>
          <p:cNvPr id="78" name="Google Shape;622;p49">
            <a:extLst>
              <a:ext uri="{FF2B5EF4-FFF2-40B4-BE49-F238E27FC236}">
                <a16:creationId xmlns:a16="http://schemas.microsoft.com/office/drawing/2014/main" id="{41E787B7-F619-EA28-A850-5D9F74AE40CC}"/>
              </a:ext>
            </a:extLst>
          </p:cNvPr>
          <p:cNvPicPr preferRelativeResize="0"/>
          <p:nvPr/>
        </p:nvPicPr>
        <p:blipFill>
          <a:blip r:embed="rId12">
            <a:alphaModFix/>
          </a:blip>
          <a:stretch>
            <a:fillRect/>
          </a:stretch>
        </p:blipFill>
        <p:spPr>
          <a:xfrm>
            <a:off x="7853522" y="5943600"/>
            <a:ext cx="367450" cy="472600"/>
          </a:xfrm>
          <a:prstGeom prst="rect">
            <a:avLst/>
          </a:prstGeom>
          <a:noFill/>
          <a:ln>
            <a:noFill/>
          </a:ln>
        </p:spPr>
      </p:pic>
      <p:pic>
        <p:nvPicPr>
          <p:cNvPr id="79" name="Google Shape;623;p49">
            <a:extLst>
              <a:ext uri="{FF2B5EF4-FFF2-40B4-BE49-F238E27FC236}">
                <a16:creationId xmlns:a16="http://schemas.microsoft.com/office/drawing/2014/main" id="{47717A84-1B94-3874-1DE8-6F9128CA7749}"/>
              </a:ext>
            </a:extLst>
          </p:cNvPr>
          <p:cNvPicPr preferRelativeResize="0"/>
          <p:nvPr/>
        </p:nvPicPr>
        <p:blipFill>
          <a:blip r:embed="rId12">
            <a:alphaModFix/>
          </a:blip>
          <a:stretch>
            <a:fillRect/>
          </a:stretch>
        </p:blipFill>
        <p:spPr>
          <a:xfrm>
            <a:off x="8542572" y="5928425"/>
            <a:ext cx="367450" cy="472600"/>
          </a:xfrm>
          <a:prstGeom prst="rect">
            <a:avLst/>
          </a:prstGeom>
          <a:noFill/>
          <a:ln>
            <a:noFill/>
          </a:ln>
        </p:spPr>
      </p:pic>
      <p:sp>
        <p:nvSpPr>
          <p:cNvPr id="80" name="Google Shape;675;p50">
            <a:extLst>
              <a:ext uri="{FF2B5EF4-FFF2-40B4-BE49-F238E27FC236}">
                <a16:creationId xmlns:a16="http://schemas.microsoft.com/office/drawing/2014/main" id="{FF2DA13C-0E73-7F7A-CDBF-66FB2C20E85C}"/>
              </a:ext>
            </a:extLst>
          </p:cNvPr>
          <p:cNvSpPr txBox="1"/>
          <p:nvPr/>
        </p:nvSpPr>
        <p:spPr>
          <a:xfrm>
            <a:off x="7027124" y="1230533"/>
            <a:ext cx="4857300" cy="1272113"/>
          </a:xfrm>
          <a:prstGeom prst="rect">
            <a:avLst/>
          </a:prstGeom>
          <a:noFill/>
          <a:ln>
            <a:noFill/>
          </a:ln>
        </p:spPr>
        <p:txBody>
          <a:bodyPr spcFirstLastPara="1" wrap="square" lIns="91425" tIns="91425" rIns="91425" bIns="91425" anchor="t" anchorCtr="0">
            <a:spAutoFit/>
          </a:bodyPr>
          <a:lstStyle/>
          <a:p>
            <a:pPr marL="0" lvl="0" indent="0" algn="ctr" rtl="0">
              <a:spcBef>
                <a:spcPts val="1000"/>
              </a:spcBef>
              <a:spcAft>
                <a:spcPts val="0"/>
              </a:spcAft>
              <a:buClr>
                <a:schemeClr val="dk1"/>
              </a:buClr>
              <a:buSzPts val="1100"/>
              <a:buFont typeface="Arial"/>
              <a:buNone/>
            </a:pPr>
            <a:r>
              <a:rPr lang="en-US" sz="1800" dirty="0">
                <a:solidFill>
                  <a:srgbClr val="1F497D"/>
                </a:solidFill>
                <a:latin typeface="Calibri" panose="020F0502020204030204" pitchFamily="34" charset="0"/>
                <a:ea typeface="Roboto"/>
                <a:cs typeface="Calibri" panose="020F0502020204030204" pitchFamily="34" charset="0"/>
                <a:sym typeface="Roboto"/>
              </a:rPr>
              <a:t>The Board of Record will review </a:t>
            </a:r>
            <a:br>
              <a:rPr lang="en-US" sz="1800" dirty="0">
                <a:solidFill>
                  <a:srgbClr val="1F497D"/>
                </a:solidFill>
                <a:latin typeface="Calibri" panose="020F0502020204030204" pitchFamily="34" charset="0"/>
                <a:ea typeface="Roboto"/>
                <a:cs typeface="Calibri" panose="020F0502020204030204" pitchFamily="34" charset="0"/>
                <a:sym typeface="Roboto"/>
              </a:rPr>
            </a:br>
            <a:r>
              <a:rPr lang="en-US" sz="1800" dirty="0">
                <a:solidFill>
                  <a:srgbClr val="1F497D"/>
                </a:solidFill>
                <a:latin typeface="Calibri" panose="020F0502020204030204" pitchFamily="34" charset="0"/>
                <a:ea typeface="Roboto"/>
                <a:cs typeface="Calibri" panose="020F0502020204030204" pitchFamily="34" charset="0"/>
                <a:sym typeface="Roboto"/>
              </a:rPr>
              <a:t>the </a:t>
            </a:r>
            <a:r>
              <a:rPr lang="en-US" sz="1800" dirty="0" err="1">
                <a:solidFill>
                  <a:srgbClr val="1F497D"/>
                </a:solidFill>
                <a:latin typeface="Calibri" panose="020F0502020204030204" pitchFamily="34" charset="0"/>
                <a:ea typeface="Roboto"/>
                <a:cs typeface="Calibri" panose="020F0502020204030204" pitchFamily="34" charset="0"/>
                <a:sym typeface="Roboto"/>
              </a:rPr>
              <a:t>pSite</a:t>
            </a:r>
            <a:r>
              <a:rPr lang="en-US" sz="1800" dirty="0">
                <a:solidFill>
                  <a:srgbClr val="1F497D"/>
                </a:solidFill>
                <a:latin typeface="Calibri" panose="020F0502020204030204" pitchFamily="34" charset="0"/>
                <a:ea typeface="Roboto"/>
                <a:cs typeface="Calibri" panose="020F0502020204030204" pitchFamily="34" charset="0"/>
                <a:sym typeface="Roboto"/>
              </a:rPr>
              <a:t> application and documents,</a:t>
            </a:r>
            <a:endParaRPr sz="1800" dirty="0">
              <a:solidFill>
                <a:srgbClr val="1F497D"/>
              </a:solidFill>
              <a:latin typeface="Calibri" panose="020F0502020204030204" pitchFamily="34" charset="0"/>
              <a:ea typeface="Roboto"/>
              <a:cs typeface="Calibri" panose="020F0502020204030204" pitchFamily="34" charset="0"/>
              <a:sym typeface="Roboto"/>
            </a:endParaRPr>
          </a:p>
          <a:p>
            <a:pPr marL="0" lvl="0" indent="0" algn="ctr" rtl="0">
              <a:spcBef>
                <a:spcPts val="1000"/>
              </a:spcBef>
              <a:spcAft>
                <a:spcPts val="0"/>
              </a:spcAft>
              <a:buNone/>
            </a:pPr>
            <a:r>
              <a:rPr lang="en-US" sz="1800" b="1" dirty="0">
                <a:solidFill>
                  <a:srgbClr val="1F497D"/>
                </a:solidFill>
                <a:latin typeface="Calibri" panose="020F0502020204030204" pitchFamily="34" charset="0"/>
                <a:ea typeface="Roboto"/>
                <a:cs typeface="Calibri" panose="020F0502020204030204" pitchFamily="34" charset="0"/>
                <a:sym typeface="Roboto"/>
              </a:rPr>
              <a:t>ISSUE ETHICS DETERMINATION,</a:t>
            </a:r>
            <a:r>
              <a:rPr lang="en-US" sz="1800" dirty="0">
                <a:solidFill>
                  <a:srgbClr val="1F497D"/>
                </a:solidFill>
                <a:latin typeface="Calibri" panose="020F0502020204030204" pitchFamily="34" charset="0"/>
                <a:ea typeface="Roboto"/>
                <a:cs typeface="Calibri" panose="020F0502020204030204" pitchFamily="34" charset="0"/>
                <a:sym typeface="Roboto"/>
              </a:rPr>
              <a:t> </a:t>
            </a:r>
            <a:endParaRPr sz="1800" dirty="0">
              <a:solidFill>
                <a:srgbClr val="1F497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496162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4326-0AF7-34DE-ABE7-C7246833945E}"/>
              </a:ext>
            </a:extLst>
          </p:cNvPr>
          <p:cNvSpPr>
            <a:spLocks noGrp="1"/>
          </p:cNvSpPr>
          <p:nvPr>
            <p:ph type="title"/>
          </p:nvPr>
        </p:nvSpPr>
        <p:spPr/>
        <p:txBody>
          <a:bodyPr/>
          <a:lstStyle/>
          <a:p>
            <a:r>
              <a:rPr lang="en-CA" dirty="0"/>
              <a:t>REB Exchange: </a:t>
            </a:r>
            <a:r>
              <a:rPr lang="en-CA" sz="2800" dirty="0"/>
              <a:t>how it works</a:t>
            </a:r>
          </a:p>
        </p:txBody>
      </p:sp>
      <p:pic>
        <p:nvPicPr>
          <p:cNvPr id="4" name="Google Shape;631;p50">
            <a:extLst>
              <a:ext uri="{FF2B5EF4-FFF2-40B4-BE49-F238E27FC236}">
                <a16:creationId xmlns:a16="http://schemas.microsoft.com/office/drawing/2014/main" id="{8D671C61-0E9C-8EE5-9EEA-2A1614E40B6F}"/>
              </a:ext>
            </a:extLst>
          </p:cNvPr>
          <p:cNvPicPr preferRelativeResize="0"/>
          <p:nvPr/>
        </p:nvPicPr>
        <p:blipFill>
          <a:blip r:embed="rId2">
            <a:alphaModFix/>
          </a:blip>
          <a:stretch>
            <a:fillRect/>
          </a:stretch>
        </p:blipFill>
        <p:spPr>
          <a:xfrm>
            <a:off x="7853525" y="3579388"/>
            <a:ext cx="689049" cy="688192"/>
          </a:xfrm>
          <a:prstGeom prst="rect">
            <a:avLst/>
          </a:prstGeom>
          <a:noFill/>
          <a:ln>
            <a:noFill/>
          </a:ln>
        </p:spPr>
      </p:pic>
      <p:pic>
        <p:nvPicPr>
          <p:cNvPr id="7" name="Google Shape;632;p50">
            <a:extLst>
              <a:ext uri="{FF2B5EF4-FFF2-40B4-BE49-F238E27FC236}">
                <a16:creationId xmlns:a16="http://schemas.microsoft.com/office/drawing/2014/main" id="{458BE6F3-D1FA-6B69-163D-4A4EADCCC866}"/>
              </a:ext>
            </a:extLst>
          </p:cNvPr>
          <p:cNvPicPr preferRelativeResize="0"/>
          <p:nvPr/>
        </p:nvPicPr>
        <p:blipFill>
          <a:blip r:embed="rId3">
            <a:alphaModFix/>
          </a:blip>
          <a:stretch>
            <a:fillRect/>
          </a:stretch>
        </p:blipFill>
        <p:spPr>
          <a:xfrm>
            <a:off x="3897999" y="2704810"/>
            <a:ext cx="528500" cy="352609"/>
          </a:xfrm>
          <a:prstGeom prst="rect">
            <a:avLst/>
          </a:prstGeom>
          <a:noFill/>
          <a:ln>
            <a:noFill/>
          </a:ln>
        </p:spPr>
      </p:pic>
      <p:grpSp>
        <p:nvGrpSpPr>
          <p:cNvPr id="8" name="Google Shape;634;p50">
            <a:extLst>
              <a:ext uri="{FF2B5EF4-FFF2-40B4-BE49-F238E27FC236}">
                <a16:creationId xmlns:a16="http://schemas.microsoft.com/office/drawing/2014/main" id="{5AA122E2-8C85-5E6D-C301-B0EA9E377E6E}"/>
              </a:ext>
            </a:extLst>
          </p:cNvPr>
          <p:cNvGrpSpPr/>
          <p:nvPr/>
        </p:nvGrpSpPr>
        <p:grpSpPr>
          <a:xfrm>
            <a:off x="808742" y="1846725"/>
            <a:ext cx="689053" cy="690179"/>
            <a:chOff x="9734717" y="4393125"/>
            <a:chExt cx="689053" cy="690179"/>
          </a:xfrm>
        </p:grpSpPr>
        <p:sp>
          <p:nvSpPr>
            <p:cNvPr id="9" name="Google Shape;635;p50">
              <a:extLst>
                <a:ext uri="{FF2B5EF4-FFF2-40B4-BE49-F238E27FC236}">
                  <a16:creationId xmlns:a16="http://schemas.microsoft.com/office/drawing/2014/main" id="{858003D9-B880-48CB-9DB2-115ABD5CA972}"/>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10" name="Google Shape;636;p50">
              <a:extLst>
                <a:ext uri="{FF2B5EF4-FFF2-40B4-BE49-F238E27FC236}">
                  <a16:creationId xmlns:a16="http://schemas.microsoft.com/office/drawing/2014/main" id="{0A93B419-A59E-D9D4-290D-BBA1CFA67B28}"/>
                </a:ext>
              </a:extLst>
            </p:cNvPr>
            <p:cNvPicPr preferRelativeResize="0"/>
            <p:nvPr/>
          </p:nvPicPr>
          <p:blipFill rotWithShape="1">
            <a:blip r:embed="rId4">
              <a:alphaModFix/>
            </a:blip>
            <a:srcRect/>
            <a:stretch/>
          </p:blipFill>
          <p:spPr>
            <a:xfrm>
              <a:off x="9734717" y="4393125"/>
              <a:ext cx="689053" cy="690179"/>
            </a:xfrm>
            <a:prstGeom prst="rect">
              <a:avLst/>
            </a:prstGeom>
            <a:noFill/>
            <a:ln>
              <a:noFill/>
            </a:ln>
          </p:spPr>
        </p:pic>
      </p:grpSp>
      <p:pic>
        <p:nvPicPr>
          <p:cNvPr id="11" name="Google Shape;637;p50">
            <a:extLst>
              <a:ext uri="{FF2B5EF4-FFF2-40B4-BE49-F238E27FC236}">
                <a16:creationId xmlns:a16="http://schemas.microsoft.com/office/drawing/2014/main" id="{E0D3EBE0-8727-77C6-B9A3-7E019935247B}"/>
              </a:ext>
            </a:extLst>
          </p:cNvPr>
          <p:cNvPicPr preferRelativeResize="0"/>
          <p:nvPr/>
        </p:nvPicPr>
        <p:blipFill>
          <a:blip r:embed="rId2">
            <a:alphaModFix/>
          </a:blip>
          <a:stretch>
            <a:fillRect/>
          </a:stretch>
        </p:blipFill>
        <p:spPr>
          <a:xfrm>
            <a:off x="836075" y="4003638"/>
            <a:ext cx="689049" cy="688192"/>
          </a:xfrm>
          <a:prstGeom prst="rect">
            <a:avLst/>
          </a:prstGeom>
          <a:noFill/>
          <a:ln>
            <a:noFill/>
          </a:ln>
        </p:spPr>
      </p:pic>
      <p:sp>
        <p:nvSpPr>
          <p:cNvPr id="12" name="Google Shape;638;p50">
            <a:extLst>
              <a:ext uri="{FF2B5EF4-FFF2-40B4-BE49-F238E27FC236}">
                <a16:creationId xmlns:a16="http://schemas.microsoft.com/office/drawing/2014/main" id="{DBDAAE55-3576-78B8-D570-4AB12147AFD7}"/>
              </a:ext>
            </a:extLst>
          </p:cNvPr>
          <p:cNvSpPr txBox="1"/>
          <p:nvPr/>
        </p:nvSpPr>
        <p:spPr>
          <a:xfrm>
            <a:off x="546400" y="1159263"/>
            <a:ext cx="12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Lead Site</a:t>
            </a:r>
            <a:endParaRPr sz="1800" b="1">
              <a:solidFill>
                <a:schemeClr val="dk2"/>
              </a:solidFill>
              <a:latin typeface="Calibri" panose="020F0502020204030204" pitchFamily="34" charset="0"/>
              <a:ea typeface="Roboto"/>
              <a:cs typeface="Calibri" panose="020F0502020204030204" pitchFamily="34" charset="0"/>
              <a:sym typeface="Roboto"/>
            </a:endParaRPr>
          </a:p>
        </p:txBody>
      </p:sp>
      <p:sp>
        <p:nvSpPr>
          <p:cNvPr id="13" name="Google Shape;639;p50">
            <a:extLst>
              <a:ext uri="{FF2B5EF4-FFF2-40B4-BE49-F238E27FC236}">
                <a16:creationId xmlns:a16="http://schemas.microsoft.com/office/drawing/2014/main" id="{1EE022FD-2F53-B2BC-7B42-680716C2A107}"/>
              </a:ext>
            </a:extLst>
          </p:cNvPr>
          <p:cNvSpPr/>
          <p:nvPr/>
        </p:nvSpPr>
        <p:spPr>
          <a:xfrm>
            <a:off x="4915725" y="1923013"/>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14" name="Google Shape;640;p50">
            <a:extLst>
              <a:ext uri="{FF2B5EF4-FFF2-40B4-BE49-F238E27FC236}">
                <a16:creationId xmlns:a16="http://schemas.microsoft.com/office/drawing/2014/main" id="{0D4D760B-8E07-4792-2B00-DD0C5B91F851}"/>
              </a:ext>
            </a:extLst>
          </p:cNvPr>
          <p:cNvPicPr preferRelativeResize="0"/>
          <p:nvPr/>
        </p:nvPicPr>
        <p:blipFill rotWithShape="1">
          <a:blip r:embed="rId5">
            <a:alphaModFix/>
          </a:blip>
          <a:srcRect/>
          <a:stretch/>
        </p:blipFill>
        <p:spPr>
          <a:xfrm>
            <a:off x="4785492" y="1773363"/>
            <a:ext cx="689053" cy="690177"/>
          </a:xfrm>
          <a:prstGeom prst="rect">
            <a:avLst/>
          </a:prstGeom>
          <a:noFill/>
          <a:ln>
            <a:noFill/>
          </a:ln>
        </p:spPr>
      </p:pic>
      <p:pic>
        <p:nvPicPr>
          <p:cNvPr id="15" name="Google Shape;641;p50">
            <a:extLst>
              <a:ext uri="{FF2B5EF4-FFF2-40B4-BE49-F238E27FC236}">
                <a16:creationId xmlns:a16="http://schemas.microsoft.com/office/drawing/2014/main" id="{4A793413-B0E9-CEAC-A598-32B4A847608E}"/>
              </a:ext>
            </a:extLst>
          </p:cNvPr>
          <p:cNvPicPr preferRelativeResize="0"/>
          <p:nvPr/>
        </p:nvPicPr>
        <p:blipFill rotWithShape="1">
          <a:blip r:embed="rId6">
            <a:alphaModFix/>
          </a:blip>
          <a:srcRect/>
          <a:stretch/>
        </p:blipFill>
        <p:spPr>
          <a:xfrm>
            <a:off x="5677767" y="1800676"/>
            <a:ext cx="689054" cy="690178"/>
          </a:xfrm>
          <a:prstGeom prst="rect">
            <a:avLst/>
          </a:prstGeom>
          <a:noFill/>
          <a:ln>
            <a:noFill/>
          </a:ln>
        </p:spPr>
      </p:pic>
      <p:sp>
        <p:nvSpPr>
          <p:cNvPr id="16" name="Google Shape;642;p50">
            <a:extLst>
              <a:ext uri="{FF2B5EF4-FFF2-40B4-BE49-F238E27FC236}">
                <a16:creationId xmlns:a16="http://schemas.microsoft.com/office/drawing/2014/main" id="{094CF8CA-D5FF-734B-8E3C-299FF2BD6AB2}"/>
              </a:ext>
            </a:extLst>
          </p:cNvPr>
          <p:cNvSpPr txBox="1"/>
          <p:nvPr/>
        </p:nvSpPr>
        <p:spPr>
          <a:xfrm>
            <a:off x="5018875" y="1159263"/>
            <a:ext cx="1268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2"/>
                </a:solidFill>
                <a:latin typeface="Calibri" panose="020F0502020204030204" pitchFamily="34" charset="0"/>
                <a:ea typeface="Roboto"/>
                <a:cs typeface="Calibri" panose="020F0502020204030204" pitchFamily="34" charset="0"/>
                <a:sym typeface="Roboto"/>
              </a:rPr>
              <a:t>pSites</a:t>
            </a:r>
            <a:endParaRPr sz="1800" b="1">
              <a:solidFill>
                <a:schemeClr val="dk2"/>
              </a:solidFill>
              <a:latin typeface="Calibri" panose="020F0502020204030204" pitchFamily="34" charset="0"/>
              <a:ea typeface="Roboto"/>
              <a:cs typeface="Calibri" panose="020F0502020204030204" pitchFamily="34" charset="0"/>
              <a:sym typeface="Roboto"/>
            </a:endParaRPr>
          </a:p>
        </p:txBody>
      </p:sp>
      <p:cxnSp>
        <p:nvCxnSpPr>
          <p:cNvPr id="17" name="Google Shape;643;p50">
            <a:extLst>
              <a:ext uri="{FF2B5EF4-FFF2-40B4-BE49-F238E27FC236}">
                <a16:creationId xmlns:a16="http://schemas.microsoft.com/office/drawing/2014/main" id="{F5B4D0D6-064D-4DFA-73F6-66039EB16463}"/>
              </a:ext>
            </a:extLst>
          </p:cNvPr>
          <p:cNvCxnSpPr/>
          <p:nvPr/>
        </p:nvCxnSpPr>
        <p:spPr>
          <a:xfrm>
            <a:off x="1814800" y="3221738"/>
            <a:ext cx="929100" cy="0"/>
          </a:xfrm>
          <a:prstGeom prst="straightConnector1">
            <a:avLst/>
          </a:prstGeom>
          <a:noFill/>
          <a:ln w="28575" cap="flat" cmpd="sng">
            <a:solidFill>
              <a:schemeClr val="dk2"/>
            </a:solidFill>
            <a:prstDash val="solid"/>
            <a:round/>
            <a:headEnd type="none" w="med" len="med"/>
            <a:tailEnd type="triangle" w="med" len="med"/>
          </a:ln>
        </p:spPr>
      </p:cxnSp>
      <p:cxnSp>
        <p:nvCxnSpPr>
          <p:cNvPr id="18" name="Google Shape;644;p50">
            <a:extLst>
              <a:ext uri="{FF2B5EF4-FFF2-40B4-BE49-F238E27FC236}">
                <a16:creationId xmlns:a16="http://schemas.microsoft.com/office/drawing/2014/main" id="{0689D48D-4065-9133-B5C1-249B04DC2C48}"/>
              </a:ext>
            </a:extLst>
          </p:cNvPr>
          <p:cNvCxnSpPr/>
          <p:nvPr/>
        </p:nvCxnSpPr>
        <p:spPr>
          <a:xfrm>
            <a:off x="3697700" y="3221738"/>
            <a:ext cx="929100" cy="0"/>
          </a:xfrm>
          <a:prstGeom prst="straightConnector1">
            <a:avLst/>
          </a:prstGeom>
          <a:noFill/>
          <a:ln w="28575" cap="flat" cmpd="sng">
            <a:solidFill>
              <a:schemeClr val="dk2"/>
            </a:solidFill>
            <a:prstDash val="solid"/>
            <a:round/>
            <a:headEnd type="none" w="med" len="med"/>
            <a:tailEnd type="triangle" w="med" len="med"/>
          </a:ln>
        </p:spPr>
      </p:cxnSp>
      <p:pic>
        <p:nvPicPr>
          <p:cNvPr id="19" name="Google Shape;645;p50">
            <a:extLst>
              <a:ext uri="{FF2B5EF4-FFF2-40B4-BE49-F238E27FC236}">
                <a16:creationId xmlns:a16="http://schemas.microsoft.com/office/drawing/2014/main" id="{2D310817-7880-4ABA-A183-7EA9A14A61C3}"/>
              </a:ext>
            </a:extLst>
          </p:cNvPr>
          <p:cNvPicPr preferRelativeResize="0"/>
          <p:nvPr/>
        </p:nvPicPr>
        <p:blipFill>
          <a:blip r:embed="rId7">
            <a:alphaModFix/>
          </a:blip>
          <a:stretch>
            <a:fillRect/>
          </a:stretch>
        </p:blipFill>
        <p:spPr>
          <a:xfrm>
            <a:off x="916350" y="2907850"/>
            <a:ext cx="528503" cy="688176"/>
          </a:xfrm>
          <a:prstGeom prst="rect">
            <a:avLst/>
          </a:prstGeom>
          <a:noFill/>
          <a:ln>
            <a:noFill/>
          </a:ln>
        </p:spPr>
      </p:pic>
      <p:pic>
        <p:nvPicPr>
          <p:cNvPr id="20" name="Google Shape;646;p50">
            <a:extLst>
              <a:ext uri="{FF2B5EF4-FFF2-40B4-BE49-F238E27FC236}">
                <a16:creationId xmlns:a16="http://schemas.microsoft.com/office/drawing/2014/main" id="{BBDDBCD2-065B-D4C5-6B81-52B135791A5B}"/>
              </a:ext>
            </a:extLst>
          </p:cNvPr>
          <p:cNvPicPr preferRelativeResize="0"/>
          <p:nvPr/>
        </p:nvPicPr>
        <p:blipFill>
          <a:blip r:embed="rId7">
            <a:alphaModFix/>
          </a:blip>
          <a:stretch>
            <a:fillRect/>
          </a:stretch>
        </p:blipFill>
        <p:spPr>
          <a:xfrm>
            <a:off x="2956550" y="2907850"/>
            <a:ext cx="528503" cy="688176"/>
          </a:xfrm>
          <a:prstGeom prst="rect">
            <a:avLst/>
          </a:prstGeom>
          <a:noFill/>
          <a:ln>
            <a:noFill/>
          </a:ln>
        </p:spPr>
      </p:pic>
      <p:pic>
        <p:nvPicPr>
          <p:cNvPr id="21" name="Google Shape;647;p50">
            <a:extLst>
              <a:ext uri="{FF2B5EF4-FFF2-40B4-BE49-F238E27FC236}">
                <a16:creationId xmlns:a16="http://schemas.microsoft.com/office/drawing/2014/main" id="{DB29C06B-DC79-A913-C0F4-00CB12FB57CC}"/>
              </a:ext>
            </a:extLst>
          </p:cNvPr>
          <p:cNvPicPr preferRelativeResize="0"/>
          <p:nvPr/>
        </p:nvPicPr>
        <p:blipFill>
          <a:blip r:embed="rId7">
            <a:alphaModFix/>
          </a:blip>
          <a:stretch>
            <a:fillRect/>
          </a:stretch>
        </p:blipFill>
        <p:spPr>
          <a:xfrm>
            <a:off x="4839450" y="2907850"/>
            <a:ext cx="528503" cy="688176"/>
          </a:xfrm>
          <a:prstGeom prst="rect">
            <a:avLst/>
          </a:prstGeom>
          <a:noFill/>
          <a:ln>
            <a:noFill/>
          </a:ln>
        </p:spPr>
      </p:pic>
      <p:pic>
        <p:nvPicPr>
          <p:cNvPr id="22" name="Google Shape;648;p50">
            <a:extLst>
              <a:ext uri="{FF2B5EF4-FFF2-40B4-BE49-F238E27FC236}">
                <a16:creationId xmlns:a16="http://schemas.microsoft.com/office/drawing/2014/main" id="{0D5A538A-E4CF-7CDF-931E-26B8720FBB10}"/>
              </a:ext>
            </a:extLst>
          </p:cNvPr>
          <p:cNvPicPr preferRelativeResize="0"/>
          <p:nvPr/>
        </p:nvPicPr>
        <p:blipFill>
          <a:blip r:embed="rId7">
            <a:alphaModFix/>
          </a:blip>
          <a:stretch>
            <a:fillRect/>
          </a:stretch>
        </p:blipFill>
        <p:spPr>
          <a:xfrm>
            <a:off x="5781888" y="2907850"/>
            <a:ext cx="528503" cy="688176"/>
          </a:xfrm>
          <a:prstGeom prst="rect">
            <a:avLst/>
          </a:prstGeom>
          <a:noFill/>
          <a:ln>
            <a:noFill/>
          </a:ln>
        </p:spPr>
      </p:pic>
      <p:pic>
        <p:nvPicPr>
          <p:cNvPr id="23" name="Google Shape;649;p50">
            <a:extLst>
              <a:ext uri="{FF2B5EF4-FFF2-40B4-BE49-F238E27FC236}">
                <a16:creationId xmlns:a16="http://schemas.microsoft.com/office/drawing/2014/main" id="{ED02BA8C-299D-D5D9-17F2-A7A3934EA033}"/>
              </a:ext>
            </a:extLst>
          </p:cNvPr>
          <p:cNvPicPr preferRelativeResize="0"/>
          <p:nvPr/>
        </p:nvPicPr>
        <p:blipFill>
          <a:blip r:embed="rId7">
            <a:alphaModFix/>
          </a:blip>
          <a:stretch>
            <a:fillRect/>
          </a:stretch>
        </p:blipFill>
        <p:spPr>
          <a:xfrm>
            <a:off x="4991850" y="3060250"/>
            <a:ext cx="528503" cy="688176"/>
          </a:xfrm>
          <a:prstGeom prst="rect">
            <a:avLst/>
          </a:prstGeom>
          <a:noFill/>
          <a:ln>
            <a:noFill/>
          </a:ln>
        </p:spPr>
      </p:pic>
      <p:pic>
        <p:nvPicPr>
          <p:cNvPr id="43" name="Google Shape;650;p50">
            <a:extLst>
              <a:ext uri="{FF2B5EF4-FFF2-40B4-BE49-F238E27FC236}">
                <a16:creationId xmlns:a16="http://schemas.microsoft.com/office/drawing/2014/main" id="{0CCCE916-8D1E-C2CF-25E7-44CE691EB116}"/>
              </a:ext>
            </a:extLst>
          </p:cNvPr>
          <p:cNvPicPr preferRelativeResize="0"/>
          <p:nvPr/>
        </p:nvPicPr>
        <p:blipFill>
          <a:blip r:embed="rId7">
            <a:alphaModFix/>
          </a:blip>
          <a:stretch>
            <a:fillRect/>
          </a:stretch>
        </p:blipFill>
        <p:spPr>
          <a:xfrm>
            <a:off x="5934288" y="3060250"/>
            <a:ext cx="528503" cy="688176"/>
          </a:xfrm>
          <a:prstGeom prst="rect">
            <a:avLst/>
          </a:prstGeom>
          <a:noFill/>
          <a:ln>
            <a:noFill/>
          </a:ln>
        </p:spPr>
      </p:pic>
      <p:pic>
        <p:nvPicPr>
          <p:cNvPr id="44" name="Google Shape;651;p50">
            <a:extLst>
              <a:ext uri="{FF2B5EF4-FFF2-40B4-BE49-F238E27FC236}">
                <a16:creationId xmlns:a16="http://schemas.microsoft.com/office/drawing/2014/main" id="{16DF5FC3-E9E3-A78C-B3B7-62A15DAFE62D}"/>
              </a:ext>
            </a:extLst>
          </p:cNvPr>
          <p:cNvPicPr preferRelativeResize="0"/>
          <p:nvPr/>
        </p:nvPicPr>
        <p:blipFill rotWithShape="1">
          <a:blip r:embed="rId8">
            <a:alphaModFix/>
          </a:blip>
          <a:srcRect/>
          <a:stretch/>
        </p:blipFill>
        <p:spPr>
          <a:xfrm>
            <a:off x="5129850" y="3273819"/>
            <a:ext cx="528503" cy="688176"/>
          </a:xfrm>
          <a:prstGeom prst="rect">
            <a:avLst/>
          </a:prstGeom>
          <a:noFill/>
          <a:ln>
            <a:noFill/>
          </a:ln>
        </p:spPr>
      </p:pic>
      <p:pic>
        <p:nvPicPr>
          <p:cNvPr id="45" name="Google Shape;652;p50">
            <a:extLst>
              <a:ext uri="{FF2B5EF4-FFF2-40B4-BE49-F238E27FC236}">
                <a16:creationId xmlns:a16="http://schemas.microsoft.com/office/drawing/2014/main" id="{97131745-AAD9-B67A-004E-E646969143F0}"/>
              </a:ext>
            </a:extLst>
          </p:cNvPr>
          <p:cNvPicPr preferRelativeResize="0"/>
          <p:nvPr/>
        </p:nvPicPr>
        <p:blipFill rotWithShape="1">
          <a:blip r:embed="rId9">
            <a:alphaModFix/>
          </a:blip>
          <a:srcRect/>
          <a:stretch/>
        </p:blipFill>
        <p:spPr>
          <a:xfrm>
            <a:off x="6105000" y="3273819"/>
            <a:ext cx="528503" cy="688176"/>
          </a:xfrm>
          <a:prstGeom prst="rect">
            <a:avLst/>
          </a:prstGeom>
          <a:noFill/>
          <a:ln>
            <a:noFill/>
          </a:ln>
        </p:spPr>
      </p:pic>
      <p:pic>
        <p:nvPicPr>
          <p:cNvPr id="46" name="Google Shape;653;p50">
            <a:extLst>
              <a:ext uri="{FF2B5EF4-FFF2-40B4-BE49-F238E27FC236}">
                <a16:creationId xmlns:a16="http://schemas.microsoft.com/office/drawing/2014/main" id="{9C9CA041-D379-CF67-8395-BBF618C3D335}"/>
              </a:ext>
            </a:extLst>
          </p:cNvPr>
          <p:cNvPicPr preferRelativeResize="0"/>
          <p:nvPr/>
        </p:nvPicPr>
        <p:blipFill rotWithShape="1">
          <a:blip r:embed="rId10">
            <a:alphaModFix/>
          </a:blip>
          <a:srcRect/>
          <a:stretch/>
        </p:blipFill>
        <p:spPr>
          <a:xfrm>
            <a:off x="4911575" y="4440138"/>
            <a:ext cx="689049" cy="688192"/>
          </a:xfrm>
          <a:prstGeom prst="rect">
            <a:avLst/>
          </a:prstGeom>
          <a:noFill/>
          <a:ln>
            <a:noFill/>
          </a:ln>
        </p:spPr>
      </p:pic>
      <p:pic>
        <p:nvPicPr>
          <p:cNvPr id="49" name="Google Shape;654;p50">
            <a:extLst>
              <a:ext uri="{FF2B5EF4-FFF2-40B4-BE49-F238E27FC236}">
                <a16:creationId xmlns:a16="http://schemas.microsoft.com/office/drawing/2014/main" id="{2A6CFD29-ACF5-CC82-A6BC-9AC21733CAD9}"/>
              </a:ext>
            </a:extLst>
          </p:cNvPr>
          <p:cNvPicPr preferRelativeResize="0"/>
          <p:nvPr/>
        </p:nvPicPr>
        <p:blipFill rotWithShape="1">
          <a:blip r:embed="rId11">
            <a:alphaModFix/>
          </a:blip>
          <a:srcRect/>
          <a:stretch/>
        </p:blipFill>
        <p:spPr>
          <a:xfrm>
            <a:off x="5854025" y="4441038"/>
            <a:ext cx="689049" cy="688192"/>
          </a:xfrm>
          <a:prstGeom prst="rect">
            <a:avLst/>
          </a:prstGeom>
          <a:noFill/>
          <a:ln>
            <a:noFill/>
          </a:ln>
        </p:spPr>
      </p:pic>
      <p:cxnSp>
        <p:nvCxnSpPr>
          <p:cNvPr id="50" name="Google Shape;655;p50">
            <a:extLst>
              <a:ext uri="{FF2B5EF4-FFF2-40B4-BE49-F238E27FC236}">
                <a16:creationId xmlns:a16="http://schemas.microsoft.com/office/drawing/2014/main" id="{EFABA18C-BF22-F9CE-E551-A3A1F7A301AC}"/>
              </a:ext>
            </a:extLst>
          </p:cNvPr>
          <p:cNvCxnSpPr/>
          <p:nvPr/>
        </p:nvCxnSpPr>
        <p:spPr>
          <a:xfrm>
            <a:off x="5729275" y="4354925"/>
            <a:ext cx="1200" cy="942600"/>
          </a:xfrm>
          <a:prstGeom prst="straightConnector1">
            <a:avLst/>
          </a:prstGeom>
          <a:noFill/>
          <a:ln w="28575" cap="flat" cmpd="sng">
            <a:solidFill>
              <a:schemeClr val="dk2"/>
            </a:solidFill>
            <a:prstDash val="solid"/>
            <a:round/>
            <a:headEnd type="none" w="med" len="med"/>
            <a:tailEnd type="triangle" w="med" len="med"/>
          </a:ln>
        </p:spPr>
      </p:cxnSp>
      <p:pic>
        <p:nvPicPr>
          <p:cNvPr id="51" name="Google Shape;656;p50">
            <a:extLst>
              <a:ext uri="{FF2B5EF4-FFF2-40B4-BE49-F238E27FC236}">
                <a16:creationId xmlns:a16="http://schemas.microsoft.com/office/drawing/2014/main" id="{4430F388-71A5-77A3-198F-7C90C6B4044B}"/>
              </a:ext>
            </a:extLst>
          </p:cNvPr>
          <p:cNvPicPr preferRelativeResize="0"/>
          <p:nvPr/>
        </p:nvPicPr>
        <p:blipFill rotWithShape="1">
          <a:blip r:embed="rId8">
            <a:alphaModFix/>
          </a:blip>
          <a:srcRect/>
          <a:stretch/>
        </p:blipFill>
        <p:spPr>
          <a:xfrm>
            <a:off x="5129138" y="5527319"/>
            <a:ext cx="528503" cy="688176"/>
          </a:xfrm>
          <a:prstGeom prst="rect">
            <a:avLst/>
          </a:prstGeom>
          <a:noFill/>
          <a:ln>
            <a:noFill/>
          </a:ln>
        </p:spPr>
      </p:pic>
      <p:pic>
        <p:nvPicPr>
          <p:cNvPr id="52" name="Google Shape;657;p50">
            <a:extLst>
              <a:ext uri="{FF2B5EF4-FFF2-40B4-BE49-F238E27FC236}">
                <a16:creationId xmlns:a16="http://schemas.microsoft.com/office/drawing/2014/main" id="{5966E488-4206-C3F9-D278-C58664E06902}"/>
              </a:ext>
            </a:extLst>
          </p:cNvPr>
          <p:cNvPicPr preferRelativeResize="0"/>
          <p:nvPr/>
        </p:nvPicPr>
        <p:blipFill rotWithShape="1">
          <a:blip r:embed="rId9">
            <a:alphaModFix/>
          </a:blip>
          <a:srcRect/>
          <a:stretch/>
        </p:blipFill>
        <p:spPr>
          <a:xfrm>
            <a:off x="5800913" y="5527319"/>
            <a:ext cx="528503" cy="688176"/>
          </a:xfrm>
          <a:prstGeom prst="rect">
            <a:avLst/>
          </a:prstGeom>
          <a:noFill/>
          <a:ln>
            <a:noFill/>
          </a:ln>
        </p:spPr>
      </p:pic>
      <p:pic>
        <p:nvPicPr>
          <p:cNvPr id="53" name="Google Shape;658;p50">
            <a:extLst>
              <a:ext uri="{FF2B5EF4-FFF2-40B4-BE49-F238E27FC236}">
                <a16:creationId xmlns:a16="http://schemas.microsoft.com/office/drawing/2014/main" id="{756B51F5-D2B2-6E8B-F978-A74BF5B13DDB}"/>
              </a:ext>
            </a:extLst>
          </p:cNvPr>
          <p:cNvPicPr preferRelativeResize="0"/>
          <p:nvPr/>
        </p:nvPicPr>
        <p:blipFill>
          <a:blip r:embed="rId12">
            <a:alphaModFix/>
          </a:blip>
          <a:stretch>
            <a:fillRect/>
          </a:stretch>
        </p:blipFill>
        <p:spPr>
          <a:xfrm>
            <a:off x="5388825" y="3655600"/>
            <a:ext cx="399208" cy="513415"/>
          </a:xfrm>
          <a:prstGeom prst="rect">
            <a:avLst/>
          </a:prstGeom>
          <a:noFill/>
          <a:ln>
            <a:noFill/>
          </a:ln>
        </p:spPr>
      </p:pic>
      <p:pic>
        <p:nvPicPr>
          <p:cNvPr id="54" name="Google Shape;659;p50">
            <a:extLst>
              <a:ext uri="{FF2B5EF4-FFF2-40B4-BE49-F238E27FC236}">
                <a16:creationId xmlns:a16="http://schemas.microsoft.com/office/drawing/2014/main" id="{FD39B1C6-9D37-89B8-46BC-AC1D6275AF8B}"/>
              </a:ext>
            </a:extLst>
          </p:cNvPr>
          <p:cNvPicPr preferRelativeResize="0"/>
          <p:nvPr/>
        </p:nvPicPr>
        <p:blipFill>
          <a:blip r:embed="rId12">
            <a:alphaModFix/>
          </a:blip>
          <a:stretch>
            <a:fillRect/>
          </a:stretch>
        </p:blipFill>
        <p:spPr>
          <a:xfrm>
            <a:off x="6366817" y="3655610"/>
            <a:ext cx="399208" cy="513415"/>
          </a:xfrm>
          <a:prstGeom prst="rect">
            <a:avLst/>
          </a:prstGeom>
          <a:noFill/>
          <a:ln>
            <a:noFill/>
          </a:ln>
        </p:spPr>
      </p:pic>
      <p:grpSp>
        <p:nvGrpSpPr>
          <p:cNvPr id="66" name="Google Shape;660;p50">
            <a:extLst>
              <a:ext uri="{FF2B5EF4-FFF2-40B4-BE49-F238E27FC236}">
                <a16:creationId xmlns:a16="http://schemas.microsoft.com/office/drawing/2014/main" id="{5CD01F5F-9895-8E1A-88BE-F2768262A842}"/>
              </a:ext>
            </a:extLst>
          </p:cNvPr>
          <p:cNvGrpSpPr/>
          <p:nvPr/>
        </p:nvGrpSpPr>
        <p:grpSpPr>
          <a:xfrm>
            <a:off x="7853517" y="4463225"/>
            <a:ext cx="689053" cy="690179"/>
            <a:chOff x="9734717" y="4393125"/>
            <a:chExt cx="689053" cy="690179"/>
          </a:xfrm>
        </p:grpSpPr>
        <p:sp>
          <p:nvSpPr>
            <p:cNvPr id="67" name="Google Shape;661;p50">
              <a:extLst>
                <a:ext uri="{FF2B5EF4-FFF2-40B4-BE49-F238E27FC236}">
                  <a16:creationId xmlns:a16="http://schemas.microsoft.com/office/drawing/2014/main" id="{1B5754FC-B828-89FE-5163-C949702CEBB8}"/>
                </a:ext>
              </a:extLst>
            </p:cNvPr>
            <p:cNvSpPr/>
            <p:nvPr/>
          </p:nvSpPr>
          <p:spPr>
            <a:xfrm>
              <a:off x="9864950" y="4542775"/>
              <a:ext cx="445500" cy="44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68" name="Google Shape;662;p50">
              <a:extLst>
                <a:ext uri="{FF2B5EF4-FFF2-40B4-BE49-F238E27FC236}">
                  <a16:creationId xmlns:a16="http://schemas.microsoft.com/office/drawing/2014/main" id="{42BD43C1-DD56-CCB4-D9BD-38B81B9AA439}"/>
                </a:ext>
              </a:extLst>
            </p:cNvPr>
            <p:cNvPicPr preferRelativeResize="0"/>
            <p:nvPr/>
          </p:nvPicPr>
          <p:blipFill rotWithShape="1">
            <a:blip r:embed="rId4">
              <a:alphaModFix/>
            </a:blip>
            <a:srcRect/>
            <a:stretch/>
          </p:blipFill>
          <p:spPr>
            <a:xfrm>
              <a:off x="9734717" y="4393125"/>
              <a:ext cx="689053" cy="690179"/>
            </a:xfrm>
            <a:prstGeom prst="rect">
              <a:avLst/>
            </a:prstGeom>
            <a:noFill/>
            <a:ln>
              <a:noFill/>
            </a:ln>
          </p:spPr>
        </p:pic>
      </p:grpSp>
      <p:pic>
        <p:nvPicPr>
          <p:cNvPr id="69" name="Google Shape;663;p50">
            <a:extLst>
              <a:ext uri="{FF2B5EF4-FFF2-40B4-BE49-F238E27FC236}">
                <a16:creationId xmlns:a16="http://schemas.microsoft.com/office/drawing/2014/main" id="{09FAA8E5-E90D-DE91-9F68-46926EFB580C}"/>
              </a:ext>
            </a:extLst>
          </p:cNvPr>
          <p:cNvPicPr preferRelativeResize="0"/>
          <p:nvPr/>
        </p:nvPicPr>
        <p:blipFill rotWithShape="1">
          <a:blip r:embed="rId8">
            <a:alphaModFix/>
          </a:blip>
          <a:srcRect/>
          <a:stretch/>
        </p:blipFill>
        <p:spPr>
          <a:xfrm>
            <a:off x="7634938" y="5521569"/>
            <a:ext cx="528503" cy="688176"/>
          </a:xfrm>
          <a:prstGeom prst="rect">
            <a:avLst/>
          </a:prstGeom>
          <a:noFill/>
          <a:ln>
            <a:noFill/>
          </a:ln>
        </p:spPr>
      </p:pic>
      <p:pic>
        <p:nvPicPr>
          <p:cNvPr id="70" name="Google Shape;664;p50">
            <a:extLst>
              <a:ext uri="{FF2B5EF4-FFF2-40B4-BE49-F238E27FC236}">
                <a16:creationId xmlns:a16="http://schemas.microsoft.com/office/drawing/2014/main" id="{00847E28-90E2-7994-BDE6-27A1262F3F94}"/>
              </a:ext>
            </a:extLst>
          </p:cNvPr>
          <p:cNvPicPr preferRelativeResize="0"/>
          <p:nvPr/>
        </p:nvPicPr>
        <p:blipFill rotWithShape="1">
          <a:blip r:embed="rId9">
            <a:alphaModFix/>
          </a:blip>
          <a:srcRect/>
          <a:stretch/>
        </p:blipFill>
        <p:spPr>
          <a:xfrm>
            <a:off x="8302188" y="5521569"/>
            <a:ext cx="528503" cy="688176"/>
          </a:xfrm>
          <a:prstGeom prst="rect">
            <a:avLst/>
          </a:prstGeom>
          <a:noFill/>
          <a:ln>
            <a:noFill/>
          </a:ln>
        </p:spPr>
      </p:pic>
      <p:pic>
        <p:nvPicPr>
          <p:cNvPr id="71" name="Google Shape;665;p50">
            <a:extLst>
              <a:ext uri="{FF2B5EF4-FFF2-40B4-BE49-F238E27FC236}">
                <a16:creationId xmlns:a16="http://schemas.microsoft.com/office/drawing/2014/main" id="{B606B20B-D0E2-34A5-13AF-379563E8724E}"/>
              </a:ext>
            </a:extLst>
          </p:cNvPr>
          <p:cNvPicPr preferRelativeResize="0"/>
          <p:nvPr/>
        </p:nvPicPr>
        <p:blipFill>
          <a:blip r:embed="rId3">
            <a:alphaModFix/>
          </a:blip>
          <a:stretch>
            <a:fillRect/>
          </a:stretch>
        </p:blipFill>
        <p:spPr>
          <a:xfrm>
            <a:off x="6762874" y="5382010"/>
            <a:ext cx="528500" cy="352609"/>
          </a:xfrm>
          <a:prstGeom prst="rect">
            <a:avLst/>
          </a:prstGeom>
          <a:noFill/>
          <a:ln>
            <a:noFill/>
          </a:ln>
        </p:spPr>
      </p:pic>
      <p:cxnSp>
        <p:nvCxnSpPr>
          <p:cNvPr id="72" name="Google Shape;666;p50">
            <a:extLst>
              <a:ext uri="{FF2B5EF4-FFF2-40B4-BE49-F238E27FC236}">
                <a16:creationId xmlns:a16="http://schemas.microsoft.com/office/drawing/2014/main" id="{395A8DD0-6485-EE44-345D-59F54076A46B}"/>
              </a:ext>
            </a:extLst>
          </p:cNvPr>
          <p:cNvCxnSpPr/>
          <p:nvPr/>
        </p:nvCxnSpPr>
        <p:spPr>
          <a:xfrm>
            <a:off x="6562575" y="5884288"/>
            <a:ext cx="929100" cy="0"/>
          </a:xfrm>
          <a:prstGeom prst="straightConnector1">
            <a:avLst/>
          </a:prstGeom>
          <a:noFill/>
          <a:ln w="28575" cap="flat" cmpd="sng">
            <a:solidFill>
              <a:schemeClr val="dk2"/>
            </a:solidFill>
            <a:prstDash val="solid"/>
            <a:round/>
            <a:headEnd type="none" w="med" len="med"/>
            <a:tailEnd type="triangle" w="med" len="med"/>
          </a:ln>
        </p:spPr>
      </p:cxnSp>
      <p:sp>
        <p:nvSpPr>
          <p:cNvPr id="74" name="Google Shape;667;p50">
            <a:extLst>
              <a:ext uri="{FF2B5EF4-FFF2-40B4-BE49-F238E27FC236}">
                <a16:creationId xmlns:a16="http://schemas.microsoft.com/office/drawing/2014/main" id="{04527A97-630E-9F6C-9903-0455F89DFB0D}"/>
              </a:ext>
            </a:extLst>
          </p:cNvPr>
          <p:cNvSpPr/>
          <p:nvPr/>
        </p:nvSpPr>
        <p:spPr>
          <a:xfrm>
            <a:off x="339225" y="1656200"/>
            <a:ext cx="8612700" cy="37257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75" name="Google Shape;668;p50">
            <a:extLst>
              <a:ext uri="{FF2B5EF4-FFF2-40B4-BE49-F238E27FC236}">
                <a16:creationId xmlns:a16="http://schemas.microsoft.com/office/drawing/2014/main" id="{F6FB7F7F-04A0-CA9C-F1B4-A0B41BD9AA15}"/>
              </a:ext>
            </a:extLst>
          </p:cNvPr>
          <p:cNvSpPr/>
          <p:nvPr/>
        </p:nvSpPr>
        <p:spPr>
          <a:xfrm>
            <a:off x="5018875" y="5297525"/>
            <a:ext cx="4017000" cy="1044000"/>
          </a:xfrm>
          <a:prstGeom prst="rect">
            <a:avLst/>
          </a:prstGeom>
          <a:solidFill>
            <a:srgbClr val="FFFF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nvGrpSpPr>
          <p:cNvPr id="81" name="Google Shape;669;p50">
            <a:extLst>
              <a:ext uri="{FF2B5EF4-FFF2-40B4-BE49-F238E27FC236}">
                <a16:creationId xmlns:a16="http://schemas.microsoft.com/office/drawing/2014/main" id="{0E731392-2C7D-686B-D4C0-C9828B21F7BB}"/>
              </a:ext>
            </a:extLst>
          </p:cNvPr>
          <p:cNvGrpSpPr/>
          <p:nvPr/>
        </p:nvGrpSpPr>
        <p:grpSpPr>
          <a:xfrm>
            <a:off x="10307988" y="3347113"/>
            <a:ext cx="528516" cy="2804438"/>
            <a:chOff x="10986788" y="3728113"/>
            <a:chExt cx="528516" cy="2804438"/>
          </a:xfrm>
        </p:grpSpPr>
        <p:pic>
          <p:nvPicPr>
            <p:cNvPr id="82" name="Google Shape;670;p50">
              <a:extLst>
                <a:ext uri="{FF2B5EF4-FFF2-40B4-BE49-F238E27FC236}">
                  <a16:creationId xmlns:a16="http://schemas.microsoft.com/office/drawing/2014/main" id="{29F6E312-4701-61B2-746E-EDD8E3F6E5A9}"/>
                </a:ext>
              </a:extLst>
            </p:cNvPr>
            <p:cNvPicPr preferRelativeResize="0"/>
            <p:nvPr/>
          </p:nvPicPr>
          <p:blipFill>
            <a:blip r:embed="rId7">
              <a:alphaModFix/>
            </a:blip>
            <a:stretch>
              <a:fillRect/>
            </a:stretch>
          </p:blipFill>
          <p:spPr>
            <a:xfrm>
              <a:off x="10986788" y="3728113"/>
              <a:ext cx="528503" cy="688176"/>
            </a:xfrm>
            <a:prstGeom prst="rect">
              <a:avLst/>
            </a:prstGeom>
            <a:noFill/>
            <a:ln>
              <a:noFill/>
            </a:ln>
          </p:spPr>
        </p:pic>
        <p:pic>
          <p:nvPicPr>
            <p:cNvPr id="83" name="Google Shape;671;p50">
              <a:extLst>
                <a:ext uri="{FF2B5EF4-FFF2-40B4-BE49-F238E27FC236}">
                  <a16:creationId xmlns:a16="http://schemas.microsoft.com/office/drawing/2014/main" id="{90CD88AF-AB4E-52A5-F497-F05A439B3994}"/>
                </a:ext>
              </a:extLst>
            </p:cNvPr>
            <p:cNvPicPr preferRelativeResize="0"/>
            <p:nvPr/>
          </p:nvPicPr>
          <p:blipFill rotWithShape="1">
            <a:blip r:embed="rId13">
              <a:alphaModFix/>
            </a:blip>
            <a:srcRect/>
            <a:stretch/>
          </p:blipFill>
          <p:spPr>
            <a:xfrm>
              <a:off x="10986800" y="4786250"/>
              <a:ext cx="528503" cy="688176"/>
            </a:xfrm>
            <a:prstGeom prst="rect">
              <a:avLst/>
            </a:prstGeom>
            <a:noFill/>
            <a:ln>
              <a:noFill/>
            </a:ln>
          </p:spPr>
        </p:pic>
        <p:pic>
          <p:nvPicPr>
            <p:cNvPr id="84" name="Google Shape;672;p50">
              <a:extLst>
                <a:ext uri="{FF2B5EF4-FFF2-40B4-BE49-F238E27FC236}">
                  <a16:creationId xmlns:a16="http://schemas.microsoft.com/office/drawing/2014/main" id="{185C2FBB-40F1-4175-9C70-023C75B5CA28}"/>
                </a:ext>
              </a:extLst>
            </p:cNvPr>
            <p:cNvPicPr preferRelativeResize="0"/>
            <p:nvPr/>
          </p:nvPicPr>
          <p:blipFill rotWithShape="1">
            <a:blip r:embed="rId14">
              <a:alphaModFix/>
            </a:blip>
            <a:srcRect/>
            <a:stretch/>
          </p:blipFill>
          <p:spPr>
            <a:xfrm>
              <a:off x="10986800" y="5844375"/>
              <a:ext cx="528503" cy="688176"/>
            </a:xfrm>
            <a:prstGeom prst="rect">
              <a:avLst/>
            </a:prstGeom>
            <a:noFill/>
            <a:ln>
              <a:noFill/>
            </a:ln>
          </p:spPr>
        </p:pic>
      </p:grpSp>
      <p:cxnSp>
        <p:nvCxnSpPr>
          <p:cNvPr id="85" name="Google Shape;673;p50">
            <a:extLst>
              <a:ext uri="{FF2B5EF4-FFF2-40B4-BE49-F238E27FC236}">
                <a16:creationId xmlns:a16="http://schemas.microsoft.com/office/drawing/2014/main" id="{82531851-A48A-4558-F951-47C1A7CFDE7F}"/>
              </a:ext>
            </a:extLst>
          </p:cNvPr>
          <p:cNvCxnSpPr/>
          <p:nvPr/>
        </p:nvCxnSpPr>
        <p:spPr>
          <a:xfrm>
            <a:off x="9147300" y="5871275"/>
            <a:ext cx="965400" cy="13200"/>
          </a:xfrm>
          <a:prstGeom prst="straightConnector1">
            <a:avLst/>
          </a:prstGeom>
          <a:noFill/>
          <a:ln w="28575" cap="flat" cmpd="sng">
            <a:solidFill>
              <a:schemeClr val="dk2"/>
            </a:solidFill>
            <a:prstDash val="solid"/>
            <a:round/>
            <a:headEnd type="none" w="med" len="med"/>
            <a:tailEnd type="triangle" w="med" len="med"/>
          </a:ln>
        </p:spPr>
      </p:cxnSp>
      <p:pic>
        <p:nvPicPr>
          <p:cNvPr id="86" name="Google Shape;674;p50">
            <a:extLst>
              <a:ext uri="{FF2B5EF4-FFF2-40B4-BE49-F238E27FC236}">
                <a16:creationId xmlns:a16="http://schemas.microsoft.com/office/drawing/2014/main" id="{30867331-EC2F-2FDC-96FE-A925FD9BB547}"/>
              </a:ext>
            </a:extLst>
          </p:cNvPr>
          <p:cNvPicPr preferRelativeResize="0"/>
          <p:nvPr/>
        </p:nvPicPr>
        <p:blipFill>
          <a:blip r:embed="rId3">
            <a:alphaModFix/>
          </a:blip>
          <a:stretch>
            <a:fillRect/>
          </a:stretch>
        </p:blipFill>
        <p:spPr>
          <a:xfrm>
            <a:off x="9365774" y="5369185"/>
            <a:ext cx="528500" cy="352609"/>
          </a:xfrm>
          <a:prstGeom prst="rect">
            <a:avLst/>
          </a:prstGeom>
          <a:noFill/>
          <a:ln>
            <a:noFill/>
          </a:ln>
        </p:spPr>
      </p:pic>
      <p:sp>
        <p:nvSpPr>
          <p:cNvPr id="87" name="Google Shape;675;p50">
            <a:extLst>
              <a:ext uri="{FF2B5EF4-FFF2-40B4-BE49-F238E27FC236}">
                <a16:creationId xmlns:a16="http://schemas.microsoft.com/office/drawing/2014/main" id="{0092E0ED-7224-9F4E-20DD-A105A3A0C280}"/>
              </a:ext>
            </a:extLst>
          </p:cNvPr>
          <p:cNvSpPr txBox="1"/>
          <p:nvPr/>
        </p:nvSpPr>
        <p:spPr>
          <a:xfrm>
            <a:off x="7027124" y="1230533"/>
            <a:ext cx="4857300" cy="1677352"/>
          </a:xfrm>
          <a:prstGeom prst="rect">
            <a:avLst/>
          </a:prstGeom>
          <a:noFill/>
          <a:ln>
            <a:noFill/>
          </a:ln>
        </p:spPr>
        <p:txBody>
          <a:bodyPr spcFirstLastPara="1" wrap="square" lIns="91425" tIns="91425" rIns="91425" bIns="91425" anchor="t" anchorCtr="0">
            <a:spAutoFit/>
          </a:bodyPr>
          <a:lstStyle/>
          <a:p>
            <a:pPr marL="0" lvl="0" indent="0" algn="ctr" rtl="0">
              <a:spcBef>
                <a:spcPts val="1000"/>
              </a:spcBef>
              <a:spcAft>
                <a:spcPts val="0"/>
              </a:spcAft>
              <a:buClr>
                <a:schemeClr val="dk1"/>
              </a:buClr>
              <a:buSzPts val="1100"/>
              <a:buFont typeface="Arial"/>
              <a:buNone/>
            </a:pPr>
            <a:r>
              <a:rPr lang="en-US" sz="1800" dirty="0">
                <a:solidFill>
                  <a:srgbClr val="1F497D"/>
                </a:solidFill>
                <a:latin typeface="Calibri" panose="020F0502020204030204" pitchFamily="34" charset="0"/>
                <a:ea typeface="Roboto"/>
                <a:cs typeface="Calibri" panose="020F0502020204030204" pitchFamily="34" charset="0"/>
                <a:sym typeface="Roboto"/>
              </a:rPr>
              <a:t>The Board of Record will review </a:t>
            </a:r>
            <a:br>
              <a:rPr lang="en-US" sz="1800" dirty="0">
                <a:solidFill>
                  <a:srgbClr val="1F497D"/>
                </a:solidFill>
                <a:latin typeface="Calibri" panose="020F0502020204030204" pitchFamily="34" charset="0"/>
                <a:ea typeface="Roboto"/>
                <a:cs typeface="Calibri" panose="020F0502020204030204" pitchFamily="34" charset="0"/>
                <a:sym typeface="Roboto"/>
              </a:rPr>
            </a:br>
            <a:r>
              <a:rPr lang="en-US" sz="1800" dirty="0">
                <a:solidFill>
                  <a:srgbClr val="1F497D"/>
                </a:solidFill>
                <a:latin typeface="Calibri" panose="020F0502020204030204" pitchFamily="34" charset="0"/>
                <a:ea typeface="Roboto"/>
                <a:cs typeface="Calibri" panose="020F0502020204030204" pitchFamily="34" charset="0"/>
                <a:sym typeface="Roboto"/>
              </a:rPr>
              <a:t>the </a:t>
            </a:r>
            <a:r>
              <a:rPr lang="en-US" sz="1800" dirty="0" err="1">
                <a:solidFill>
                  <a:srgbClr val="1F497D"/>
                </a:solidFill>
                <a:latin typeface="Calibri" panose="020F0502020204030204" pitchFamily="34" charset="0"/>
                <a:ea typeface="Roboto"/>
                <a:cs typeface="Calibri" panose="020F0502020204030204" pitchFamily="34" charset="0"/>
                <a:sym typeface="Roboto"/>
              </a:rPr>
              <a:t>pSite</a:t>
            </a:r>
            <a:r>
              <a:rPr lang="en-US" sz="1800" dirty="0">
                <a:solidFill>
                  <a:srgbClr val="1F497D"/>
                </a:solidFill>
                <a:latin typeface="Calibri" panose="020F0502020204030204" pitchFamily="34" charset="0"/>
                <a:ea typeface="Roboto"/>
                <a:cs typeface="Calibri" panose="020F0502020204030204" pitchFamily="34" charset="0"/>
                <a:sym typeface="Roboto"/>
              </a:rPr>
              <a:t> application and documents,</a:t>
            </a:r>
            <a:endParaRPr sz="1800" dirty="0">
              <a:solidFill>
                <a:srgbClr val="1F497D"/>
              </a:solidFill>
              <a:latin typeface="Calibri" panose="020F0502020204030204" pitchFamily="34" charset="0"/>
              <a:ea typeface="Roboto"/>
              <a:cs typeface="Calibri" panose="020F0502020204030204" pitchFamily="34" charset="0"/>
              <a:sym typeface="Roboto"/>
            </a:endParaRPr>
          </a:p>
          <a:p>
            <a:pPr marL="0" lvl="0" indent="0" algn="ctr" rtl="0">
              <a:spcBef>
                <a:spcPts val="1000"/>
              </a:spcBef>
              <a:spcAft>
                <a:spcPts val="0"/>
              </a:spcAft>
              <a:buNone/>
            </a:pPr>
            <a:r>
              <a:rPr lang="en-US" sz="1800" b="1" dirty="0">
                <a:solidFill>
                  <a:srgbClr val="1F497D"/>
                </a:solidFill>
                <a:latin typeface="Calibri" panose="020F0502020204030204" pitchFamily="34" charset="0"/>
                <a:ea typeface="Roboto"/>
                <a:cs typeface="Calibri" panose="020F0502020204030204" pitchFamily="34" charset="0"/>
                <a:sym typeface="Roboto"/>
              </a:rPr>
              <a:t>ISSUE ETHICS DETERMINATION,</a:t>
            </a:r>
            <a:r>
              <a:rPr lang="en-US" sz="1800" dirty="0">
                <a:solidFill>
                  <a:srgbClr val="1F497D"/>
                </a:solidFill>
                <a:latin typeface="Calibri" panose="020F0502020204030204" pitchFamily="34" charset="0"/>
                <a:ea typeface="Roboto"/>
                <a:cs typeface="Calibri" panose="020F0502020204030204" pitchFamily="34" charset="0"/>
                <a:sym typeface="Roboto"/>
              </a:rPr>
              <a:t> </a:t>
            </a:r>
            <a:endParaRPr sz="1800" dirty="0">
              <a:solidFill>
                <a:srgbClr val="1F497D"/>
              </a:solidFill>
              <a:latin typeface="Calibri" panose="020F0502020204030204" pitchFamily="34" charset="0"/>
              <a:ea typeface="Roboto"/>
              <a:cs typeface="Calibri" panose="020F0502020204030204" pitchFamily="34" charset="0"/>
              <a:sym typeface="Roboto"/>
            </a:endParaRPr>
          </a:p>
          <a:p>
            <a:pPr marL="0" lvl="0" indent="0" algn="ctr" rtl="0">
              <a:spcBef>
                <a:spcPts val="1000"/>
              </a:spcBef>
              <a:spcAft>
                <a:spcPts val="0"/>
              </a:spcAft>
              <a:buNone/>
            </a:pPr>
            <a:r>
              <a:rPr lang="en-US" sz="1800" dirty="0">
                <a:solidFill>
                  <a:srgbClr val="1F497D"/>
                </a:solidFill>
                <a:latin typeface="Calibri" panose="020F0502020204030204" pitchFamily="34" charset="0"/>
                <a:ea typeface="Roboto"/>
                <a:cs typeface="Calibri" panose="020F0502020204030204" pitchFamily="34" charset="0"/>
                <a:sym typeface="Roboto"/>
              </a:rPr>
              <a:t>and share back through REBX.</a:t>
            </a:r>
            <a:endParaRPr sz="1800" dirty="0">
              <a:solidFill>
                <a:srgbClr val="1F497D"/>
              </a:solidFill>
              <a:latin typeface="Calibri" panose="020F0502020204030204" pitchFamily="34" charset="0"/>
              <a:ea typeface="Roboto"/>
              <a:cs typeface="Calibri" panose="020F0502020204030204" pitchFamily="34" charset="0"/>
              <a:sym typeface="Roboto"/>
            </a:endParaRPr>
          </a:p>
        </p:txBody>
      </p:sp>
      <p:pic>
        <p:nvPicPr>
          <p:cNvPr id="88" name="Google Shape;676;p50">
            <a:extLst>
              <a:ext uri="{FF2B5EF4-FFF2-40B4-BE49-F238E27FC236}">
                <a16:creationId xmlns:a16="http://schemas.microsoft.com/office/drawing/2014/main" id="{EBE13EB9-D579-3C33-1453-37B4B6E77E61}"/>
              </a:ext>
            </a:extLst>
          </p:cNvPr>
          <p:cNvPicPr preferRelativeResize="0"/>
          <p:nvPr/>
        </p:nvPicPr>
        <p:blipFill rotWithShape="1">
          <a:blip r:embed="rId4">
            <a:alphaModFix/>
          </a:blip>
          <a:srcRect/>
          <a:stretch/>
        </p:blipFill>
        <p:spPr>
          <a:xfrm>
            <a:off x="11224729" y="3347125"/>
            <a:ext cx="689053" cy="690179"/>
          </a:xfrm>
          <a:prstGeom prst="rect">
            <a:avLst/>
          </a:prstGeom>
          <a:noFill/>
          <a:ln>
            <a:noFill/>
          </a:ln>
        </p:spPr>
      </p:pic>
      <p:pic>
        <p:nvPicPr>
          <p:cNvPr id="89" name="Google Shape;677;p50">
            <a:extLst>
              <a:ext uri="{FF2B5EF4-FFF2-40B4-BE49-F238E27FC236}">
                <a16:creationId xmlns:a16="http://schemas.microsoft.com/office/drawing/2014/main" id="{C3DC81F6-05EC-6263-565B-78A9C6532AE1}"/>
              </a:ext>
            </a:extLst>
          </p:cNvPr>
          <p:cNvPicPr preferRelativeResize="0"/>
          <p:nvPr/>
        </p:nvPicPr>
        <p:blipFill rotWithShape="1">
          <a:blip r:embed="rId5">
            <a:alphaModFix/>
          </a:blip>
          <a:srcRect/>
          <a:stretch/>
        </p:blipFill>
        <p:spPr>
          <a:xfrm>
            <a:off x="11224729" y="4404238"/>
            <a:ext cx="689053" cy="690177"/>
          </a:xfrm>
          <a:prstGeom prst="rect">
            <a:avLst/>
          </a:prstGeom>
          <a:noFill/>
          <a:ln>
            <a:noFill/>
          </a:ln>
        </p:spPr>
      </p:pic>
      <p:pic>
        <p:nvPicPr>
          <p:cNvPr id="90" name="Google Shape;678;p50">
            <a:extLst>
              <a:ext uri="{FF2B5EF4-FFF2-40B4-BE49-F238E27FC236}">
                <a16:creationId xmlns:a16="http://schemas.microsoft.com/office/drawing/2014/main" id="{22F578B9-6573-D2A6-168C-E868772D5B67}"/>
              </a:ext>
            </a:extLst>
          </p:cNvPr>
          <p:cNvPicPr preferRelativeResize="0"/>
          <p:nvPr/>
        </p:nvPicPr>
        <p:blipFill rotWithShape="1">
          <a:blip r:embed="rId6">
            <a:alphaModFix/>
          </a:blip>
          <a:srcRect/>
          <a:stretch/>
        </p:blipFill>
        <p:spPr>
          <a:xfrm>
            <a:off x="11224729" y="5461376"/>
            <a:ext cx="689054" cy="690178"/>
          </a:xfrm>
          <a:prstGeom prst="rect">
            <a:avLst/>
          </a:prstGeom>
          <a:noFill/>
          <a:ln>
            <a:noFill/>
          </a:ln>
        </p:spPr>
      </p:pic>
      <p:pic>
        <p:nvPicPr>
          <p:cNvPr id="91" name="Google Shape;679;p50">
            <a:extLst>
              <a:ext uri="{FF2B5EF4-FFF2-40B4-BE49-F238E27FC236}">
                <a16:creationId xmlns:a16="http://schemas.microsoft.com/office/drawing/2014/main" id="{7844B1AB-C19C-13EE-5CFE-6BDFE19D51C6}"/>
              </a:ext>
            </a:extLst>
          </p:cNvPr>
          <p:cNvPicPr preferRelativeResize="0"/>
          <p:nvPr/>
        </p:nvPicPr>
        <p:blipFill rotWithShape="1">
          <a:blip r:embed="rId15">
            <a:alphaModFix/>
          </a:blip>
          <a:srcRect/>
          <a:stretch/>
        </p:blipFill>
        <p:spPr>
          <a:xfrm>
            <a:off x="11301200" y="4558199"/>
            <a:ext cx="536075" cy="536075"/>
          </a:xfrm>
          <a:prstGeom prst="rect">
            <a:avLst/>
          </a:prstGeom>
          <a:noFill/>
          <a:ln>
            <a:noFill/>
          </a:ln>
        </p:spPr>
      </p:pic>
      <p:pic>
        <p:nvPicPr>
          <p:cNvPr id="92" name="Google Shape;680;p50">
            <a:extLst>
              <a:ext uri="{FF2B5EF4-FFF2-40B4-BE49-F238E27FC236}">
                <a16:creationId xmlns:a16="http://schemas.microsoft.com/office/drawing/2014/main" id="{0028716F-0ADE-EFB3-9675-D258138A4420}"/>
              </a:ext>
            </a:extLst>
          </p:cNvPr>
          <p:cNvPicPr preferRelativeResize="0"/>
          <p:nvPr/>
        </p:nvPicPr>
        <p:blipFill rotWithShape="1">
          <a:blip r:embed="rId16">
            <a:alphaModFix/>
          </a:blip>
          <a:srcRect l="12034" r="12034"/>
          <a:stretch/>
        </p:blipFill>
        <p:spPr>
          <a:xfrm>
            <a:off x="11400125" y="5661551"/>
            <a:ext cx="338275" cy="445499"/>
          </a:xfrm>
          <a:prstGeom prst="rect">
            <a:avLst/>
          </a:prstGeom>
          <a:noFill/>
          <a:ln>
            <a:noFill/>
          </a:ln>
        </p:spPr>
      </p:pic>
      <p:pic>
        <p:nvPicPr>
          <p:cNvPr id="93" name="Google Shape;681;p50">
            <a:extLst>
              <a:ext uri="{FF2B5EF4-FFF2-40B4-BE49-F238E27FC236}">
                <a16:creationId xmlns:a16="http://schemas.microsoft.com/office/drawing/2014/main" id="{66764B1B-53CD-F78E-BD12-F6BB30E3AF9E}"/>
              </a:ext>
            </a:extLst>
          </p:cNvPr>
          <p:cNvPicPr preferRelativeResize="0"/>
          <p:nvPr/>
        </p:nvPicPr>
        <p:blipFill rotWithShape="1">
          <a:blip r:embed="rId17">
            <a:alphaModFix/>
          </a:blip>
          <a:srcRect l="9050" r="9042"/>
          <a:stretch/>
        </p:blipFill>
        <p:spPr>
          <a:xfrm>
            <a:off x="11320200" y="3499425"/>
            <a:ext cx="498125" cy="610300"/>
          </a:xfrm>
          <a:prstGeom prst="rect">
            <a:avLst/>
          </a:prstGeom>
          <a:noFill/>
          <a:ln>
            <a:noFill/>
          </a:ln>
        </p:spPr>
      </p:pic>
    </p:spTree>
    <p:extLst>
      <p:ext uri="{BB962C8B-B14F-4D97-AF65-F5344CB8AC3E}">
        <p14:creationId xmlns:p14="http://schemas.microsoft.com/office/powerpoint/2010/main" val="1694189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301A-54C4-CD38-117E-57FB2DE718CC}"/>
              </a:ext>
            </a:extLst>
          </p:cNvPr>
          <p:cNvSpPr>
            <a:spLocks noGrp="1"/>
          </p:cNvSpPr>
          <p:nvPr>
            <p:ph type="title"/>
          </p:nvPr>
        </p:nvSpPr>
        <p:spPr/>
        <p:txBody>
          <a:bodyPr/>
          <a:lstStyle/>
          <a:p>
            <a:r>
              <a:rPr lang="en-CA" dirty="0"/>
              <a:t>REB Exchange: </a:t>
            </a:r>
            <a:r>
              <a:rPr lang="en-CA" sz="2800" dirty="0"/>
              <a:t>multi-site management</a:t>
            </a:r>
          </a:p>
        </p:txBody>
      </p:sp>
      <p:sp>
        <p:nvSpPr>
          <p:cNvPr id="4" name="Slide Number Placeholder 3">
            <a:extLst>
              <a:ext uri="{FF2B5EF4-FFF2-40B4-BE49-F238E27FC236}">
                <a16:creationId xmlns:a16="http://schemas.microsoft.com/office/drawing/2014/main" id="{A483E03E-8982-972C-7B0D-937F1F2120C6}"/>
              </a:ext>
            </a:extLst>
          </p:cNvPr>
          <p:cNvSpPr>
            <a:spLocks noGrp="1"/>
          </p:cNvSpPr>
          <p:nvPr>
            <p:ph type="sldNum" sz="quarter" idx="12"/>
          </p:nvPr>
        </p:nvSpPr>
        <p:spPr/>
        <p:txBody>
          <a:bodyPr/>
          <a:lstStyle/>
          <a:p>
            <a:fld id="{5C35FCF4-C3EF-BD43-82E0-05BC237DAD2A}" type="slidenum">
              <a:rPr lang="en-US" smtClean="0"/>
              <a:pPr/>
              <a:t>35</a:t>
            </a:fld>
            <a:endParaRPr lang="en-US" dirty="0"/>
          </a:p>
        </p:txBody>
      </p:sp>
      <p:pic>
        <p:nvPicPr>
          <p:cNvPr id="5" name="Google Shape;270;p32">
            <a:extLst>
              <a:ext uri="{FF2B5EF4-FFF2-40B4-BE49-F238E27FC236}">
                <a16:creationId xmlns:a16="http://schemas.microsoft.com/office/drawing/2014/main" id="{A5E0BBFC-F5FB-6AD4-FE84-6EADCD74B745}"/>
              </a:ext>
            </a:extLst>
          </p:cNvPr>
          <p:cNvPicPr preferRelativeResize="0"/>
          <p:nvPr/>
        </p:nvPicPr>
        <p:blipFill rotWithShape="1">
          <a:blip r:embed="rId2">
            <a:alphaModFix/>
          </a:blip>
          <a:srcRect t="4044" b="4044"/>
          <a:stretch/>
        </p:blipFill>
        <p:spPr>
          <a:xfrm>
            <a:off x="6635250" y="1829300"/>
            <a:ext cx="5251950" cy="4708324"/>
          </a:xfrm>
          <a:prstGeom prst="rect">
            <a:avLst/>
          </a:prstGeom>
          <a:noFill/>
          <a:ln>
            <a:noFill/>
          </a:ln>
        </p:spPr>
      </p:pic>
      <p:pic>
        <p:nvPicPr>
          <p:cNvPr id="6" name="Google Shape;223;p34">
            <a:extLst>
              <a:ext uri="{FF2B5EF4-FFF2-40B4-BE49-F238E27FC236}">
                <a16:creationId xmlns:a16="http://schemas.microsoft.com/office/drawing/2014/main" id="{2416A054-D58D-F392-836E-B9270D346441}"/>
              </a:ext>
            </a:extLst>
          </p:cNvPr>
          <p:cNvPicPr preferRelativeResize="0"/>
          <p:nvPr/>
        </p:nvPicPr>
        <p:blipFill>
          <a:blip r:embed="rId3">
            <a:alphaModFix/>
          </a:blip>
          <a:stretch>
            <a:fillRect/>
          </a:stretch>
        </p:blipFill>
        <p:spPr>
          <a:xfrm>
            <a:off x="8498050" y="1648459"/>
            <a:ext cx="1379768" cy="367511"/>
          </a:xfrm>
          <a:prstGeom prst="rect">
            <a:avLst/>
          </a:prstGeom>
          <a:noFill/>
          <a:ln>
            <a:noFill/>
          </a:ln>
        </p:spPr>
      </p:pic>
      <p:sp>
        <p:nvSpPr>
          <p:cNvPr id="7" name="Google Shape;226;p34">
            <a:extLst>
              <a:ext uri="{FF2B5EF4-FFF2-40B4-BE49-F238E27FC236}">
                <a16:creationId xmlns:a16="http://schemas.microsoft.com/office/drawing/2014/main" id="{C126A4D4-89F9-3EFE-7D9B-346550E19E96}"/>
              </a:ext>
            </a:extLst>
          </p:cNvPr>
          <p:cNvSpPr txBox="1"/>
          <p:nvPr/>
        </p:nvSpPr>
        <p:spPr>
          <a:xfrm>
            <a:off x="455225" y="1379655"/>
            <a:ext cx="7307400" cy="459969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200" dirty="0">
                <a:latin typeface="Calibri" panose="020F0502020204030204" pitchFamily="34" charset="0"/>
                <a:ea typeface="Calibri"/>
                <a:cs typeface="Calibri" panose="020F0502020204030204" pitchFamily="34" charset="0"/>
                <a:sym typeface="Calibri"/>
              </a:rPr>
              <a:t>REB Exchange (REBX) connects enterprise systems for optimal efficiencies for multi-site human ethics applications. </a:t>
            </a:r>
            <a:r>
              <a:rPr lang="en-CA" sz="2200" dirty="0">
                <a:latin typeface="Calibri" panose="020F0502020204030204" pitchFamily="34" charset="0"/>
                <a:ea typeface="Calibri"/>
                <a:cs typeface="Calibri" panose="020F0502020204030204" pitchFamily="34" charset="0"/>
                <a:sym typeface="Calibri"/>
              </a:rPr>
              <a:t> </a:t>
            </a:r>
            <a:endParaRPr sz="2200" dirty="0">
              <a:latin typeface="Calibri" panose="020F0502020204030204" pitchFamily="34" charset="0"/>
              <a:ea typeface="Calibri"/>
              <a:cs typeface="Calibri" panose="020F0502020204030204" pitchFamily="34" charset="0"/>
              <a:sym typeface="Calibri"/>
            </a:endParaRPr>
          </a:p>
          <a:p>
            <a:pPr marL="0" lvl="0" indent="0" algn="l" rtl="0">
              <a:lnSpc>
                <a:spcPct val="115000"/>
              </a:lnSpc>
              <a:spcBef>
                <a:spcPts val="600"/>
              </a:spcBef>
              <a:spcAft>
                <a:spcPts val="0"/>
              </a:spcAft>
              <a:buNone/>
            </a:pPr>
            <a:endParaRPr sz="2200" dirty="0">
              <a:latin typeface="Calibri" panose="020F0502020204030204" pitchFamily="34" charset="0"/>
              <a:ea typeface="Calibri"/>
              <a:cs typeface="Calibri" panose="020F0502020204030204" pitchFamily="34" charset="0"/>
              <a:sym typeface="Calibri"/>
            </a:endParaRPr>
          </a:p>
          <a:p>
            <a:pPr marL="457200" lvl="0" indent="-368300" algn="l" rtl="0">
              <a:lnSpc>
                <a:spcPct val="150000"/>
              </a:lnSpc>
              <a:spcBef>
                <a:spcPts val="600"/>
              </a:spcBef>
              <a:spcAft>
                <a:spcPts val="0"/>
              </a:spcAft>
              <a:buClr>
                <a:srgbClr val="38761D"/>
              </a:buClr>
              <a:buSzPts val="2200"/>
              <a:buFont typeface="Roboto"/>
              <a:buChar char="●"/>
            </a:pPr>
            <a:r>
              <a:rPr lang="en-US" sz="2200" dirty="0">
                <a:solidFill>
                  <a:srgbClr val="38761D"/>
                </a:solidFill>
                <a:latin typeface="Calibri" panose="020F0502020204030204" pitchFamily="34" charset="0"/>
                <a:ea typeface="Roboto"/>
                <a:cs typeface="Calibri" panose="020F0502020204030204" pitchFamily="34" charset="0"/>
                <a:sym typeface="Roboto"/>
              </a:rPr>
              <a:t>University </a:t>
            </a:r>
            <a:r>
              <a:rPr lang="en-US" sz="2200" dirty="0">
                <a:solidFill>
                  <a:srgbClr val="37761D"/>
                </a:solidFill>
                <a:latin typeface="Calibri" panose="020F0502020204030204" pitchFamily="34" charset="0"/>
                <a:ea typeface="Roboto"/>
                <a:cs typeface="Calibri" panose="020F0502020204030204" pitchFamily="34" charset="0"/>
                <a:sym typeface="Roboto"/>
              </a:rPr>
              <a:t>of</a:t>
            </a:r>
            <a:r>
              <a:rPr lang="en-US" sz="2200" dirty="0">
                <a:solidFill>
                  <a:srgbClr val="38761D"/>
                </a:solidFill>
                <a:latin typeface="Calibri" panose="020F0502020204030204" pitchFamily="34" charset="0"/>
                <a:ea typeface="Roboto"/>
                <a:cs typeface="Calibri" panose="020F0502020204030204" pitchFamily="34" charset="0"/>
                <a:sym typeface="Roboto"/>
              </a:rPr>
              <a:t> Alberta</a:t>
            </a:r>
            <a:endParaRPr sz="2200" dirty="0">
              <a:solidFill>
                <a:srgbClr val="38761D"/>
              </a:solidFill>
              <a:latin typeface="Calibri" panose="020F0502020204030204" pitchFamily="34" charset="0"/>
              <a:ea typeface="Roboto"/>
              <a:cs typeface="Calibri" panose="020F0502020204030204" pitchFamily="34" charset="0"/>
              <a:sym typeface="Roboto"/>
            </a:endParaRPr>
          </a:p>
          <a:p>
            <a:pPr marL="457200" lvl="0" indent="-368300" algn="l" rtl="0">
              <a:lnSpc>
                <a:spcPct val="150000"/>
              </a:lnSpc>
              <a:spcBef>
                <a:spcPts val="0"/>
              </a:spcBef>
              <a:spcAft>
                <a:spcPts val="0"/>
              </a:spcAft>
              <a:buClr>
                <a:srgbClr val="CC0000"/>
              </a:buClr>
              <a:buSzPts val="2200"/>
              <a:buFont typeface="Roboto"/>
              <a:buChar char="●"/>
            </a:pPr>
            <a:r>
              <a:rPr lang="en-US" sz="2200" dirty="0">
                <a:solidFill>
                  <a:srgbClr val="CC0000"/>
                </a:solidFill>
                <a:latin typeface="Calibri" panose="020F0502020204030204" pitchFamily="34" charset="0"/>
                <a:ea typeface="Roboto"/>
                <a:cs typeface="Calibri" panose="020F0502020204030204" pitchFamily="34" charset="0"/>
                <a:sym typeface="Roboto"/>
              </a:rPr>
              <a:t>University of Calgary | HREBA</a:t>
            </a:r>
            <a:endParaRPr sz="2200" dirty="0">
              <a:solidFill>
                <a:srgbClr val="CC0000"/>
              </a:solidFill>
              <a:latin typeface="Calibri" panose="020F0502020204030204" pitchFamily="34" charset="0"/>
              <a:ea typeface="Roboto"/>
              <a:cs typeface="Calibri" panose="020F0502020204030204" pitchFamily="34" charset="0"/>
              <a:sym typeface="Roboto"/>
            </a:endParaRPr>
          </a:p>
          <a:p>
            <a:pPr marL="457200" lvl="0" indent="-368300" algn="l" rtl="0">
              <a:lnSpc>
                <a:spcPct val="150000"/>
              </a:lnSpc>
              <a:spcBef>
                <a:spcPts val="0"/>
              </a:spcBef>
              <a:spcAft>
                <a:spcPts val="0"/>
              </a:spcAft>
              <a:buClr>
                <a:srgbClr val="1C4587"/>
              </a:buClr>
              <a:buSzPts val="2200"/>
              <a:buFont typeface="Roboto"/>
              <a:buChar char="●"/>
            </a:pPr>
            <a:r>
              <a:rPr lang="en-US" sz="2200" dirty="0">
                <a:solidFill>
                  <a:srgbClr val="1C4587"/>
                </a:solidFill>
                <a:latin typeface="Calibri" panose="020F0502020204030204" pitchFamily="34" charset="0"/>
                <a:ea typeface="Roboto"/>
                <a:cs typeface="Calibri" panose="020F0502020204030204" pitchFamily="34" charset="0"/>
                <a:sym typeface="Roboto"/>
              </a:rPr>
              <a:t>University of British Columbia</a:t>
            </a:r>
          </a:p>
          <a:p>
            <a:pPr marL="457200" lvl="0" indent="-368300" algn="l" rtl="0">
              <a:lnSpc>
                <a:spcPct val="150000"/>
              </a:lnSpc>
              <a:spcBef>
                <a:spcPts val="0"/>
              </a:spcBef>
              <a:spcAft>
                <a:spcPts val="0"/>
              </a:spcAft>
              <a:buClr>
                <a:srgbClr val="1C4587"/>
              </a:buClr>
              <a:buSzPts val="2200"/>
              <a:buFont typeface="Roboto"/>
              <a:buChar char="●"/>
            </a:pPr>
            <a:endParaRPr lang="en-US" sz="2200" dirty="0">
              <a:solidFill>
                <a:srgbClr val="1C4587"/>
              </a:solidFill>
              <a:latin typeface="Calibri" panose="020F0502020204030204" pitchFamily="34" charset="0"/>
              <a:ea typeface="Roboto"/>
              <a:cs typeface="Calibri" panose="020F0502020204030204" pitchFamily="34" charset="0"/>
              <a:sym typeface="Roboto"/>
            </a:endParaRPr>
          </a:p>
          <a:p>
            <a:pPr marL="88900">
              <a:lnSpc>
                <a:spcPct val="150000"/>
              </a:lnSpc>
              <a:buClr>
                <a:srgbClr val="1C4587"/>
              </a:buClr>
              <a:buSzPts val="2200"/>
            </a:pPr>
            <a:r>
              <a:rPr lang="en-US" sz="2400" dirty="0">
                <a:solidFill>
                  <a:srgbClr val="1F497D"/>
                </a:solidFill>
                <a:latin typeface="Calibri" panose="020F0502020204030204" pitchFamily="34" charset="0"/>
                <a:cs typeface="Calibri" panose="020F0502020204030204" pitchFamily="34" charset="0"/>
              </a:rPr>
              <a:t>With </a:t>
            </a:r>
            <a:r>
              <a:rPr lang="en-US" sz="2400" b="1" dirty="0">
                <a:solidFill>
                  <a:srgbClr val="1F497D"/>
                </a:solidFill>
                <a:latin typeface="Calibri" panose="020F0502020204030204" pitchFamily="34" charset="0"/>
                <a:cs typeface="Calibri" panose="020F0502020204030204" pitchFamily="34" charset="0"/>
              </a:rPr>
              <a:t>OVER 25,000 </a:t>
            </a:r>
            <a:r>
              <a:rPr lang="en-US" sz="2400" dirty="0">
                <a:solidFill>
                  <a:srgbClr val="1F497D"/>
                </a:solidFill>
                <a:latin typeface="Calibri" panose="020F0502020204030204" pitchFamily="34" charset="0"/>
                <a:cs typeface="Calibri" panose="020F0502020204030204" pitchFamily="34" charset="0"/>
              </a:rPr>
              <a:t>active studies</a:t>
            </a:r>
          </a:p>
          <a:p>
            <a:pPr marL="457200" lvl="0" indent="-368300" algn="l" rtl="0">
              <a:lnSpc>
                <a:spcPct val="150000"/>
              </a:lnSpc>
              <a:spcBef>
                <a:spcPts val="0"/>
              </a:spcBef>
              <a:spcAft>
                <a:spcPts val="0"/>
              </a:spcAft>
              <a:buClr>
                <a:srgbClr val="1C4587"/>
              </a:buClr>
              <a:buSzPts val="2200"/>
              <a:buFont typeface="Roboto"/>
              <a:buChar char="●"/>
            </a:pPr>
            <a:endParaRPr sz="2200" dirty="0">
              <a:solidFill>
                <a:srgbClr val="1C4587"/>
              </a:solidFill>
              <a:latin typeface="Calibri" panose="020F0502020204030204" pitchFamily="34" charset="0"/>
              <a:ea typeface="Roboto"/>
              <a:cs typeface="Calibri" panose="020F0502020204030204" pitchFamily="34" charset="0"/>
              <a:sym typeface="Roboto"/>
            </a:endParaRPr>
          </a:p>
        </p:txBody>
      </p:sp>
      <p:sp>
        <p:nvSpPr>
          <p:cNvPr id="8" name="TextBox 7">
            <a:extLst>
              <a:ext uri="{FF2B5EF4-FFF2-40B4-BE49-F238E27FC236}">
                <a16:creationId xmlns:a16="http://schemas.microsoft.com/office/drawing/2014/main" id="{011E02B7-632A-FA19-F2AD-899F5F0C0C56}"/>
              </a:ext>
            </a:extLst>
          </p:cNvPr>
          <p:cNvSpPr txBox="1"/>
          <p:nvPr/>
        </p:nvSpPr>
        <p:spPr>
          <a:xfrm>
            <a:off x="6994637" y="5669431"/>
            <a:ext cx="1281284" cy="646331"/>
          </a:xfrm>
          <a:prstGeom prst="rect">
            <a:avLst/>
          </a:prstGeom>
          <a:noFill/>
        </p:spPr>
        <p:txBody>
          <a:bodyPr wrap="square" rtlCol="0">
            <a:spAutoFit/>
          </a:bodyPr>
          <a:lstStyle/>
          <a:p>
            <a:r>
              <a:rPr lang="en-US" sz="3600" b="1" dirty="0">
                <a:solidFill>
                  <a:srgbClr val="37761D"/>
                </a:solidFill>
                <a:latin typeface="Calibri" panose="020F0502020204030204" pitchFamily="34" charset="0"/>
                <a:cs typeface="Calibri" panose="020F0502020204030204" pitchFamily="34" charset="0"/>
              </a:rPr>
              <a:t>ARISE</a:t>
            </a:r>
          </a:p>
        </p:txBody>
      </p:sp>
      <p:sp>
        <p:nvSpPr>
          <p:cNvPr id="9" name="TextBox 8">
            <a:extLst>
              <a:ext uri="{FF2B5EF4-FFF2-40B4-BE49-F238E27FC236}">
                <a16:creationId xmlns:a16="http://schemas.microsoft.com/office/drawing/2014/main" id="{6E94B7BC-77C0-25B3-888B-02CCBFFECAAD}"/>
              </a:ext>
            </a:extLst>
          </p:cNvPr>
          <p:cNvSpPr txBox="1"/>
          <p:nvPr/>
        </p:nvSpPr>
        <p:spPr>
          <a:xfrm>
            <a:off x="10282108" y="5851537"/>
            <a:ext cx="2199861" cy="646331"/>
          </a:xfrm>
          <a:prstGeom prst="rect">
            <a:avLst/>
          </a:prstGeom>
          <a:noFill/>
        </p:spPr>
        <p:txBody>
          <a:bodyPr wrap="square" rtlCol="0">
            <a:spAutoFit/>
          </a:bodyPr>
          <a:lstStyle/>
          <a:p>
            <a:r>
              <a:rPr lang="en-US" sz="3600" b="1" dirty="0" err="1">
                <a:solidFill>
                  <a:srgbClr val="1F497D"/>
                </a:solidFill>
                <a:latin typeface="Calibri" panose="020F0502020204030204" pitchFamily="34" charset="0"/>
                <a:cs typeface="Calibri" panose="020F0502020204030204" pitchFamily="34" charset="0"/>
              </a:rPr>
              <a:t>RISe</a:t>
            </a:r>
            <a:endParaRPr lang="en-US" sz="3600" b="1" dirty="0">
              <a:solidFill>
                <a:srgbClr val="1F497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9021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5CA84-901C-EE90-73E4-42472B62F903}"/>
              </a:ext>
            </a:extLst>
          </p:cNvPr>
          <p:cNvSpPr>
            <a:spLocks noGrp="1"/>
          </p:cNvSpPr>
          <p:nvPr>
            <p:ph type="title"/>
          </p:nvPr>
        </p:nvSpPr>
        <p:spPr/>
        <p:txBody>
          <a:bodyPr/>
          <a:lstStyle/>
          <a:p>
            <a:r>
              <a:rPr lang="en-CA" dirty="0"/>
              <a:t>REB Exchange: </a:t>
            </a:r>
            <a:r>
              <a:rPr lang="en-CA" sz="2800" dirty="0" err="1"/>
              <a:t>pSite</a:t>
            </a:r>
            <a:r>
              <a:rPr lang="en-CA" sz="2800" dirty="0"/>
              <a:t> access </a:t>
            </a:r>
          </a:p>
        </p:txBody>
      </p:sp>
      <p:sp>
        <p:nvSpPr>
          <p:cNvPr id="8" name="Content Placeholder 7">
            <a:extLst>
              <a:ext uri="{FF2B5EF4-FFF2-40B4-BE49-F238E27FC236}">
                <a16:creationId xmlns:a16="http://schemas.microsoft.com/office/drawing/2014/main" id="{FE2EC022-5CF4-63CE-8E15-AF0C9DA432BA}"/>
              </a:ext>
            </a:extLst>
          </p:cNvPr>
          <p:cNvSpPr>
            <a:spLocks noGrp="1"/>
          </p:cNvSpPr>
          <p:nvPr>
            <p:ph idx="1"/>
          </p:nvPr>
        </p:nvSpPr>
        <p:spPr/>
        <p:txBody>
          <a:bodyPr/>
          <a:lstStyle/>
          <a:p>
            <a:r>
              <a:rPr lang="en-CA" sz="2000" dirty="0"/>
              <a:t>After a </a:t>
            </a:r>
            <a:r>
              <a:rPr lang="en-CA" sz="2000" dirty="0" err="1"/>
              <a:t>pSite</a:t>
            </a:r>
            <a:r>
              <a:rPr lang="en-CA" sz="2000" dirty="0"/>
              <a:t> has been invited to join your approved study, a new tab titled “Sites” will be listed in your study workspace. </a:t>
            </a:r>
          </a:p>
          <a:p>
            <a:r>
              <a:rPr lang="en-CA" sz="2000" dirty="0"/>
              <a:t>To access, open the REB tab, and click on approved study name. </a:t>
            </a:r>
          </a:p>
          <a:p>
            <a:r>
              <a:rPr lang="en-CA" sz="2000" dirty="0"/>
              <a:t>You will now see the “Sites” tab. This is where you can view and quickly see each </a:t>
            </a:r>
            <a:r>
              <a:rPr lang="en-CA" sz="2000" dirty="0" err="1"/>
              <a:t>pSite’s</a:t>
            </a:r>
            <a:r>
              <a:rPr lang="en-CA" sz="2000" dirty="0"/>
              <a:t> state of review. </a:t>
            </a:r>
          </a:p>
          <a:p>
            <a:r>
              <a:rPr lang="en-CA" sz="2000" dirty="0"/>
              <a:t>Note: You can only see the </a:t>
            </a:r>
            <a:r>
              <a:rPr lang="en-CA" sz="2000" dirty="0" err="1"/>
              <a:t>pSite</a:t>
            </a:r>
            <a:r>
              <a:rPr lang="en-CA" sz="2000" dirty="0"/>
              <a:t> submissions once it has been sent by the host institution to the Board of Record (BOR). </a:t>
            </a:r>
          </a:p>
          <a:p>
            <a:endParaRPr lang="en-CA" sz="2000" dirty="0"/>
          </a:p>
        </p:txBody>
      </p:sp>
      <p:sp>
        <p:nvSpPr>
          <p:cNvPr id="4" name="Slide Number Placeholder 3">
            <a:extLst>
              <a:ext uri="{FF2B5EF4-FFF2-40B4-BE49-F238E27FC236}">
                <a16:creationId xmlns:a16="http://schemas.microsoft.com/office/drawing/2014/main" id="{A1B3E96D-1219-1F75-0A14-475F59E8D279}"/>
              </a:ext>
            </a:extLst>
          </p:cNvPr>
          <p:cNvSpPr>
            <a:spLocks noGrp="1"/>
          </p:cNvSpPr>
          <p:nvPr>
            <p:ph type="sldNum" sz="quarter" idx="12"/>
          </p:nvPr>
        </p:nvSpPr>
        <p:spPr/>
        <p:txBody>
          <a:bodyPr/>
          <a:lstStyle/>
          <a:p>
            <a:fld id="{5C35FCF4-C3EF-BD43-82E0-05BC237DAD2A}" type="slidenum">
              <a:rPr lang="en-US" smtClean="0"/>
              <a:pPr/>
              <a:t>36</a:t>
            </a:fld>
            <a:endParaRPr lang="en-US" dirty="0"/>
          </a:p>
        </p:txBody>
      </p:sp>
      <p:pic>
        <p:nvPicPr>
          <p:cNvPr id="10" name="Picture 9">
            <a:extLst>
              <a:ext uri="{FF2B5EF4-FFF2-40B4-BE49-F238E27FC236}">
                <a16:creationId xmlns:a16="http://schemas.microsoft.com/office/drawing/2014/main" id="{04740243-9B59-DE47-20DC-DCC6D2FEAEF2}"/>
              </a:ext>
            </a:extLst>
          </p:cNvPr>
          <p:cNvPicPr>
            <a:picLocks noChangeAspect="1"/>
          </p:cNvPicPr>
          <p:nvPr/>
        </p:nvPicPr>
        <p:blipFill>
          <a:blip r:embed="rId2"/>
          <a:stretch>
            <a:fillRect/>
          </a:stretch>
        </p:blipFill>
        <p:spPr>
          <a:xfrm>
            <a:off x="2372378" y="3917189"/>
            <a:ext cx="6896100" cy="1971675"/>
          </a:xfrm>
          <a:prstGeom prst="rect">
            <a:avLst/>
          </a:prstGeom>
        </p:spPr>
      </p:pic>
    </p:spTree>
    <p:extLst>
      <p:ext uri="{BB962C8B-B14F-4D97-AF65-F5344CB8AC3E}">
        <p14:creationId xmlns:p14="http://schemas.microsoft.com/office/powerpoint/2010/main" val="1086338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51942-ED28-3FAA-1165-3341FF2156D9}"/>
              </a:ext>
            </a:extLst>
          </p:cNvPr>
          <p:cNvSpPr>
            <a:spLocks noGrp="1"/>
          </p:cNvSpPr>
          <p:nvPr>
            <p:ph type="title"/>
          </p:nvPr>
        </p:nvSpPr>
        <p:spPr/>
        <p:txBody>
          <a:bodyPr/>
          <a:lstStyle/>
          <a:p>
            <a:r>
              <a:rPr lang="en-CA" dirty="0"/>
              <a:t>REB Exchange: </a:t>
            </a:r>
            <a:r>
              <a:rPr lang="en-CA" sz="2800" dirty="0"/>
              <a:t>States</a:t>
            </a:r>
          </a:p>
        </p:txBody>
      </p:sp>
      <p:sp>
        <p:nvSpPr>
          <p:cNvPr id="10" name="Content Placeholder 9">
            <a:extLst>
              <a:ext uri="{FF2B5EF4-FFF2-40B4-BE49-F238E27FC236}">
                <a16:creationId xmlns:a16="http://schemas.microsoft.com/office/drawing/2014/main" id="{B885745C-750F-2C04-E937-596C0512C0E7}"/>
              </a:ext>
            </a:extLst>
          </p:cNvPr>
          <p:cNvSpPr>
            <a:spLocks noGrp="1"/>
          </p:cNvSpPr>
          <p:nvPr>
            <p:ph idx="1"/>
          </p:nvPr>
        </p:nvSpPr>
        <p:spPr>
          <a:xfrm>
            <a:off x="562628" y="1253330"/>
            <a:ext cx="8337682" cy="4351338"/>
          </a:xfrm>
        </p:spPr>
        <p:txBody>
          <a:bodyPr/>
          <a:lstStyle/>
          <a:p>
            <a:r>
              <a:rPr lang="en-CA" sz="2000" b="1" dirty="0"/>
              <a:t>Invitation Pending </a:t>
            </a:r>
            <a:r>
              <a:rPr lang="en-CA" sz="1800" dirty="0"/>
              <a:t>- </a:t>
            </a:r>
            <a:r>
              <a:rPr lang="en-CA" sz="1800" dirty="0" err="1"/>
              <a:t>BoR</a:t>
            </a:r>
            <a:r>
              <a:rPr lang="en-CA" sz="1800" dirty="0"/>
              <a:t> is in the process of  approving the addition of a </a:t>
            </a:r>
            <a:r>
              <a:rPr lang="en-CA" sz="1800" dirty="0" err="1"/>
              <a:t>pSite</a:t>
            </a:r>
            <a:r>
              <a:rPr lang="en-CA" sz="1800" dirty="0"/>
              <a:t>. At this time the </a:t>
            </a:r>
            <a:r>
              <a:rPr lang="en-CA" sz="1800" dirty="0" err="1"/>
              <a:t>pSite</a:t>
            </a:r>
            <a:r>
              <a:rPr lang="en-CA" sz="1800" dirty="0"/>
              <a:t> workspace is not visible in the </a:t>
            </a:r>
            <a:r>
              <a:rPr lang="en-CA" sz="1800" dirty="0" err="1"/>
              <a:t>pSite’s</a:t>
            </a:r>
            <a:r>
              <a:rPr lang="en-CA" sz="1800" dirty="0"/>
              <a:t> institutional REB.</a:t>
            </a:r>
          </a:p>
          <a:p>
            <a:r>
              <a:rPr lang="en-CA" sz="2000" b="1" dirty="0"/>
              <a:t>Awaiting Site Materials </a:t>
            </a:r>
            <a:r>
              <a:rPr lang="en-CA" sz="1800" dirty="0"/>
              <a:t>- The </a:t>
            </a:r>
            <a:r>
              <a:rPr lang="en-CA" sz="1800" dirty="0" err="1"/>
              <a:t>BoR</a:t>
            </a:r>
            <a:r>
              <a:rPr lang="en-CA" sz="1800" dirty="0"/>
              <a:t> has approved the </a:t>
            </a:r>
            <a:r>
              <a:rPr lang="en-CA" sz="1800" dirty="0" err="1"/>
              <a:t>pSite</a:t>
            </a:r>
            <a:r>
              <a:rPr lang="en-CA" sz="1800" dirty="0"/>
              <a:t> invitation and it is now with the </a:t>
            </a:r>
            <a:r>
              <a:rPr lang="en-CA" sz="1800" dirty="0" err="1"/>
              <a:t>pSite</a:t>
            </a:r>
            <a:r>
              <a:rPr lang="en-CA" sz="1800" dirty="0"/>
              <a:t> institution.</a:t>
            </a:r>
          </a:p>
          <a:p>
            <a:r>
              <a:rPr lang="en-CA" sz="2000" b="1" dirty="0"/>
              <a:t>Pre-Review State </a:t>
            </a:r>
            <a:r>
              <a:rPr lang="en-CA" sz="1800" dirty="0"/>
              <a:t>- The </a:t>
            </a:r>
            <a:r>
              <a:rPr lang="en-CA" sz="1800" dirty="0" err="1"/>
              <a:t>pSite</a:t>
            </a:r>
            <a:r>
              <a:rPr lang="en-CA" sz="1800" dirty="0"/>
              <a:t> has been received by the </a:t>
            </a:r>
            <a:r>
              <a:rPr lang="en-CA" sz="1800" dirty="0" err="1"/>
              <a:t>BoR</a:t>
            </a:r>
            <a:r>
              <a:rPr lang="en-CA" sz="1800" dirty="0"/>
              <a:t> and will be assigned for ethics review.</a:t>
            </a:r>
          </a:p>
          <a:p>
            <a:r>
              <a:rPr lang="en-CA" sz="2000" b="1" dirty="0"/>
              <a:t>Delegated/Board Review State – </a:t>
            </a:r>
            <a:r>
              <a:rPr lang="en-CA" sz="2000" b="1" dirty="0" err="1"/>
              <a:t>pSite</a:t>
            </a:r>
            <a:r>
              <a:rPr lang="en-CA" sz="2000" b="1" dirty="0"/>
              <a:t> ID </a:t>
            </a:r>
            <a:r>
              <a:rPr lang="en-CA" sz="1800" dirty="0"/>
              <a:t>- Once the application is received by the </a:t>
            </a:r>
            <a:r>
              <a:rPr lang="en-CA" sz="1800" dirty="0" err="1"/>
              <a:t>BoR</a:t>
            </a:r>
            <a:r>
              <a:rPr lang="en-CA" sz="1800" dirty="0"/>
              <a:t>, documents and the application for the </a:t>
            </a:r>
            <a:r>
              <a:rPr lang="en-CA" sz="1800" dirty="0" err="1"/>
              <a:t>pSite</a:t>
            </a:r>
            <a:r>
              <a:rPr lang="en-CA" sz="1800" dirty="0"/>
              <a:t> can be viewed by the Lead Site. </a:t>
            </a:r>
          </a:p>
          <a:p>
            <a:pPr lvl="1"/>
            <a:r>
              <a:rPr lang="en-CA" sz="1600" dirty="0"/>
              <a:t>By going through the REBX and a common </a:t>
            </a:r>
            <a:r>
              <a:rPr lang="en-CA" sz="1600" dirty="0" err="1"/>
              <a:t>BoR</a:t>
            </a:r>
            <a:r>
              <a:rPr lang="en-CA" sz="1600" dirty="0"/>
              <a:t> for all site approvals: </a:t>
            </a:r>
          </a:p>
          <a:p>
            <a:pPr lvl="2"/>
            <a:r>
              <a:rPr lang="en-CA" sz="1400" dirty="0"/>
              <a:t>communication and documentation is streamlined, </a:t>
            </a:r>
          </a:p>
          <a:p>
            <a:pPr lvl="2"/>
            <a:r>
              <a:rPr lang="en-CA" sz="1400" dirty="0"/>
              <a:t>collaboration visible, </a:t>
            </a:r>
          </a:p>
          <a:p>
            <a:pPr lvl="2"/>
            <a:r>
              <a:rPr lang="en-CA" sz="1400" dirty="0"/>
              <a:t>and required documentation is drastically reduced. </a:t>
            </a:r>
          </a:p>
          <a:p>
            <a:pPr lvl="1"/>
            <a:r>
              <a:rPr lang="en-CA" sz="1600" dirty="0"/>
              <a:t>Timelines for participating site approvals are condensed because all additional applications are reviewed within the context of the Lead site’s approved application and shared documentation.</a:t>
            </a:r>
          </a:p>
          <a:p>
            <a:r>
              <a:rPr lang="en-CA" sz="2000" b="1" dirty="0"/>
              <a:t>Active </a:t>
            </a:r>
            <a:r>
              <a:rPr lang="en-CA" sz="2000" b="1" dirty="0" err="1"/>
              <a:t>pSites</a:t>
            </a:r>
            <a:r>
              <a:rPr lang="en-CA" sz="2000" b="1" dirty="0"/>
              <a:t> </a:t>
            </a:r>
            <a:r>
              <a:rPr lang="en-CA" sz="1800" dirty="0"/>
              <a:t>- Once a </a:t>
            </a:r>
            <a:r>
              <a:rPr lang="en-CA" sz="1800" dirty="0" err="1"/>
              <a:t>pSite</a:t>
            </a:r>
            <a:r>
              <a:rPr lang="en-CA" sz="1800" dirty="0"/>
              <a:t> has been approved by the Board of Record, the state will change to ACTIVE and the certificate can be viewed by the Lead Site</a:t>
            </a:r>
            <a:r>
              <a:rPr lang="en-CA" dirty="0"/>
              <a:t>.</a:t>
            </a:r>
          </a:p>
        </p:txBody>
      </p:sp>
      <p:sp>
        <p:nvSpPr>
          <p:cNvPr id="4" name="Slide Number Placeholder 3">
            <a:extLst>
              <a:ext uri="{FF2B5EF4-FFF2-40B4-BE49-F238E27FC236}">
                <a16:creationId xmlns:a16="http://schemas.microsoft.com/office/drawing/2014/main" id="{2CCFA8E3-BD63-9524-8742-5271E4AE40BE}"/>
              </a:ext>
            </a:extLst>
          </p:cNvPr>
          <p:cNvSpPr>
            <a:spLocks noGrp="1"/>
          </p:cNvSpPr>
          <p:nvPr>
            <p:ph type="sldNum" sz="quarter" idx="12"/>
          </p:nvPr>
        </p:nvSpPr>
        <p:spPr/>
        <p:txBody>
          <a:bodyPr/>
          <a:lstStyle/>
          <a:p>
            <a:fld id="{5C35FCF4-C3EF-BD43-82E0-05BC237DAD2A}" type="slidenum">
              <a:rPr lang="en-US" smtClean="0"/>
              <a:pPr/>
              <a:t>37</a:t>
            </a:fld>
            <a:endParaRPr lang="en-US" dirty="0"/>
          </a:p>
        </p:txBody>
      </p:sp>
      <p:pic>
        <p:nvPicPr>
          <p:cNvPr id="12" name="Picture 11">
            <a:extLst>
              <a:ext uri="{FF2B5EF4-FFF2-40B4-BE49-F238E27FC236}">
                <a16:creationId xmlns:a16="http://schemas.microsoft.com/office/drawing/2014/main" id="{9F267BDD-B1FF-A902-8863-1EC240B34B87}"/>
              </a:ext>
            </a:extLst>
          </p:cNvPr>
          <p:cNvPicPr>
            <a:picLocks noChangeAspect="1"/>
          </p:cNvPicPr>
          <p:nvPr/>
        </p:nvPicPr>
        <p:blipFill>
          <a:blip r:embed="rId2"/>
          <a:stretch>
            <a:fillRect/>
          </a:stretch>
        </p:blipFill>
        <p:spPr>
          <a:xfrm>
            <a:off x="9146890" y="2323511"/>
            <a:ext cx="2903572" cy="2210977"/>
          </a:xfrm>
          <a:prstGeom prst="rect">
            <a:avLst/>
          </a:prstGeom>
        </p:spPr>
      </p:pic>
    </p:spTree>
    <p:extLst>
      <p:ext uri="{BB962C8B-B14F-4D97-AF65-F5344CB8AC3E}">
        <p14:creationId xmlns:p14="http://schemas.microsoft.com/office/powerpoint/2010/main" val="1459119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7698-9E21-E6BA-E078-D981B454CE9C}"/>
              </a:ext>
            </a:extLst>
          </p:cNvPr>
          <p:cNvSpPr>
            <a:spLocks noGrp="1"/>
          </p:cNvSpPr>
          <p:nvPr>
            <p:ph type="title"/>
          </p:nvPr>
        </p:nvSpPr>
        <p:spPr/>
        <p:txBody>
          <a:bodyPr/>
          <a:lstStyle/>
          <a:p>
            <a:r>
              <a:rPr lang="en-CA" dirty="0"/>
              <a:t>REB Exchange: </a:t>
            </a:r>
            <a:r>
              <a:rPr lang="en-CA" sz="2800" dirty="0"/>
              <a:t>workspace layout</a:t>
            </a:r>
          </a:p>
        </p:txBody>
      </p:sp>
      <p:pic>
        <p:nvPicPr>
          <p:cNvPr id="6" name="Content Placeholder 5">
            <a:extLst>
              <a:ext uri="{FF2B5EF4-FFF2-40B4-BE49-F238E27FC236}">
                <a16:creationId xmlns:a16="http://schemas.microsoft.com/office/drawing/2014/main" id="{F609EE8C-5778-D1E1-44D1-B68AF17D5164}"/>
              </a:ext>
            </a:extLst>
          </p:cNvPr>
          <p:cNvPicPr>
            <a:picLocks noGrp="1" noChangeAspect="1"/>
          </p:cNvPicPr>
          <p:nvPr>
            <p:ph idx="1"/>
          </p:nvPr>
        </p:nvPicPr>
        <p:blipFill>
          <a:blip r:embed="rId2"/>
          <a:stretch>
            <a:fillRect/>
          </a:stretch>
        </p:blipFill>
        <p:spPr>
          <a:xfrm>
            <a:off x="1671731" y="1538288"/>
            <a:ext cx="8296087" cy="4351337"/>
          </a:xfrm>
        </p:spPr>
      </p:pic>
      <p:sp>
        <p:nvSpPr>
          <p:cNvPr id="4" name="Slide Number Placeholder 3">
            <a:extLst>
              <a:ext uri="{FF2B5EF4-FFF2-40B4-BE49-F238E27FC236}">
                <a16:creationId xmlns:a16="http://schemas.microsoft.com/office/drawing/2014/main" id="{6A5E6B96-7B09-5DFC-3018-6AADE9E59DFB}"/>
              </a:ext>
            </a:extLst>
          </p:cNvPr>
          <p:cNvSpPr>
            <a:spLocks noGrp="1"/>
          </p:cNvSpPr>
          <p:nvPr>
            <p:ph type="sldNum" sz="quarter" idx="12"/>
          </p:nvPr>
        </p:nvSpPr>
        <p:spPr/>
        <p:txBody>
          <a:bodyPr/>
          <a:lstStyle/>
          <a:p>
            <a:fld id="{5C35FCF4-C3EF-BD43-82E0-05BC237DAD2A}" type="slidenum">
              <a:rPr lang="en-US" smtClean="0"/>
              <a:pPr/>
              <a:t>38</a:t>
            </a:fld>
            <a:endParaRPr lang="en-US" dirty="0"/>
          </a:p>
        </p:txBody>
      </p:sp>
    </p:spTree>
    <p:extLst>
      <p:ext uri="{BB962C8B-B14F-4D97-AF65-F5344CB8AC3E}">
        <p14:creationId xmlns:p14="http://schemas.microsoft.com/office/powerpoint/2010/main" val="495525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B04D-AFFB-14CB-44D9-26DA2674DC8F}"/>
              </a:ext>
            </a:extLst>
          </p:cNvPr>
          <p:cNvSpPr>
            <a:spLocks noGrp="1"/>
          </p:cNvSpPr>
          <p:nvPr>
            <p:ph type="title"/>
          </p:nvPr>
        </p:nvSpPr>
        <p:spPr/>
        <p:txBody>
          <a:bodyPr/>
          <a:lstStyle/>
          <a:p>
            <a:r>
              <a:rPr lang="en-CA" dirty="0"/>
              <a:t>REB Exchange: </a:t>
            </a:r>
            <a:r>
              <a:rPr lang="en-CA" sz="2800" dirty="0"/>
              <a:t>lead site vs. </a:t>
            </a:r>
            <a:r>
              <a:rPr lang="en-CA" sz="2800" dirty="0" err="1"/>
              <a:t>pSite</a:t>
            </a:r>
            <a:r>
              <a:rPr lang="en-CA" sz="2800" dirty="0"/>
              <a:t> responsibilities</a:t>
            </a:r>
          </a:p>
        </p:txBody>
      </p:sp>
      <p:pic>
        <p:nvPicPr>
          <p:cNvPr id="6" name="Content Placeholder 5">
            <a:extLst>
              <a:ext uri="{FF2B5EF4-FFF2-40B4-BE49-F238E27FC236}">
                <a16:creationId xmlns:a16="http://schemas.microsoft.com/office/drawing/2014/main" id="{61E3D968-D87A-EA26-B993-4A5EBF17365D}"/>
              </a:ext>
            </a:extLst>
          </p:cNvPr>
          <p:cNvPicPr>
            <a:picLocks noGrp="1" noChangeAspect="1"/>
          </p:cNvPicPr>
          <p:nvPr>
            <p:ph idx="1"/>
          </p:nvPr>
        </p:nvPicPr>
        <p:blipFill>
          <a:blip r:embed="rId2"/>
          <a:stretch>
            <a:fillRect/>
          </a:stretch>
        </p:blipFill>
        <p:spPr>
          <a:xfrm>
            <a:off x="3435659" y="1146998"/>
            <a:ext cx="4572000" cy="5364149"/>
          </a:xfrm>
        </p:spPr>
      </p:pic>
      <p:sp>
        <p:nvSpPr>
          <p:cNvPr id="4" name="Slide Number Placeholder 3">
            <a:extLst>
              <a:ext uri="{FF2B5EF4-FFF2-40B4-BE49-F238E27FC236}">
                <a16:creationId xmlns:a16="http://schemas.microsoft.com/office/drawing/2014/main" id="{743F9C30-3479-FFBD-9796-8B43DA0D900C}"/>
              </a:ext>
            </a:extLst>
          </p:cNvPr>
          <p:cNvSpPr>
            <a:spLocks noGrp="1"/>
          </p:cNvSpPr>
          <p:nvPr>
            <p:ph type="sldNum" sz="quarter" idx="12"/>
          </p:nvPr>
        </p:nvSpPr>
        <p:spPr/>
        <p:txBody>
          <a:bodyPr/>
          <a:lstStyle/>
          <a:p>
            <a:fld id="{5C35FCF4-C3EF-BD43-82E0-05BC237DAD2A}" type="slidenum">
              <a:rPr lang="en-US" smtClean="0"/>
              <a:pPr/>
              <a:t>39</a:t>
            </a:fld>
            <a:endParaRPr lang="en-US" dirty="0"/>
          </a:p>
        </p:txBody>
      </p:sp>
      <p:sp>
        <p:nvSpPr>
          <p:cNvPr id="8" name="TextBox 7">
            <a:extLst>
              <a:ext uri="{FF2B5EF4-FFF2-40B4-BE49-F238E27FC236}">
                <a16:creationId xmlns:a16="http://schemas.microsoft.com/office/drawing/2014/main" id="{7502EA10-5F3B-5534-75A6-34C20D8C4F9F}"/>
              </a:ext>
            </a:extLst>
          </p:cNvPr>
          <p:cNvSpPr txBox="1"/>
          <p:nvPr/>
        </p:nvSpPr>
        <p:spPr>
          <a:xfrm>
            <a:off x="8444378" y="4782364"/>
            <a:ext cx="3087210" cy="923330"/>
          </a:xfrm>
          <a:prstGeom prst="rect">
            <a:avLst/>
          </a:prstGeom>
          <a:noFill/>
        </p:spPr>
        <p:txBody>
          <a:bodyPr wrap="square">
            <a:spAutoFit/>
          </a:bodyPr>
          <a:lstStyle/>
          <a:p>
            <a:r>
              <a:rPr lang="en-CA" dirty="0"/>
              <a:t>For more information and resources, visit: </a:t>
            </a:r>
          </a:p>
          <a:p>
            <a:r>
              <a:rPr lang="en-CA" dirty="0">
                <a:hlinkClick r:id="rId3"/>
              </a:rPr>
              <a:t>https://www.rebexchange.ca/</a:t>
            </a:r>
            <a:r>
              <a:rPr lang="en-CA" dirty="0"/>
              <a:t>    </a:t>
            </a:r>
          </a:p>
        </p:txBody>
      </p:sp>
    </p:spTree>
    <p:extLst>
      <p:ext uri="{BB962C8B-B14F-4D97-AF65-F5344CB8AC3E}">
        <p14:creationId xmlns:p14="http://schemas.microsoft.com/office/powerpoint/2010/main" val="3896383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5418-1766-C295-4094-701D5A8E4E55}"/>
              </a:ext>
            </a:extLst>
          </p:cNvPr>
          <p:cNvSpPr>
            <a:spLocks noGrp="1"/>
          </p:cNvSpPr>
          <p:nvPr>
            <p:ph type="title"/>
          </p:nvPr>
        </p:nvSpPr>
        <p:spPr/>
        <p:txBody>
          <a:bodyPr/>
          <a:lstStyle/>
          <a:p>
            <a:r>
              <a:rPr lang="en-CA" dirty="0"/>
              <a:t>IRISS: integrations</a:t>
            </a:r>
          </a:p>
        </p:txBody>
      </p:sp>
      <p:sp>
        <p:nvSpPr>
          <p:cNvPr id="4" name="Slide Number Placeholder 3">
            <a:extLst>
              <a:ext uri="{FF2B5EF4-FFF2-40B4-BE49-F238E27FC236}">
                <a16:creationId xmlns:a16="http://schemas.microsoft.com/office/drawing/2014/main" id="{715A973E-1BDB-63E0-6FDA-585F0FE74063}"/>
              </a:ext>
            </a:extLst>
          </p:cNvPr>
          <p:cNvSpPr>
            <a:spLocks noGrp="1"/>
          </p:cNvSpPr>
          <p:nvPr>
            <p:ph type="sldNum" sz="quarter" idx="12"/>
          </p:nvPr>
        </p:nvSpPr>
        <p:spPr/>
        <p:txBody>
          <a:bodyPr/>
          <a:lstStyle/>
          <a:p>
            <a:fld id="{5C35FCF4-C3EF-BD43-82E0-05BC237DAD2A}" type="slidenum">
              <a:rPr lang="en-US" smtClean="0"/>
              <a:pPr/>
              <a:t>4</a:t>
            </a:fld>
            <a:endParaRPr lang="en-US" dirty="0"/>
          </a:p>
        </p:txBody>
      </p:sp>
      <p:sp>
        <p:nvSpPr>
          <p:cNvPr id="17" name="Google Shape;69;p15">
            <a:extLst>
              <a:ext uri="{FF2B5EF4-FFF2-40B4-BE49-F238E27FC236}">
                <a16:creationId xmlns:a16="http://schemas.microsoft.com/office/drawing/2014/main" id="{B9B37485-1CAD-819B-6EDA-61891BE34AE1}"/>
              </a:ext>
            </a:extLst>
          </p:cNvPr>
          <p:cNvSpPr txBox="1"/>
          <p:nvPr/>
        </p:nvSpPr>
        <p:spPr>
          <a:xfrm>
            <a:off x="1186270" y="1273444"/>
            <a:ext cx="6294000" cy="5189359"/>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GB" sz="2000" b="1" kern="0" dirty="0">
                <a:solidFill>
                  <a:srgbClr val="B45F06"/>
                </a:solidFill>
                <a:ea typeface="Calibri"/>
                <a:cs typeface="Calibri"/>
                <a:sym typeface="Calibri"/>
              </a:rPr>
              <a:t>Current Integrations:</a:t>
            </a:r>
            <a:endParaRPr sz="2000" b="1" kern="0" dirty="0">
              <a:solidFill>
                <a:srgbClr val="B45F06"/>
              </a:solidFill>
              <a:ea typeface="Calibri"/>
              <a:cs typeface="Calibri"/>
              <a:sym typeface="Calibri"/>
            </a:endParaRPr>
          </a:p>
          <a:p>
            <a:pPr>
              <a:buClr>
                <a:srgbClr val="000000"/>
              </a:buClr>
              <a:buFont typeface="Arial"/>
              <a:buNone/>
            </a:pPr>
            <a:endParaRPr sz="1600" kern="0" dirty="0">
              <a:solidFill>
                <a:srgbClr val="000000"/>
              </a:solidFill>
              <a:ea typeface="Calibri"/>
              <a:cs typeface="Calibri"/>
              <a:sym typeface="Calibri"/>
            </a:endParaRPr>
          </a:p>
          <a:p>
            <a:pPr marL="457200" indent="-330200">
              <a:lnSpc>
                <a:spcPct val="150000"/>
              </a:lnSpc>
              <a:buClr>
                <a:srgbClr val="434343"/>
              </a:buClr>
              <a:buSzPts val="1600"/>
              <a:buFont typeface="Calibri"/>
              <a:buChar char="●"/>
            </a:pPr>
            <a:r>
              <a:rPr lang="en-GB" sz="1600" b="1" kern="0" dirty="0">
                <a:solidFill>
                  <a:srgbClr val="434343"/>
                </a:solidFill>
                <a:ea typeface="Calibri"/>
                <a:cs typeface="Calibri"/>
                <a:sym typeface="Calibri"/>
              </a:rPr>
              <a:t>REB Exchange - </a:t>
            </a:r>
            <a:r>
              <a:rPr lang="en-GB" sz="1600" kern="0" dirty="0">
                <a:solidFill>
                  <a:srgbClr val="434343"/>
                </a:solidFill>
                <a:ea typeface="Calibri"/>
                <a:cs typeface="Calibri"/>
                <a:sym typeface="Calibri"/>
              </a:rPr>
              <a:t>multi-site human ethics</a:t>
            </a:r>
            <a:endParaRPr sz="1600" kern="0" dirty="0">
              <a:solidFill>
                <a:srgbClr val="434343"/>
              </a:solidFill>
              <a:ea typeface="Calibri"/>
              <a:cs typeface="Calibri"/>
              <a:sym typeface="Calibri"/>
            </a:endParaRPr>
          </a:p>
          <a:p>
            <a:pPr marL="457200" indent="-330200">
              <a:lnSpc>
                <a:spcPct val="150000"/>
              </a:lnSpc>
              <a:buClr>
                <a:srgbClr val="434343"/>
              </a:buClr>
              <a:buSzPts val="1600"/>
              <a:buFont typeface="Calibri"/>
              <a:buChar char="●"/>
            </a:pPr>
            <a:r>
              <a:rPr lang="en-GB" sz="1600" b="1" kern="0" dirty="0">
                <a:solidFill>
                  <a:srgbClr val="434343"/>
                </a:solidFill>
                <a:ea typeface="Calibri"/>
                <a:cs typeface="Calibri"/>
                <a:sym typeface="Calibri"/>
              </a:rPr>
              <a:t>AHS - </a:t>
            </a:r>
            <a:r>
              <a:rPr lang="en-GB" sz="1600" kern="0" dirty="0">
                <a:solidFill>
                  <a:srgbClr val="434343"/>
                </a:solidFill>
                <a:ea typeface="Calibri"/>
                <a:cs typeface="Calibri"/>
                <a:sym typeface="Calibri"/>
              </a:rPr>
              <a:t>operational approvals</a:t>
            </a:r>
            <a:endParaRPr sz="1600" kern="0" dirty="0">
              <a:solidFill>
                <a:srgbClr val="434343"/>
              </a:solidFill>
              <a:ea typeface="Calibri"/>
              <a:cs typeface="Calibri"/>
              <a:sym typeface="Calibri"/>
            </a:endParaRPr>
          </a:p>
          <a:p>
            <a:pPr marL="457200" indent="-330200">
              <a:lnSpc>
                <a:spcPct val="150000"/>
              </a:lnSpc>
              <a:buClr>
                <a:srgbClr val="434343"/>
              </a:buClr>
              <a:buSzPts val="1600"/>
              <a:buFont typeface="Calibri"/>
              <a:buChar char="●"/>
            </a:pPr>
            <a:r>
              <a:rPr lang="en-GB" sz="1600" b="1" kern="0" dirty="0">
                <a:solidFill>
                  <a:srgbClr val="434343"/>
                </a:solidFill>
                <a:ea typeface="Calibri"/>
                <a:cs typeface="Calibri"/>
                <a:sym typeface="Calibri"/>
              </a:rPr>
              <a:t>Participate in Research + Be the Cure - </a:t>
            </a:r>
            <a:r>
              <a:rPr lang="en-GB" sz="1600" kern="0" dirty="0">
                <a:solidFill>
                  <a:srgbClr val="434343"/>
                </a:solidFill>
                <a:ea typeface="Calibri"/>
                <a:cs typeface="Calibri"/>
                <a:sym typeface="Calibri"/>
              </a:rPr>
              <a:t>recruitment</a:t>
            </a:r>
            <a:endParaRPr sz="1600" kern="0" dirty="0">
              <a:solidFill>
                <a:srgbClr val="434343"/>
              </a:solidFill>
              <a:ea typeface="Calibri"/>
              <a:cs typeface="Calibri"/>
              <a:sym typeface="Calibri"/>
            </a:endParaRPr>
          </a:p>
          <a:p>
            <a:pPr marL="457200" indent="-330200">
              <a:lnSpc>
                <a:spcPct val="150000"/>
              </a:lnSpc>
              <a:buClr>
                <a:srgbClr val="434343"/>
              </a:buClr>
              <a:buSzPts val="1600"/>
              <a:buFont typeface="Calibri"/>
              <a:buChar char="●"/>
            </a:pPr>
            <a:r>
              <a:rPr lang="en-GB" sz="1600" b="1" kern="0" dirty="0">
                <a:solidFill>
                  <a:srgbClr val="434343"/>
                </a:solidFill>
                <a:ea typeface="Calibri"/>
                <a:cs typeface="Calibri"/>
                <a:sym typeface="Calibri"/>
              </a:rPr>
              <a:t>HREBA - </a:t>
            </a:r>
            <a:r>
              <a:rPr lang="en-GB" sz="1600" kern="0" dirty="0">
                <a:solidFill>
                  <a:srgbClr val="434343"/>
                </a:solidFill>
                <a:ea typeface="Calibri"/>
                <a:cs typeface="Calibri"/>
                <a:sym typeface="Calibri"/>
              </a:rPr>
              <a:t>Health Research Ethics Board of Alberta</a:t>
            </a:r>
          </a:p>
          <a:p>
            <a:pPr marL="457200" indent="-330200">
              <a:lnSpc>
                <a:spcPct val="150000"/>
              </a:lnSpc>
              <a:buClr>
                <a:srgbClr val="434343"/>
              </a:buClr>
              <a:buSzPts val="1600"/>
              <a:buFont typeface="Calibri"/>
              <a:buChar char="●"/>
            </a:pPr>
            <a:r>
              <a:rPr lang="en-GB" sz="1600" b="1" kern="0" dirty="0">
                <a:solidFill>
                  <a:srgbClr val="434343"/>
                </a:solidFill>
                <a:ea typeface="Calibri"/>
                <a:cs typeface="Calibri"/>
                <a:sym typeface="Calibri"/>
              </a:rPr>
              <a:t>CSM Legal Agreements </a:t>
            </a:r>
            <a:r>
              <a:rPr lang="en-GB" sz="1600" kern="0" dirty="0">
                <a:solidFill>
                  <a:srgbClr val="434343"/>
                </a:solidFill>
                <a:ea typeface="Calibri"/>
                <a:cs typeface="Calibri"/>
                <a:sym typeface="Calibri"/>
              </a:rPr>
              <a:t>– replaced SharePoint submissions</a:t>
            </a:r>
            <a:endParaRPr sz="1600" kern="0" dirty="0">
              <a:solidFill>
                <a:srgbClr val="434343"/>
              </a:solidFill>
              <a:ea typeface="Calibri"/>
              <a:cs typeface="Calibri"/>
              <a:sym typeface="Calibri"/>
            </a:endParaRPr>
          </a:p>
          <a:p>
            <a:pPr marL="457200" indent="-330200">
              <a:lnSpc>
                <a:spcPct val="150000"/>
              </a:lnSpc>
              <a:buClr>
                <a:srgbClr val="434343"/>
              </a:buClr>
              <a:buSzPts val="1600"/>
              <a:buFont typeface="Calibri"/>
              <a:buChar char="●"/>
            </a:pPr>
            <a:r>
              <a:rPr lang="en-GB" sz="1600" b="1" kern="0" dirty="0">
                <a:solidFill>
                  <a:srgbClr val="434343"/>
                </a:solidFill>
                <a:ea typeface="Calibri"/>
                <a:cs typeface="Calibri"/>
                <a:sym typeface="Calibri"/>
              </a:rPr>
              <a:t>Biosafety - </a:t>
            </a:r>
            <a:r>
              <a:rPr lang="en-GB" sz="1600" kern="0" dirty="0">
                <a:solidFill>
                  <a:srgbClr val="434343"/>
                </a:solidFill>
                <a:ea typeface="Calibri"/>
                <a:cs typeface="Calibri"/>
                <a:sym typeface="Calibri"/>
              </a:rPr>
              <a:t>certifications</a:t>
            </a:r>
            <a:endParaRPr sz="1600" kern="0" dirty="0">
              <a:solidFill>
                <a:srgbClr val="434343"/>
              </a:solidFill>
              <a:ea typeface="Calibri"/>
              <a:cs typeface="Calibri"/>
              <a:sym typeface="Calibri"/>
            </a:endParaRPr>
          </a:p>
          <a:p>
            <a:pPr marL="457200" indent="-330200">
              <a:lnSpc>
                <a:spcPct val="150000"/>
              </a:lnSpc>
              <a:buClr>
                <a:srgbClr val="434343"/>
              </a:buClr>
              <a:buSzPts val="1600"/>
              <a:buFont typeface="Calibri"/>
              <a:buChar char="●"/>
            </a:pPr>
            <a:r>
              <a:rPr lang="en-GB" sz="1600" b="1" kern="0" dirty="0">
                <a:solidFill>
                  <a:srgbClr val="434343"/>
                </a:solidFill>
                <a:ea typeface="Calibri"/>
                <a:cs typeface="Calibri"/>
                <a:sym typeface="Calibri"/>
              </a:rPr>
              <a:t>Peoplesoft - </a:t>
            </a:r>
            <a:r>
              <a:rPr lang="en-GB" sz="1600" kern="0" dirty="0">
                <a:solidFill>
                  <a:srgbClr val="434343"/>
                </a:solidFill>
                <a:ea typeface="Calibri"/>
                <a:cs typeface="Calibri"/>
                <a:sym typeface="Calibri"/>
              </a:rPr>
              <a:t>credential validation, project accounting</a:t>
            </a:r>
            <a:endParaRPr sz="1600" kern="0" dirty="0">
              <a:solidFill>
                <a:srgbClr val="434343"/>
              </a:solidFill>
              <a:ea typeface="Calibri"/>
              <a:cs typeface="Calibri"/>
              <a:sym typeface="Calibri"/>
            </a:endParaRPr>
          </a:p>
          <a:p>
            <a:pPr marL="457200" indent="-330200">
              <a:lnSpc>
                <a:spcPct val="150000"/>
              </a:lnSpc>
              <a:buClr>
                <a:srgbClr val="434343"/>
              </a:buClr>
              <a:buSzPts val="1600"/>
              <a:buFont typeface="Calibri"/>
              <a:buChar char="●"/>
            </a:pPr>
            <a:r>
              <a:rPr lang="en-GB" sz="1600" b="1" kern="0" dirty="0">
                <a:solidFill>
                  <a:srgbClr val="434343"/>
                </a:solidFill>
                <a:ea typeface="Calibri"/>
                <a:cs typeface="Calibri"/>
                <a:sym typeface="Calibri"/>
              </a:rPr>
              <a:t>RMS - </a:t>
            </a:r>
            <a:r>
              <a:rPr lang="en-GB" sz="1600" kern="0" dirty="0">
                <a:solidFill>
                  <a:srgbClr val="434343"/>
                </a:solidFill>
                <a:ea typeface="Calibri"/>
                <a:cs typeface="Calibri"/>
                <a:sym typeface="Calibri"/>
              </a:rPr>
              <a:t>grant management</a:t>
            </a:r>
            <a:endParaRPr sz="1600" kern="0" dirty="0">
              <a:solidFill>
                <a:srgbClr val="434343"/>
              </a:solidFill>
              <a:ea typeface="Calibri"/>
              <a:cs typeface="Calibri"/>
              <a:sym typeface="Calibri"/>
            </a:endParaRPr>
          </a:p>
          <a:p>
            <a:pPr marL="457200" indent="-330200">
              <a:lnSpc>
                <a:spcPct val="150000"/>
              </a:lnSpc>
              <a:buClr>
                <a:srgbClr val="434343"/>
              </a:buClr>
              <a:buSzPts val="1600"/>
              <a:buFont typeface="Calibri"/>
              <a:buChar char="●"/>
            </a:pPr>
            <a:r>
              <a:rPr lang="en-GB" sz="1600" b="1" kern="0" dirty="0" err="1">
                <a:solidFill>
                  <a:srgbClr val="434343"/>
                </a:solidFill>
                <a:ea typeface="Calibri"/>
                <a:cs typeface="Calibri"/>
                <a:sym typeface="Calibri"/>
              </a:rPr>
              <a:t>OnCore</a:t>
            </a:r>
            <a:r>
              <a:rPr lang="en-GB" sz="1600" b="1" kern="0" dirty="0">
                <a:solidFill>
                  <a:srgbClr val="434343"/>
                </a:solidFill>
                <a:ea typeface="Calibri"/>
                <a:cs typeface="Calibri"/>
                <a:sym typeface="Calibri"/>
              </a:rPr>
              <a:t> - </a:t>
            </a:r>
            <a:r>
              <a:rPr lang="en-GB" sz="1600" kern="0" dirty="0">
                <a:solidFill>
                  <a:srgbClr val="434343"/>
                </a:solidFill>
                <a:ea typeface="Calibri"/>
                <a:cs typeface="Calibri"/>
                <a:sym typeface="Calibri"/>
              </a:rPr>
              <a:t>clinical trial management</a:t>
            </a:r>
          </a:p>
        </p:txBody>
      </p:sp>
      <p:pic>
        <p:nvPicPr>
          <p:cNvPr id="18" name="Google Shape;71;p15">
            <a:extLst>
              <a:ext uri="{FF2B5EF4-FFF2-40B4-BE49-F238E27FC236}">
                <a16:creationId xmlns:a16="http://schemas.microsoft.com/office/drawing/2014/main" id="{BA7E8A60-793A-1156-F9DD-EDEA107EC226}"/>
              </a:ext>
            </a:extLst>
          </p:cNvPr>
          <p:cNvPicPr preferRelativeResize="0"/>
          <p:nvPr/>
        </p:nvPicPr>
        <p:blipFill>
          <a:blip r:embed="rId2">
            <a:alphaModFix/>
          </a:blip>
          <a:stretch>
            <a:fillRect/>
          </a:stretch>
        </p:blipFill>
        <p:spPr>
          <a:xfrm>
            <a:off x="8457395" y="1722170"/>
            <a:ext cx="871267" cy="871268"/>
          </a:xfrm>
          <a:prstGeom prst="rect">
            <a:avLst/>
          </a:prstGeom>
          <a:noFill/>
          <a:ln>
            <a:noFill/>
          </a:ln>
        </p:spPr>
      </p:pic>
      <p:pic>
        <p:nvPicPr>
          <p:cNvPr id="19" name="Google Shape;72;p15">
            <a:extLst>
              <a:ext uri="{FF2B5EF4-FFF2-40B4-BE49-F238E27FC236}">
                <a16:creationId xmlns:a16="http://schemas.microsoft.com/office/drawing/2014/main" id="{18D70659-866A-35AA-4388-F6F066525EDC}"/>
              </a:ext>
            </a:extLst>
          </p:cNvPr>
          <p:cNvPicPr preferRelativeResize="0"/>
          <p:nvPr/>
        </p:nvPicPr>
        <p:blipFill>
          <a:blip r:embed="rId3">
            <a:alphaModFix/>
          </a:blip>
          <a:stretch>
            <a:fillRect/>
          </a:stretch>
        </p:blipFill>
        <p:spPr>
          <a:xfrm>
            <a:off x="7480278" y="2669599"/>
            <a:ext cx="871267" cy="871268"/>
          </a:xfrm>
          <a:prstGeom prst="rect">
            <a:avLst/>
          </a:prstGeom>
          <a:noFill/>
          <a:ln>
            <a:noFill/>
          </a:ln>
        </p:spPr>
      </p:pic>
      <p:pic>
        <p:nvPicPr>
          <p:cNvPr id="20" name="Google Shape;73;p15">
            <a:extLst>
              <a:ext uri="{FF2B5EF4-FFF2-40B4-BE49-F238E27FC236}">
                <a16:creationId xmlns:a16="http://schemas.microsoft.com/office/drawing/2014/main" id="{FB76685D-B7B1-DA9F-181D-16FC1CB521C3}"/>
              </a:ext>
            </a:extLst>
          </p:cNvPr>
          <p:cNvPicPr preferRelativeResize="0"/>
          <p:nvPr/>
        </p:nvPicPr>
        <p:blipFill>
          <a:blip r:embed="rId4">
            <a:alphaModFix/>
          </a:blip>
          <a:stretch>
            <a:fillRect/>
          </a:stretch>
        </p:blipFill>
        <p:spPr>
          <a:xfrm>
            <a:off x="9434528" y="2669601"/>
            <a:ext cx="871267" cy="871268"/>
          </a:xfrm>
          <a:prstGeom prst="rect">
            <a:avLst/>
          </a:prstGeom>
          <a:noFill/>
          <a:ln>
            <a:noFill/>
          </a:ln>
        </p:spPr>
      </p:pic>
      <p:pic>
        <p:nvPicPr>
          <p:cNvPr id="21" name="Google Shape;74;p15">
            <a:extLst>
              <a:ext uri="{FF2B5EF4-FFF2-40B4-BE49-F238E27FC236}">
                <a16:creationId xmlns:a16="http://schemas.microsoft.com/office/drawing/2014/main" id="{57530A47-E0B8-A7B7-69EA-B571376A1054}"/>
              </a:ext>
            </a:extLst>
          </p:cNvPr>
          <p:cNvPicPr preferRelativeResize="0"/>
          <p:nvPr/>
        </p:nvPicPr>
        <p:blipFill>
          <a:blip r:embed="rId5">
            <a:alphaModFix/>
          </a:blip>
          <a:stretch>
            <a:fillRect/>
          </a:stretch>
        </p:blipFill>
        <p:spPr>
          <a:xfrm>
            <a:off x="8457403" y="2669582"/>
            <a:ext cx="871267" cy="871268"/>
          </a:xfrm>
          <a:prstGeom prst="rect">
            <a:avLst/>
          </a:prstGeom>
          <a:noFill/>
          <a:ln>
            <a:noFill/>
          </a:ln>
        </p:spPr>
      </p:pic>
      <p:pic>
        <p:nvPicPr>
          <p:cNvPr id="22" name="Google Shape;75;p15">
            <a:extLst>
              <a:ext uri="{FF2B5EF4-FFF2-40B4-BE49-F238E27FC236}">
                <a16:creationId xmlns:a16="http://schemas.microsoft.com/office/drawing/2014/main" id="{58200414-D893-DAEA-B480-B60A47306C11}"/>
              </a:ext>
            </a:extLst>
          </p:cNvPr>
          <p:cNvPicPr preferRelativeResize="0"/>
          <p:nvPr/>
        </p:nvPicPr>
        <p:blipFill>
          <a:blip r:embed="rId6">
            <a:alphaModFix/>
          </a:blip>
          <a:stretch>
            <a:fillRect/>
          </a:stretch>
        </p:blipFill>
        <p:spPr>
          <a:xfrm>
            <a:off x="9434520" y="3617019"/>
            <a:ext cx="871267" cy="871268"/>
          </a:xfrm>
          <a:prstGeom prst="rect">
            <a:avLst/>
          </a:prstGeom>
          <a:noFill/>
          <a:ln>
            <a:noFill/>
          </a:ln>
        </p:spPr>
      </p:pic>
      <p:pic>
        <p:nvPicPr>
          <p:cNvPr id="23" name="Google Shape;76;p15">
            <a:extLst>
              <a:ext uri="{FF2B5EF4-FFF2-40B4-BE49-F238E27FC236}">
                <a16:creationId xmlns:a16="http://schemas.microsoft.com/office/drawing/2014/main" id="{FFE1D05B-4C1B-A2A1-13BB-BE4B18A3FC27}"/>
              </a:ext>
            </a:extLst>
          </p:cNvPr>
          <p:cNvPicPr preferRelativeResize="0"/>
          <p:nvPr/>
        </p:nvPicPr>
        <p:blipFill>
          <a:blip r:embed="rId7">
            <a:alphaModFix/>
          </a:blip>
          <a:stretch>
            <a:fillRect/>
          </a:stretch>
        </p:blipFill>
        <p:spPr>
          <a:xfrm>
            <a:off x="7480278" y="3617013"/>
            <a:ext cx="871267" cy="871268"/>
          </a:xfrm>
          <a:prstGeom prst="rect">
            <a:avLst/>
          </a:prstGeom>
          <a:noFill/>
          <a:ln>
            <a:noFill/>
          </a:ln>
        </p:spPr>
      </p:pic>
      <p:pic>
        <p:nvPicPr>
          <p:cNvPr id="24" name="Google Shape;77;p15">
            <a:extLst>
              <a:ext uri="{FF2B5EF4-FFF2-40B4-BE49-F238E27FC236}">
                <a16:creationId xmlns:a16="http://schemas.microsoft.com/office/drawing/2014/main" id="{3ADB9BC0-87A5-AD8B-2EBB-29D245F945F0}"/>
              </a:ext>
            </a:extLst>
          </p:cNvPr>
          <p:cNvPicPr preferRelativeResize="0"/>
          <p:nvPr/>
        </p:nvPicPr>
        <p:blipFill>
          <a:blip r:embed="rId8">
            <a:alphaModFix/>
          </a:blip>
          <a:stretch>
            <a:fillRect/>
          </a:stretch>
        </p:blipFill>
        <p:spPr>
          <a:xfrm>
            <a:off x="8457395" y="3616975"/>
            <a:ext cx="871267" cy="871268"/>
          </a:xfrm>
          <a:prstGeom prst="rect">
            <a:avLst/>
          </a:prstGeom>
          <a:noFill/>
          <a:ln>
            <a:noFill/>
          </a:ln>
        </p:spPr>
      </p:pic>
      <p:pic>
        <p:nvPicPr>
          <p:cNvPr id="25" name="Google Shape;78;p15">
            <a:extLst>
              <a:ext uri="{FF2B5EF4-FFF2-40B4-BE49-F238E27FC236}">
                <a16:creationId xmlns:a16="http://schemas.microsoft.com/office/drawing/2014/main" id="{CDC11793-5D35-8637-DCD5-D6AEC7384213}"/>
              </a:ext>
            </a:extLst>
          </p:cNvPr>
          <p:cNvPicPr preferRelativeResize="0"/>
          <p:nvPr/>
        </p:nvPicPr>
        <p:blipFill rotWithShape="1">
          <a:blip r:embed="rId9">
            <a:alphaModFix/>
          </a:blip>
          <a:srcRect/>
          <a:stretch/>
        </p:blipFill>
        <p:spPr>
          <a:xfrm>
            <a:off x="7480270" y="1722175"/>
            <a:ext cx="871267" cy="871268"/>
          </a:xfrm>
          <a:prstGeom prst="rect">
            <a:avLst/>
          </a:prstGeom>
          <a:noFill/>
          <a:ln>
            <a:noFill/>
          </a:ln>
        </p:spPr>
      </p:pic>
      <p:pic>
        <p:nvPicPr>
          <p:cNvPr id="26" name="Google Shape;79;p15">
            <a:extLst>
              <a:ext uri="{FF2B5EF4-FFF2-40B4-BE49-F238E27FC236}">
                <a16:creationId xmlns:a16="http://schemas.microsoft.com/office/drawing/2014/main" id="{2FD14D57-91B1-F355-3708-BB27191D107C}"/>
              </a:ext>
            </a:extLst>
          </p:cNvPr>
          <p:cNvPicPr preferRelativeResize="0"/>
          <p:nvPr/>
        </p:nvPicPr>
        <p:blipFill rotWithShape="1">
          <a:blip r:embed="rId10">
            <a:alphaModFix/>
          </a:blip>
          <a:srcRect/>
          <a:stretch/>
        </p:blipFill>
        <p:spPr>
          <a:xfrm>
            <a:off x="9434528" y="1722175"/>
            <a:ext cx="871267" cy="871268"/>
          </a:xfrm>
          <a:prstGeom prst="rect">
            <a:avLst/>
          </a:prstGeom>
          <a:noFill/>
          <a:ln>
            <a:noFill/>
          </a:ln>
        </p:spPr>
      </p:pic>
      <p:pic>
        <p:nvPicPr>
          <p:cNvPr id="27" name="Google Shape;87;p16">
            <a:extLst>
              <a:ext uri="{FF2B5EF4-FFF2-40B4-BE49-F238E27FC236}">
                <a16:creationId xmlns:a16="http://schemas.microsoft.com/office/drawing/2014/main" id="{98F4EF73-E6C6-F814-E514-F95ED0356899}"/>
              </a:ext>
            </a:extLst>
          </p:cNvPr>
          <p:cNvPicPr preferRelativeResize="0"/>
          <p:nvPr/>
        </p:nvPicPr>
        <p:blipFill>
          <a:blip r:embed="rId11">
            <a:alphaModFix/>
          </a:blip>
          <a:stretch>
            <a:fillRect/>
          </a:stretch>
        </p:blipFill>
        <p:spPr>
          <a:xfrm>
            <a:off x="9434520" y="4564437"/>
            <a:ext cx="871267" cy="871268"/>
          </a:xfrm>
          <a:prstGeom prst="rect">
            <a:avLst/>
          </a:prstGeom>
          <a:noFill/>
          <a:ln>
            <a:noFill/>
          </a:ln>
        </p:spPr>
      </p:pic>
    </p:spTree>
    <p:extLst>
      <p:ext uri="{BB962C8B-B14F-4D97-AF65-F5344CB8AC3E}">
        <p14:creationId xmlns:p14="http://schemas.microsoft.com/office/powerpoint/2010/main" val="1798100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EC148-B367-7850-F94B-6938D47EF54B}"/>
              </a:ext>
            </a:extLst>
          </p:cNvPr>
          <p:cNvSpPr>
            <a:spLocks noGrp="1"/>
          </p:cNvSpPr>
          <p:nvPr>
            <p:ph type="title"/>
          </p:nvPr>
        </p:nvSpPr>
        <p:spPr/>
        <p:txBody>
          <a:bodyPr/>
          <a:lstStyle/>
          <a:p>
            <a:r>
              <a:rPr lang="en-CA" dirty="0"/>
              <a:t>REB Exchange: </a:t>
            </a:r>
            <a:r>
              <a:rPr lang="en-CA" sz="2800" dirty="0"/>
              <a:t>Stats</a:t>
            </a:r>
          </a:p>
        </p:txBody>
      </p:sp>
      <p:pic>
        <p:nvPicPr>
          <p:cNvPr id="5" name="Content Placeholder 4">
            <a:extLst>
              <a:ext uri="{FF2B5EF4-FFF2-40B4-BE49-F238E27FC236}">
                <a16:creationId xmlns:a16="http://schemas.microsoft.com/office/drawing/2014/main" id="{265DC442-6575-AF22-7340-692BDE334979}"/>
              </a:ext>
            </a:extLst>
          </p:cNvPr>
          <p:cNvPicPr>
            <a:picLocks noGrp="1" noChangeAspect="1"/>
          </p:cNvPicPr>
          <p:nvPr>
            <p:ph idx="1"/>
          </p:nvPr>
        </p:nvPicPr>
        <p:blipFill>
          <a:blip r:embed="rId2"/>
          <a:stretch>
            <a:fillRect/>
          </a:stretch>
        </p:blipFill>
        <p:spPr>
          <a:xfrm>
            <a:off x="1627340" y="1326644"/>
            <a:ext cx="8943802" cy="5035360"/>
          </a:xfrm>
          <a:prstGeom prst="rect">
            <a:avLst/>
          </a:prstGeom>
        </p:spPr>
      </p:pic>
      <p:sp>
        <p:nvSpPr>
          <p:cNvPr id="4" name="Slide Number Placeholder 3">
            <a:extLst>
              <a:ext uri="{FF2B5EF4-FFF2-40B4-BE49-F238E27FC236}">
                <a16:creationId xmlns:a16="http://schemas.microsoft.com/office/drawing/2014/main" id="{B775B563-5764-0EC8-20DD-B6C1524ED109}"/>
              </a:ext>
            </a:extLst>
          </p:cNvPr>
          <p:cNvSpPr>
            <a:spLocks noGrp="1"/>
          </p:cNvSpPr>
          <p:nvPr>
            <p:ph type="sldNum" sz="quarter" idx="12"/>
          </p:nvPr>
        </p:nvSpPr>
        <p:spPr/>
        <p:txBody>
          <a:bodyPr/>
          <a:lstStyle/>
          <a:p>
            <a:fld id="{5C35FCF4-C3EF-BD43-82E0-05BC237DAD2A}" type="slidenum">
              <a:rPr lang="en-US" smtClean="0"/>
              <a:pPr/>
              <a:t>40</a:t>
            </a:fld>
            <a:endParaRPr lang="en-US" dirty="0"/>
          </a:p>
        </p:txBody>
      </p:sp>
    </p:spTree>
    <p:extLst>
      <p:ext uri="{BB962C8B-B14F-4D97-AF65-F5344CB8AC3E}">
        <p14:creationId xmlns:p14="http://schemas.microsoft.com/office/powerpoint/2010/main" val="1016401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1BA7C6-5F7E-FD36-814B-50A08F0FBB55}"/>
              </a:ext>
            </a:extLst>
          </p:cNvPr>
          <p:cNvSpPr>
            <a:spLocks noGrp="1"/>
          </p:cNvSpPr>
          <p:nvPr>
            <p:ph type="body" sz="quarter" idx="10"/>
          </p:nvPr>
        </p:nvSpPr>
        <p:spPr/>
        <p:txBody>
          <a:bodyPr/>
          <a:lstStyle/>
          <a:p>
            <a:r>
              <a:rPr lang="en-CA" dirty="0"/>
              <a:t>AHS Module</a:t>
            </a:r>
          </a:p>
        </p:txBody>
      </p:sp>
      <p:sp>
        <p:nvSpPr>
          <p:cNvPr id="4" name="Slide Number Placeholder 3">
            <a:extLst>
              <a:ext uri="{FF2B5EF4-FFF2-40B4-BE49-F238E27FC236}">
                <a16:creationId xmlns:a16="http://schemas.microsoft.com/office/drawing/2014/main" id="{972A01CF-F4B6-E5D9-ED8A-A289BFF93BBE}"/>
              </a:ext>
            </a:extLst>
          </p:cNvPr>
          <p:cNvSpPr>
            <a:spLocks noGrp="1"/>
          </p:cNvSpPr>
          <p:nvPr>
            <p:ph type="sldNum" sz="quarter" idx="4294967295"/>
          </p:nvPr>
        </p:nvSpPr>
        <p:spPr>
          <a:xfrm>
            <a:off x="0" y="6362700"/>
            <a:ext cx="2743200" cy="365125"/>
          </a:xfrm>
          <a:prstGeom prst="rect">
            <a:avLst/>
          </a:prstGeom>
        </p:spPr>
        <p:txBody>
          <a:bodyPr/>
          <a:lstStyle/>
          <a:p>
            <a:fld id="{5C35FCF4-C3EF-BD43-82E0-05BC237DAD2A}" type="slidenum">
              <a:rPr lang="en-US" smtClean="0"/>
              <a:pPr/>
              <a:t>41</a:t>
            </a:fld>
            <a:endParaRPr lang="en-US" dirty="0"/>
          </a:p>
        </p:txBody>
      </p:sp>
      <p:sp>
        <p:nvSpPr>
          <p:cNvPr id="6" name="Google Shape;65;p20">
            <a:extLst>
              <a:ext uri="{FF2B5EF4-FFF2-40B4-BE49-F238E27FC236}">
                <a16:creationId xmlns:a16="http://schemas.microsoft.com/office/drawing/2014/main" id="{765E41B2-2FA5-DF27-8239-68EFF69B93A5}"/>
              </a:ext>
            </a:extLst>
          </p:cNvPr>
          <p:cNvSpPr txBox="1"/>
          <p:nvPr/>
        </p:nvSpPr>
        <p:spPr>
          <a:xfrm>
            <a:off x="1095375" y="5245768"/>
            <a:ext cx="9007591" cy="11650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CA" sz="2400" b="1" dirty="0">
                <a:solidFill>
                  <a:schemeClr val="bg1"/>
                </a:solidFill>
                <a:latin typeface="Calibri"/>
                <a:ea typeface="Calibri"/>
                <a:cs typeface="Calibri"/>
                <a:sym typeface="Calibri"/>
              </a:rPr>
              <a:t>AHS module is triggered by the AHS trigger question in the ethics application BUT is a completely independent submission. REBs have NO view access to AHS module and cannot assist with your submission!</a:t>
            </a:r>
            <a:endParaRPr sz="2400" b="1" dirty="0">
              <a:solidFill>
                <a:schemeClr val="bg1"/>
              </a:solidFill>
              <a:latin typeface="Calibri"/>
              <a:ea typeface="Calibri"/>
              <a:cs typeface="Calibri"/>
              <a:sym typeface="Calibri"/>
            </a:endParaRPr>
          </a:p>
          <a:p>
            <a:pPr marL="0" lvl="0" indent="0" algn="l" rtl="0">
              <a:spcBef>
                <a:spcPts val="0"/>
              </a:spcBef>
              <a:spcAft>
                <a:spcPts val="0"/>
              </a:spcAft>
              <a:buNone/>
            </a:pPr>
            <a:endParaRPr sz="2400" dirty="0">
              <a:solidFill>
                <a:srgbClr val="89D2D6"/>
              </a:solidFill>
              <a:latin typeface="Calibri"/>
              <a:ea typeface="Calibri"/>
              <a:cs typeface="Calibri"/>
              <a:sym typeface="Calibri"/>
            </a:endParaRPr>
          </a:p>
          <a:p>
            <a:pPr marL="0" lvl="0" indent="0" algn="l" rtl="0">
              <a:spcBef>
                <a:spcPts val="0"/>
              </a:spcBef>
              <a:spcAft>
                <a:spcPts val="0"/>
              </a:spcAft>
              <a:buNone/>
            </a:pPr>
            <a:endParaRPr lang="en-US" sz="2400" dirty="0">
              <a:solidFill>
                <a:srgbClr val="89D2D6"/>
              </a:solidFill>
              <a:latin typeface="Calibri"/>
              <a:ea typeface="Calibri"/>
              <a:cs typeface="Calibri"/>
              <a:sym typeface="Calibri"/>
            </a:endParaRPr>
          </a:p>
          <a:p>
            <a:pPr lvl="0" algn="l" rtl="0">
              <a:spcBef>
                <a:spcPts val="0"/>
              </a:spcBef>
              <a:spcAft>
                <a:spcPts val="0"/>
              </a:spcAft>
              <a:buNone/>
              <a:tabLst>
                <a:tab pos="6218238" algn="l"/>
              </a:tabLst>
            </a:pPr>
            <a:endParaRPr lang="en-US" sz="2400" dirty="0">
              <a:solidFill>
                <a:srgbClr val="89D2D6"/>
              </a:solidFill>
              <a:latin typeface="Calibri"/>
              <a:ea typeface="Calibri"/>
              <a:cs typeface="Calibri"/>
              <a:sym typeface="Calibri"/>
            </a:endParaRPr>
          </a:p>
          <a:p>
            <a:pPr marL="0" lvl="0" indent="0" algn="l" rtl="0">
              <a:lnSpc>
                <a:spcPct val="115000"/>
              </a:lnSpc>
              <a:spcBef>
                <a:spcPts val="0"/>
              </a:spcBef>
              <a:spcAft>
                <a:spcPts val="0"/>
              </a:spcAft>
              <a:buNone/>
            </a:pPr>
            <a:br>
              <a:rPr lang="en-US" sz="2500" dirty="0">
                <a:solidFill>
                  <a:schemeClr val="lt1"/>
                </a:solidFill>
                <a:latin typeface="Calibri"/>
                <a:ea typeface="Calibri"/>
                <a:cs typeface="Calibri"/>
                <a:sym typeface="Calibri"/>
              </a:rPr>
            </a:br>
            <a:endParaRPr sz="1200" dirty="0">
              <a:solidFill>
                <a:schemeClr val="lt1"/>
              </a:solidFill>
            </a:endParaRPr>
          </a:p>
        </p:txBody>
      </p:sp>
    </p:spTree>
    <p:extLst>
      <p:ext uri="{BB962C8B-B14F-4D97-AF65-F5344CB8AC3E}">
        <p14:creationId xmlns:p14="http://schemas.microsoft.com/office/powerpoint/2010/main" val="2568400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831D-6B7F-B48D-2B32-DA36B1B63D0D}"/>
              </a:ext>
            </a:extLst>
          </p:cNvPr>
          <p:cNvSpPr>
            <a:spLocks noGrp="1"/>
          </p:cNvSpPr>
          <p:nvPr>
            <p:ph type="title"/>
          </p:nvPr>
        </p:nvSpPr>
        <p:spPr>
          <a:xfrm>
            <a:off x="236358" y="18460"/>
            <a:ext cx="10515600" cy="1033398"/>
          </a:xfrm>
        </p:spPr>
        <p:txBody>
          <a:bodyPr/>
          <a:lstStyle/>
          <a:p>
            <a:r>
              <a:rPr lang="en-CA" dirty="0"/>
              <a:t>AHS Application – </a:t>
            </a:r>
            <a:r>
              <a:rPr lang="en-CA" sz="2800" dirty="0"/>
              <a:t>launched in IRISS April 2023</a:t>
            </a:r>
          </a:p>
        </p:txBody>
      </p:sp>
      <p:sp>
        <p:nvSpPr>
          <p:cNvPr id="4" name="Slide Number Placeholder 3">
            <a:extLst>
              <a:ext uri="{FF2B5EF4-FFF2-40B4-BE49-F238E27FC236}">
                <a16:creationId xmlns:a16="http://schemas.microsoft.com/office/drawing/2014/main" id="{6C247B36-C1D5-215F-EA48-47690210BD68}"/>
              </a:ext>
            </a:extLst>
          </p:cNvPr>
          <p:cNvSpPr>
            <a:spLocks noGrp="1"/>
          </p:cNvSpPr>
          <p:nvPr>
            <p:ph type="sldNum" sz="quarter" idx="12"/>
          </p:nvPr>
        </p:nvSpPr>
        <p:spPr/>
        <p:txBody>
          <a:bodyPr/>
          <a:lstStyle/>
          <a:p>
            <a:fld id="{5C35FCF4-C3EF-BD43-82E0-05BC237DAD2A}" type="slidenum">
              <a:rPr lang="en-US" smtClean="0"/>
              <a:pPr/>
              <a:t>42</a:t>
            </a:fld>
            <a:endParaRPr lang="en-US" dirty="0"/>
          </a:p>
        </p:txBody>
      </p:sp>
      <p:grpSp>
        <p:nvGrpSpPr>
          <p:cNvPr id="7" name="Google Shape;232;p23">
            <a:extLst>
              <a:ext uri="{FF2B5EF4-FFF2-40B4-BE49-F238E27FC236}">
                <a16:creationId xmlns:a16="http://schemas.microsoft.com/office/drawing/2014/main" id="{04A9D6E3-6F35-FDCE-AA13-57D3C3B923CC}"/>
              </a:ext>
            </a:extLst>
          </p:cNvPr>
          <p:cNvGrpSpPr/>
          <p:nvPr/>
        </p:nvGrpSpPr>
        <p:grpSpPr>
          <a:xfrm>
            <a:off x="2485925" y="1338968"/>
            <a:ext cx="7220150" cy="5189889"/>
            <a:chOff x="881372" y="249975"/>
            <a:chExt cx="8506303" cy="6267225"/>
          </a:xfrm>
        </p:grpSpPr>
        <p:pic>
          <p:nvPicPr>
            <p:cNvPr id="8" name="Google Shape;233;p23">
              <a:extLst>
                <a:ext uri="{FF2B5EF4-FFF2-40B4-BE49-F238E27FC236}">
                  <a16:creationId xmlns:a16="http://schemas.microsoft.com/office/drawing/2014/main" id="{BAF39904-6F01-EE60-1D8A-2014CB056D2E}"/>
                </a:ext>
              </a:extLst>
            </p:cNvPr>
            <p:cNvPicPr preferRelativeResize="0"/>
            <p:nvPr/>
          </p:nvPicPr>
          <p:blipFill rotWithShape="1">
            <a:blip r:embed="rId2">
              <a:alphaModFix/>
            </a:blip>
            <a:srcRect/>
            <a:stretch/>
          </p:blipFill>
          <p:spPr>
            <a:xfrm>
              <a:off x="881372" y="3071832"/>
              <a:ext cx="488110" cy="635574"/>
            </a:xfrm>
            <a:prstGeom prst="rect">
              <a:avLst/>
            </a:prstGeom>
            <a:noFill/>
            <a:ln>
              <a:noFill/>
            </a:ln>
          </p:spPr>
        </p:pic>
        <p:cxnSp>
          <p:nvCxnSpPr>
            <p:cNvPr id="9" name="Google Shape;234;p23">
              <a:extLst>
                <a:ext uri="{FF2B5EF4-FFF2-40B4-BE49-F238E27FC236}">
                  <a16:creationId xmlns:a16="http://schemas.microsoft.com/office/drawing/2014/main" id="{251777D9-15CB-26C6-0059-1BD6FA2AEC57}"/>
                </a:ext>
              </a:extLst>
            </p:cNvPr>
            <p:cNvCxnSpPr/>
            <p:nvPr/>
          </p:nvCxnSpPr>
          <p:spPr>
            <a:xfrm rot="10800000" flipH="1">
              <a:off x="1416375" y="249975"/>
              <a:ext cx="1474500" cy="2765100"/>
            </a:xfrm>
            <a:prstGeom prst="straightConnector1">
              <a:avLst/>
            </a:prstGeom>
            <a:noFill/>
            <a:ln w="19050" cap="flat" cmpd="sng">
              <a:solidFill>
                <a:schemeClr val="dk2"/>
              </a:solidFill>
              <a:prstDash val="solid"/>
              <a:round/>
              <a:headEnd type="none" w="med" len="med"/>
              <a:tailEnd type="none" w="med" len="med"/>
            </a:ln>
          </p:spPr>
        </p:cxnSp>
        <p:cxnSp>
          <p:nvCxnSpPr>
            <p:cNvPr id="10" name="Google Shape;235;p23">
              <a:extLst>
                <a:ext uri="{FF2B5EF4-FFF2-40B4-BE49-F238E27FC236}">
                  <a16:creationId xmlns:a16="http://schemas.microsoft.com/office/drawing/2014/main" id="{DFE56E40-055A-A1DE-E391-D749E3771DC6}"/>
                </a:ext>
              </a:extLst>
            </p:cNvPr>
            <p:cNvCxnSpPr/>
            <p:nvPr/>
          </p:nvCxnSpPr>
          <p:spPr>
            <a:xfrm>
              <a:off x="1403200" y="3752400"/>
              <a:ext cx="1474500" cy="2764800"/>
            </a:xfrm>
            <a:prstGeom prst="straightConnector1">
              <a:avLst/>
            </a:prstGeom>
            <a:noFill/>
            <a:ln w="19050" cap="flat" cmpd="sng">
              <a:solidFill>
                <a:schemeClr val="dk2"/>
              </a:solidFill>
              <a:prstDash val="solid"/>
              <a:round/>
              <a:headEnd type="none" w="med" len="med"/>
              <a:tailEnd type="none" w="med" len="med"/>
            </a:ln>
          </p:spPr>
        </p:cxnSp>
        <p:pic>
          <p:nvPicPr>
            <p:cNvPr id="11" name="Google Shape;236;p23">
              <a:extLst>
                <a:ext uri="{FF2B5EF4-FFF2-40B4-BE49-F238E27FC236}">
                  <a16:creationId xmlns:a16="http://schemas.microsoft.com/office/drawing/2014/main" id="{F81FB79E-B78A-F60E-5398-6FBF067C962B}"/>
                </a:ext>
              </a:extLst>
            </p:cNvPr>
            <p:cNvPicPr preferRelativeResize="0"/>
            <p:nvPr/>
          </p:nvPicPr>
          <p:blipFill rotWithShape="1">
            <a:blip r:embed="rId3">
              <a:alphaModFix/>
            </a:blip>
            <a:srcRect l="22468" r="22704"/>
            <a:stretch/>
          </p:blipFill>
          <p:spPr>
            <a:xfrm>
              <a:off x="2890875" y="551925"/>
              <a:ext cx="6496800" cy="4818495"/>
            </a:xfrm>
            <a:prstGeom prst="rect">
              <a:avLst/>
            </a:prstGeom>
            <a:noFill/>
            <a:ln>
              <a:noFill/>
            </a:ln>
          </p:spPr>
        </p:pic>
        <p:sp>
          <p:nvSpPr>
            <p:cNvPr id="12" name="Google Shape;237;p23">
              <a:extLst>
                <a:ext uri="{FF2B5EF4-FFF2-40B4-BE49-F238E27FC236}">
                  <a16:creationId xmlns:a16="http://schemas.microsoft.com/office/drawing/2014/main" id="{F20DC728-8340-BC69-6545-54BCC94A9B8E}"/>
                </a:ext>
              </a:extLst>
            </p:cNvPr>
            <p:cNvSpPr/>
            <p:nvPr/>
          </p:nvSpPr>
          <p:spPr>
            <a:xfrm>
              <a:off x="2890875" y="263625"/>
              <a:ext cx="6496800" cy="62520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38;p23">
              <a:extLst>
                <a:ext uri="{FF2B5EF4-FFF2-40B4-BE49-F238E27FC236}">
                  <a16:creationId xmlns:a16="http://schemas.microsoft.com/office/drawing/2014/main" id="{F33A71CF-7889-D709-A717-98592982F0AC}"/>
                </a:ext>
              </a:extLst>
            </p:cNvPr>
            <p:cNvSpPr txBox="1"/>
            <p:nvPr/>
          </p:nvSpPr>
          <p:spPr>
            <a:xfrm>
              <a:off x="3106590" y="5672875"/>
              <a:ext cx="3000000" cy="557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1000"/>
                </a:spcAft>
                <a:buNone/>
              </a:pPr>
              <a:r>
                <a:rPr lang="en-US" sz="1800">
                  <a:solidFill>
                    <a:schemeClr val="accent4"/>
                  </a:solidFill>
                  <a:latin typeface="Roboto"/>
                  <a:ea typeface="Roboto"/>
                  <a:cs typeface="Roboto"/>
                  <a:sym typeface="Roboto"/>
                </a:rPr>
                <a:t>“</a:t>
              </a:r>
              <a:r>
                <a:rPr lang="en-US" sz="1800" b="1">
                  <a:solidFill>
                    <a:schemeClr val="accent4"/>
                  </a:solidFill>
                  <a:latin typeface="Roboto"/>
                  <a:ea typeface="Roboto"/>
                  <a:cs typeface="Roboto"/>
                  <a:sym typeface="Roboto"/>
                </a:rPr>
                <a:t>THE</a:t>
              </a:r>
              <a:r>
                <a:rPr lang="en-US" sz="1800">
                  <a:solidFill>
                    <a:schemeClr val="accent4"/>
                  </a:solidFill>
                  <a:latin typeface="Roboto"/>
                  <a:ea typeface="Roboto"/>
                  <a:cs typeface="Roboto"/>
                  <a:sym typeface="Roboto"/>
                </a:rPr>
                <a:t>” button</a:t>
              </a:r>
              <a:endParaRPr/>
            </a:p>
          </p:txBody>
        </p:sp>
      </p:grpSp>
    </p:spTree>
    <p:extLst>
      <p:ext uri="{BB962C8B-B14F-4D97-AF65-F5344CB8AC3E}">
        <p14:creationId xmlns:p14="http://schemas.microsoft.com/office/powerpoint/2010/main" val="895866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F7598-6556-6CE7-9913-095AD8DCA044}"/>
              </a:ext>
            </a:extLst>
          </p:cNvPr>
          <p:cNvSpPr>
            <a:spLocks noGrp="1"/>
          </p:cNvSpPr>
          <p:nvPr>
            <p:ph type="title"/>
          </p:nvPr>
        </p:nvSpPr>
        <p:spPr/>
        <p:txBody>
          <a:bodyPr/>
          <a:lstStyle/>
          <a:p>
            <a:r>
              <a:rPr lang="en-CA" dirty="0"/>
              <a:t>AHS Approval Process</a:t>
            </a:r>
          </a:p>
        </p:txBody>
      </p:sp>
      <p:pic>
        <p:nvPicPr>
          <p:cNvPr id="6" name="Content Placeholder 5">
            <a:extLst>
              <a:ext uri="{FF2B5EF4-FFF2-40B4-BE49-F238E27FC236}">
                <a16:creationId xmlns:a16="http://schemas.microsoft.com/office/drawing/2014/main" id="{55CDC159-D4D5-2D3F-CB20-0D96AC84DAFB}"/>
              </a:ext>
            </a:extLst>
          </p:cNvPr>
          <p:cNvPicPr>
            <a:picLocks noGrp="1" noChangeAspect="1"/>
          </p:cNvPicPr>
          <p:nvPr>
            <p:ph idx="1"/>
          </p:nvPr>
        </p:nvPicPr>
        <p:blipFill>
          <a:blip r:embed="rId2"/>
          <a:stretch>
            <a:fillRect/>
          </a:stretch>
        </p:blipFill>
        <p:spPr>
          <a:xfrm>
            <a:off x="623518" y="1538288"/>
            <a:ext cx="10392513" cy="4351337"/>
          </a:xfrm>
        </p:spPr>
      </p:pic>
      <p:sp>
        <p:nvSpPr>
          <p:cNvPr id="4" name="Slide Number Placeholder 3">
            <a:extLst>
              <a:ext uri="{FF2B5EF4-FFF2-40B4-BE49-F238E27FC236}">
                <a16:creationId xmlns:a16="http://schemas.microsoft.com/office/drawing/2014/main" id="{B5912C5B-D517-6077-C552-33586132FC1A}"/>
              </a:ext>
            </a:extLst>
          </p:cNvPr>
          <p:cNvSpPr>
            <a:spLocks noGrp="1"/>
          </p:cNvSpPr>
          <p:nvPr>
            <p:ph type="sldNum" sz="quarter" idx="12"/>
          </p:nvPr>
        </p:nvSpPr>
        <p:spPr/>
        <p:txBody>
          <a:bodyPr/>
          <a:lstStyle/>
          <a:p>
            <a:fld id="{5C35FCF4-C3EF-BD43-82E0-05BC237DAD2A}" type="slidenum">
              <a:rPr lang="en-US" smtClean="0"/>
              <a:pPr/>
              <a:t>43</a:t>
            </a:fld>
            <a:endParaRPr lang="en-US" dirty="0"/>
          </a:p>
        </p:txBody>
      </p:sp>
    </p:spTree>
    <p:extLst>
      <p:ext uri="{BB962C8B-B14F-4D97-AF65-F5344CB8AC3E}">
        <p14:creationId xmlns:p14="http://schemas.microsoft.com/office/powerpoint/2010/main" val="3310467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3AA2-8C5B-54FC-AD59-EF6934D3BE5D}"/>
              </a:ext>
            </a:extLst>
          </p:cNvPr>
          <p:cNvSpPr>
            <a:spLocks noGrp="1"/>
          </p:cNvSpPr>
          <p:nvPr>
            <p:ph type="title"/>
          </p:nvPr>
        </p:nvSpPr>
        <p:spPr/>
        <p:txBody>
          <a:bodyPr/>
          <a:lstStyle/>
          <a:p>
            <a:r>
              <a:rPr lang="en-CA" dirty="0"/>
              <a:t>AHS Application</a:t>
            </a:r>
          </a:p>
        </p:txBody>
      </p:sp>
      <p:sp>
        <p:nvSpPr>
          <p:cNvPr id="3" name="Content Placeholder 2">
            <a:extLst>
              <a:ext uri="{FF2B5EF4-FFF2-40B4-BE49-F238E27FC236}">
                <a16:creationId xmlns:a16="http://schemas.microsoft.com/office/drawing/2014/main" id="{F5B4E851-FE4B-DD2B-B9F6-2AE8037CECE7}"/>
              </a:ext>
            </a:extLst>
          </p:cNvPr>
          <p:cNvSpPr>
            <a:spLocks noGrp="1"/>
          </p:cNvSpPr>
          <p:nvPr>
            <p:ph idx="1"/>
          </p:nvPr>
        </p:nvSpPr>
        <p:spPr>
          <a:xfrm>
            <a:off x="562628" y="1171254"/>
            <a:ext cx="4492257" cy="5190750"/>
          </a:xfrm>
        </p:spPr>
        <p:txBody>
          <a:bodyPr/>
          <a:lstStyle/>
          <a:p>
            <a:r>
              <a:rPr lang="en-CA" sz="2200" dirty="0"/>
              <a:t>The AHS application process is triggered when you indicate you require AHS services or facilities in your ethics application. (Q2.0 Impacts and Operational Approvals)</a:t>
            </a:r>
          </a:p>
          <a:p>
            <a:r>
              <a:rPr lang="en-CA" sz="2200" dirty="0"/>
              <a:t>The AHS button will appear in your main REB workspace sidebar menu as soon as you indicate AHS resources NOT visible to the REB.</a:t>
            </a:r>
          </a:p>
          <a:p>
            <a:r>
              <a:rPr lang="en-CA" sz="2200" dirty="0"/>
              <a:t>Once initiated, a tab for AHS will appear in your home workspace. Use this tab to access your application </a:t>
            </a:r>
          </a:p>
        </p:txBody>
      </p:sp>
      <p:sp>
        <p:nvSpPr>
          <p:cNvPr id="4" name="Slide Number Placeholder 3">
            <a:extLst>
              <a:ext uri="{FF2B5EF4-FFF2-40B4-BE49-F238E27FC236}">
                <a16:creationId xmlns:a16="http://schemas.microsoft.com/office/drawing/2014/main" id="{7D5757B9-EB6E-8630-A4B4-32E4D476110B}"/>
              </a:ext>
            </a:extLst>
          </p:cNvPr>
          <p:cNvSpPr>
            <a:spLocks noGrp="1"/>
          </p:cNvSpPr>
          <p:nvPr>
            <p:ph type="sldNum" sz="quarter" idx="12"/>
          </p:nvPr>
        </p:nvSpPr>
        <p:spPr/>
        <p:txBody>
          <a:bodyPr/>
          <a:lstStyle/>
          <a:p>
            <a:fld id="{5C35FCF4-C3EF-BD43-82E0-05BC237DAD2A}" type="slidenum">
              <a:rPr lang="en-US" smtClean="0"/>
              <a:pPr/>
              <a:t>44</a:t>
            </a:fld>
            <a:endParaRPr lang="en-US" dirty="0"/>
          </a:p>
        </p:txBody>
      </p:sp>
      <p:pic>
        <p:nvPicPr>
          <p:cNvPr id="6" name="Picture 5">
            <a:extLst>
              <a:ext uri="{FF2B5EF4-FFF2-40B4-BE49-F238E27FC236}">
                <a16:creationId xmlns:a16="http://schemas.microsoft.com/office/drawing/2014/main" id="{D175670B-6CDF-5E55-0A41-9F0BB31DAC86}"/>
              </a:ext>
            </a:extLst>
          </p:cNvPr>
          <p:cNvPicPr>
            <a:picLocks noChangeAspect="1"/>
          </p:cNvPicPr>
          <p:nvPr/>
        </p:nvPicPr>
        <p:blipFill>
          <a:blip r:embed="rId2"/>
          <a:stretch>
            <a:fillRect/>
          </a:stretch>
        </p:blipFill>
        <p:spPr>
          <a:xfrm>
            <a:off x="4801672" y="1190810"/>
            <a:ext cx="7241555" cy="1033398"/>
          </a:xfrm>
          <a:prstGeom prst="rect">
            <a:avLst/>
          </a:prstGeom>
          <a:ln>
            <a:solidFill>
              <a:schemeClr val="tx1"/>
            </a:solidFill>
          </a:ln>
        </p:spPr>
      </p:pic>
      <p:pic>
        <p:nvPicPr>
          <p:cNvPr id="8" name="Picture 7">
            <a:extLst>
              <a:ext uri="{FF2B5EF4-FFF2-40B4-BE49-F238E27FC236}">
                <a16:creationId xmlns:a16="http://schemas.microsoft.com/office/drawing/2014/main" id="{5AE46D37-61D6-D1AA-9E46-673A3F98A530}"/>
              </a:ext>
            </a:extLst>
          </p:cNvPr>
          <p:cNvPicPr>
            <a:picLocks noChangeAspect="1"/>
          </p:cNvPicPr>
          <p:nvPr/>
        </p:nvPicPr>
        <p:blipFill>
          <a:blip r:embed="rId3"/>
          <a:stretch>
            <a:fillRect/>
          </a:stretch>
        </p:blipFill>
        <p:spPr>
          <a:xfrm>
            <a:off x="6933093" y="2337780"/>
            <a:ext cx="1840434" cy="2968190"/>
          </a:xfrm>
          <a:prstGeom prst="rect">
            <a:avLst/>
          </a:prstGeom>
        </p:spPr>
      </p:pic>
      <p:pic>
        <p:nvPicPr>
          <p:cNvPr id="10" name="Picture 9">
            <a:extLst>
              <a:ext uri="{FF2B5EF4-FFF2-40B4-BE49-F238E27FC236}">
                <a16:creationId xmlns:a16="http://schemas.microsoft.com/office/drawing/2014/main" id="{AA729022-67AD-A44D-20DC-29F079DDD366}"/>
              </a:ext>
            </a:extLst>
          </p:cNvPr>
          <p:cNvPicPr>
            <a:picLocks noChangeAspect="1"/>
          </p:cNvPicPr>
          <p:nvPr/>
        </p:nvPicPr>
        <p:blipFill>
          <a:blip r:embed="rId4"/>
          <a:stretch>
            <a:fillRect/>
          </a:stretch>
        </p:blipFill>
        <p:spPr>
          <a:xfrm>
            <a:off x="2998940" y="5269525"/>
            <a:ext cx="8079288" cy="1209675"/>
          </a:xfrm>
          <a:prstGeom prst="rect">
            <a:avLst/>
          </a:prstGeom>
        </p:spPr>
      </p:pic>
      <p:sp>
        <p:nvSpPr>
          <p:cNvPr id="11" name="Oval 10">
            <a:extLst>
              <a:ext uri="{FF2B5EF4-FFF2-40B4-BE49-F238E27FC236}">
                <a16:creationId xmlns:a16="http://schemas.microsoft.com/office/drawing/2014/main" id="{2A2773B0-0C12-D0C2-9142-D9766612C619}"/>
              </a:ext>
            </a:extLst>
          </p:cNvPr>
          <p:cNvSpPr/>
          <p:nvPr/>
        </p:nvSpPr>
        <p:spPr>
          <a:xfrm>
            <a:off x="3940258" y="5478381"/>
            <a:ext cx="2347526" cy="92219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F39088C4-DE5B-21D1-FC03-C17D495E493E}"/>
              </a:ext>
            </a:extLst>
          </p:cNvPr>
          <p:cNvSpPr/>
          <p:nvPr/>
        </p:nvSpPr>
        <p:spPr>
          <a:xfrm>
            <a:off x="6826680" y="4788867"/>
            <a:ext cx="2070740" cy="59479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a:extLst>
              <a:ext uri="{FF2B5EF4-FFF2-40B4-BE49-F238E27FC236}">
                <a16:creationId xmlns:a16="http://schemas.microsoft.com/office/drawing/2014/main" id="{08AC9076-3330-D5D7-43BF-10F6D081F606}"/>
              </a:ext>
            </a:extLst>
          </p:cNvPr>
          <p:cNvSpPr/>
          <p:nvPr/>
        </p:nvSpPr>
        <p:spPr>
          <a:xfrm>
            <a:off x="5054885" y="1552031"/>
            <a:ext cx="3842535" cy="3921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63576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931B-350A-2D4E-B278-55A993C0432A}"/>
              </a:ext>
            </a:extLst>
          </p:cNvPr>
          <p:cNvSpPr>
            <a:spLocks noGrp="1"/>
          </p:cNvSpPr>
          <p:nvPr>
            <p:ph type="title"/>
          </p:nvPr>
        </p:nvSpPr>
        <p:spPr/>
        <p:txBody>
          <a:bodyPr/>
          <a:lstStyle/>
          <a:p>
            <a:r>
              <a:rPr lang="en-CA" dirty="0"/>
              <a:t>AHS: </a:t>
            </a:r>
            <a:r>
              <a:rPr lang="en-CA" sz="2800" dirty="0"/>
              <a:t>proven benefits</a:t>
            </a:r>
          </a:p>
        </p:txBody>
      </p:sp>
      <p:sp>
        <p:nvSpPr>
          <p:cNvPr id="4" name="Slide Number Placeholder 3">
            <a:extLst>
              <a:ext uri="{FF2B5EF4-FFF2-40B4-BE49-F238E27FC236}">
                <a16:creationId xmlns:a16="http://schemas.microsoft.com/office/drawing/2014/main" id="{BC52F383-2202-E546-72D7-7937F52560C3}"/>
              </a:ext>
            </a:extLst>
          </p:cNvPr>
          <p:cNvSpPr>
            <a:spLocks noGrp="1"/>
          </p:cNvSpPr>
          <p:nvPr>
            <p:ph type="sldNum" sz="quarter" idx="12"/>
          </p:nvPr>
        </p:nvSpPr>
        <p:spPr/>
        <p:txBody>
          <a:bodyPr/>
          <a:lstStyle/>
          <a:p>
            <a:fld id="{5C35FCF4-C3EF-BD43-82E0-05BC237DAD2A}" type="slidenum">
              <a:rPr lang="en-US" smtClean="0"/>
              <a:pPr/>
              <a:t>45</a:t>
            </a:fld>
            <a:endParaRPr lang="en-US" dirty="0"/>
          </a:p>
        </p:txBody>
      </p:sp>
      <p:sp>
        <p:nvSpPr>
          <p:cNvPr id="7" name="Google Shape;248;p24">
            <a:extLst>
              <a:ext uri="{FF2B5EF4-FFF2-40B4-BE49-F238E27FC236}">
                <a16:creationId xmlns:a16="http://schemas.microsoft.com/office/drawing/2014/main" id="{164544FD-4897-2C41-5F15-7E1AF08626B4}"/>
              </a:ext>
            </a:extLst>
          </p:cNvPr>
          <p:cNvSpPr txBox="1"/>
          <p:nvPr/>
        </p:nvSpPr>
        <p:spPr>
          <a:xfrm>
            <a:off x="423125" y="1391550"/>
            <a:ext cx="6355500" cy="4937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dirty="0">
                <a:solidFill>
                  <a:srgbClr val="434343"/>
                </a:solidFill>
              </a:rPr>
              <a:t>Data exchange allows for:</a:t>
            </a:r>
            <a:endParaRPr sz="1800" b="1" dirty="0">
              <a:solidFill>
                <a:srgbClr val="434343"/>
              </a:solidFill>
            </a:endParaRPr>
          </a:p>
          <a:p>
            <a:pPr marL="457200" lvl="0" indent="-323850" algn="l" rtl="0">
              <a:lnSpc>
                <a:spcPct val="115000"/>
              </a:lnSpc>
              <a:spcBef>
                <a:spcPts val="1000"/>
              </a:spcBef>
              <a:spcAft>
                <a:spcPts val="0"/>
              </a:spcAft>
              <a:buClr>
                <a:srgbClr val="434343"/>
              </a:buClr>
              <a:buSzPts val="1500"/>
              <a:buFont typeface="Roboto"/>
              <a:buChar char="●"/>
            </a:pPr>
            <a:r>
              <a:rPr lang="en-US" sz="1500" dirty="0">
                <a:solidFill>
                  <a:srgbClr val="434343"/>
                </a:solidFill>
              </a:rPr>
              <a:t>Automated system </a:t>
            </a:r>
            <a:r>
              <a:rPr lang="en-US" sz="1500" b="1" dirty="0">
                <a:solidFill>
                  <a:schemeClr val="accent3"/>
                </a:solidFill>
              </a:rPr>
              <a:t>notifications and triggers</a:t>
            </a:r>
            <a:endParaRPr sz="1500" b="1" dirty="0">
              <a:solidFill>
                <a:schemeClr val="accent3"/>
              </a:solidFill>
            </a:endParaRPr>
          </a:p>
          <a:p>
            <a:pPr marL="457200" lvl="0" indent="-323850" algn="l" rtl="0">
              <a:lnSpc>
                <a:spcPct val="115000"/>
              </a:lnSpc>
              <a:spcBef>
                <a:spcPts val="1000"/>
              </a:spcBef>
              <a:spcAft>
                <a:spcPts val="0"/>
              </a:spcAft>
              <a:buClr>
                <a:srgbClr val="242424"/>
              </a:buClr>
              <a:buSzPts val="1500"/>
              <a:buChar char="●"/>
            </a:pPr>
            <a:r>
              <a:rPr lang="en-US" sz="1500" b="1" dirty="0">
                <a:solidFill>
                  <a:schemeClr val="accent3"/>
                </a:solidFill>
              </a:rPr>
              <a:t>Record of submission</a:t>
            </a:r>
            <a:endParaRPr sz="1500" b="1" dirty="0">
              <a:solidFill>
                <a:schemeClr val="accent3"/>
              </a:solidFill>
            </a:endParaRPr>
          </a:p>
          <a:p>
            <a:pPr marL="457200" lvl="0" indent="-323850" algn="l" rtl="0">
              <a:lnSpc>
                <a:spcPct val="115000"/>
              </a:lnSpc>
              <a:spcBef>
                <a:spcPts val="1000"/>
              </a:spcBef>
              <a:spcAft>
                <a:spcPts val="0"/>
              </a:spcAft>
              <a:buClr>
                <a:srgbClr val="434343"/>
              </a:buClr>
              <a:buSzPts val="1500"/>
              <a:buFont typeface="Roboto"/>
              <a:buChar char="●"/>
            </a:pPr>
            <a:r>
              <a:rPr lang="en-US" sz="1500" dirty="0">
                <a:solidFill>
                  <a:srgbClr val="434343"/>
                </a:solidFill>
              </a:rPr>
              <a:t>Nightly </a:t>
            </a:r>
            <a:r>
              <a:rPr lang="en-US" sz="1500" b="1" dirty="0">
                <a:solidFill>
                  <a:schemeClr val="accent3"/>
                </a:solidFill>
              </a:rPr>
              <a:t>status updates</a:t>
            </a:r>
            <a:r>
              <a:rPr lang="en-US" sz="1500" dirty="0">
                <a:solidFill>
                  <a:srgbClr val="434343"/>
                </a:solidFill>
              </a:rPr>
              <a:t> from AHS</a:t>
            </a:r>
            <a:endParaRPr sz="1500" dirty="0">
              <a:solidFill>
                <a:srgbClr val="434343"/>
              </a:solidFill>
            </a:endParaRPr>
          </a:p>
          <a:p>
            <a:pPr marL="457200" lvl="0" indent="-323850" algn="l" rtl="0">
              <a:lnSpc>
                <a:spcPct val="115000"/>
              </a:lnSpc>
              <a:spcBef>
                <a:spcPts val="1000"/>
              </a:spcBef>
              <a:spcAft>
                <a:spcPts val="0"/>
              </a:spcAft>
              <a:buClr>
                <a:srgbClr val="434343"/>
              </a:buClr>
              <a:buSzPts val="1500"/>
              <a:buFont typeface="Roboto"/>
              <a:buChar char="●"/>
            </a:pPr>
            <a:r>
              <a:rPr lang="en-US" sz="1500" dirty="0">
                <a:solidFill>
                  <a:srgbClr val="434343"/>
                </a:solidFill>
              </a:rPr>
              <a:t>Updates to</a:t>
            </a:r>
            <a:r>
              <a:rPr lang="en-US" sz="1500" b="1" dirty="0">
                <a:solidFill>
                  <a:schemeClr val="accent3"/>
                </a:solidFill>
              </a:rPr>
              <a:t> records are reconciled</a:t>
            </a:r>
            <a:r>
              <a:rPr lang="en-US" sz="1500" dirty="0">
                <a:solidFill>
                  <a:srgbClr val="434343"/>
                </a:solidFill>
              </a:rPr>
              <a:t> between systems </a:t>
            </a:r>
            <a:br>
              <a:rPr lang="en-US" sz="1500" dirty="0">
                <a:solidFill>
                  <a:srgbClr val="434343"/>
                </a:solidFill>
              </a:rPr>
            </a:br>
            <a:r>
              <a:rPr lang="en-US" sz="1500" dirty="0">
                <a:solidFill>
                  <a:srgbClr val="434343"/>
                </a:solidFill>
              </a:rPr>
              <a:t>without researcher involvement</a:t>
            </a:r>
            <a:endParaRPr sz="1500" dirty="0">
              <a:solidFill>
                <a:srgbClr val="434343"/>
              </a:solidFill>
            </a:endParaRPr>
          </a:p>
          <a:p>
            <a:pPr marL="457200" lvl="0" indent="-323850" algn="l" rtl="0">
              <a:lnSpc>
                <a:spcPct val="115000"/>
              </a:lnSpc>
              <a:spcBef>
                <a:spcPts val="1000"/>
              </a:spcBef>
              <a:spcAft>
                <a:spcPts val="0"/>
              </a:spcAft>
              <a:buClr>
                <a:srgbClr val="434343"/>
              </a:buClr>
              <a:buSzPts val="1500"/>
              <a:buFont typeface="Roboto"/>
              <a:buChar char="●"/>
            </a:pPr>
            <a:r>
              <a:rPr lang="en-US" sz="1500" b="1" dirty="0">
                <a:solidFill>
                  <a:schemeClr val="accent3"/>
                </a:solidFill>
              </a:rPr>
              <a:t>Direct communication</a:t>
            </a:r>
            <a:r>
              <a:rPr lang="en-US" sz="1500" dirty="0">
                <a:solidFill>
                  <a:srgbClr val="434343"/>
                </a:solidFill>
              </a:rPr>
              <a:t> with AHS within IRISS</a:t>
            </a:r>
            <a:endParaRPr sz="1500" dirty="0">
              <a:solidFill>
                <a:srgbClr val="434343"/>
              </a:solidFill>
            </a:endParaRPr>
          </a:p>
          <a:p>
            <a:pPr marL="457200" lvl="0" indent="-323850" algn="l" rtl="0">
              <a:lnSpc>
                <a:spcPct val="115000"/>
              </a:lnSpc>
              <a:spcBef>
                <a:spcPts val="1000"/>
              </a:spcBef>
              <a:spcAft>
                <a:spcPts val="0"/>
              </a:spcAft>
              <a:buClr>
                <a:srgbClr val="434343"/>
              </a:buClr>
              <a:buSzPts val="1500"/>
              <a:buFont typeface="Roboto"/>
              <a:buChar char="●"/>
            </a:pPr>
            <a:r>
              <a:rPr lang="en-US" sz="1500" b="1" dirty="0">
                <a:solidFill>
                  <a:schemeClr val="accent3"/>
                </a:solidFill>
              </a:rPr>
              <a:t>Eliminates the duplication</a:t>
            </a:r>
            <a:r>
              <a:rPr lang="en-US" sz="1500" dirty="0">
                <a:solidFill>
                  <a:srgbClr val="434343"/>
                </a:solidFill>
              </a:rPr>
              <a:t> of data entry for both </a:t>
            </a:r>
            <a:br>
              <a:rPr lang="en-US" sz="1500" dirty="0">
                <a:solidFill>
                  <a:srgbClr val="434343"/>
                </a:solidFill>
              </a:rPr>
            </a:br>
            <a:r>
              <a:rPr lang="en-US" sz="1500" dirty="0">
                <a:solidFill>
                  <a:srgbClr val="434343"/>
                </a:solidFill>
              </a:rPr>
              <a:t>administrators (EDGE) </a:t>
            </a:r>
            <a:r>
              <a:rPr lang="en-US" sz="1500" u="sng" dirty="0">
                <a:solidFill>
                  <a:srgbClr val="434343"/>
                </a:solidFill>
              </a:rPr>
              <a:t>and</a:t>
            </a:r>
            <a:r>
              <a:rPr lang="en-US" sz="1500" dirty="0">
                <a:solidFill>
                  <a:srgbClr val="434343"/>
                </a:solidFill>
              </a:rPr>
              <a:t> researchers (SharePoint)</a:t>
            </a:r>
            <a:endParaRPr sz="1500" dirty="0">
              <a:solidFill>
                <a:srgbClr val="434343"/>
              </a:solidFill>
            </a:endParaRPr>
          </a:p>
          <a:p>
            <a:pPr marL="457200" lvl="0" indent="-323850" algn="l" rtl="0">
              <a:lnSpc>
                <a:spcPct val="115000"/>
              </a:lnSpc>
              <a:spcBef>
                <a:spcPts val="1000"/>
              </a:spcBef>
              <a:spcAft>
                <a:spcPts val="0"/>
              </a:spcAft>
              <a:buClr>
                <a:srgbClr val="434343"/>
              </a:buClr>
              <a:buSzPts val="1500"/>
              <a:buFont typeface="Roboto"/>
              <a:buChar char="●"/>
            </a:pPr>
            <a:r>
              <a:rPr lang="en-US" sz="1500" b="1" dirty="0">
                <a:solidFill>
                  <a:schemeClr val="accent3"/>
                </a:solidFill>
              </a:rPr>
              <a:t>Validation of roles</a:t>
            </a:r>
            <a:r>
              <a:rPr lang="en-US" sz="1500" dirty="0">
                <a:solidFill>
                  <a:srgbClr val="434343"/>
                </a:solidFill>
              </a:rPr>
              <a:t> for study teams</a:t>
            </a:r>
            <a:endParaRPr sz="1500" dirty="0">
              <a:solidFill>
                <a:srgbClr val="434343"/>
              </a:solidFill>
            </a:endParaRPr>
          </a:p>
          <a:p>
            <a:pPr marL="457200" lvl="0" indent="-323850" algn="l" rtl="0">
              <a:lnSpc>
                <a:spcPct val="115000"/>
              </a:lnSpc>
              <a:spcBef>
                <a:spcPts val="1000"/>
              </a:spcBef>
              <a:spcAft>
                <a:spcPts val="0"/>
              </a:spcAft>
              <a:buClr>
                <a:srgbClr val="434343"/>
              </a:buClr>
              <a:buSzPts val="1500"/>
              <a:buFont typeface="Roboto"/>
              <a:buChar char="●"/>
            </a:pPr>
            <a:r>
              <a:rPr lang="en-US" sz="1500" dirty="0">
                <a:solidFill>
                  <a:srgbClr val="434343"/>
                </a:solidFill>
              </a:rPr>
              <a:t>Automated </a:t>
            </a:r>
            <a:r>
              <a:rPr lang="en-US" sz="1500" b="1" dirty="0">
                <a:solidFill>
                  <a:schemeClr val="accent3"/>
                </a:solidFill>
              </a:rPr>
              <a:t>gates within ENCAPS</a:t>
            </a:r>
            <a:r>
              <a:rPr lang="en-US" sz="1500" dirty="0">
                <a:solidFill>
                  <a:srgbClr val="434343"/>
                </a:solidFill>
              </a:rPr>
              <a:t> for administrative approval</a:t>
            </a:r>
            <a:endParaRPr sz="1500" dirty="0">
              <a:solidFill>
                <a:srgbClr val="434343"/>
              </a:solidFill>
            </a:endParaRPr>
          </a:p>
          <a:p>
            <a:pPr marL="457200" lvl="0" indent="-323850" algn="l" rtl="0">
              <a:lnSpc>
                <a:spcPct val="115000"/>
              </a:lnSpc>
              <a:spcBef>
                <a:spcPts val="1000"/>
              </a:spcBef>
              <a:spcAft>
                <a:spcPts val="0"/>
              </a:spcAft>
              <a:buClr>
                <a:srgbClr val="434343"/>
              </a:buClr>
              <a:buSzPts val="1500"/>
              <a:buFont typeface="Roboto"/>
              <a:buChar char="●"/>
            </a:pPr>
            <a:r>
              <a:rPr lang="en-US" sz="1500" dirty="0">
                <a:solidFill>
                  <a:srgbClr val="434343"/>
                </a:solidFill>
              </a:rPr>
              <a:t>Extended </a:t>
            </a:r>
            <a:r>
              <a:rPr lang="en-US" sz="1500" b="1" dirty="0">
                <a:solidFill>
                  <a:schemeClr val="accent3"/>
                </a:solidFill>
              </a:rPr>
              <a:t>dashboard capability</a:t>
            </a:r>
            <a:endParaRPr sz="1500" b="1" dirty="0">
              <a:solidFill>
                <a:schemeClr val="accent3"/>
              </a:solidFill>
            </a:endParaRPr>
          </a:p>
          <a:p>
            <a:pPr marL="457200" lvl="0" indent="-323850" algn="l" rtl="0">
              <a:lnSpc>
                <a:spcPct val="115000"/>
              </a:lnSpc>
              <a:spcBef>
                <a:spcPts val="1000"/>
              </a:spcBef>
              <a:spcAft>
                <a:spcPts val="1000"/>
              </a:spcAft>
              <a:buClr>
                <a:srgbClr val="434343"/>
              </a:buClr>
              <a:buSzPts val="1500"/>
              <a:buFont typeface="Roboto"/>
              <a:buChar char="●"/>
            </a:pPr>
            <a:r>
              <a:rPr lang="en-US" sz="1500" dirty="0">
                <a:solidFill>
                  <a:srgbClr val="3D3D3D"/>
                </a:solidFill>
              </a:rPr>
              <a:t>Web page with </a:t>
            </a:r>
            <a:r>
              <a:rPr lang="en-US" sz="1500" b="1" dirty="0">
                <a:solidFill>
                  <a:schemeClr val="accent3"/>
                </a:solidFill>
              </a:rPr>
              <a:t>resources</a:t>
            </a:r>
            <a:r>
              <a:rPr lang="en-US" sz="1500" b="1" dirty="0">
                <a:solidFill>
                  <a:srgbClr val="3D3D3D"/>
                </a:solidFill>
              </a:rPr>
              <a:t> </a:t>
            </a:r>
            <a:r>
              <a:rPr lang="en-US" sz="1500" b="1" dirty="0">
                <a:solidFill>
                  <a:schemeClr val="accent3"/>
                </a:solidFill>
              </a:rPr>
              <a:t>and FAQs</a:t>
            </a:r>
            <a:r>
              <a:rPr lang="en-US" sz="1500" dirty="0">
                <a:solidFill>
                  <a:srgbClr val="3D3D3D"/>
                </a:solidFill>
              </a:rPr>
              <a:t> </a:t>
            </a:r>
            <a:r>
              <a:rPr lang="en-US" sz="1500" b="1" dirty="0">
                <a:solidFill>
                  <a:schemeClr val="accent3"/>
                </a:solidFill>
              </a:rPr>
              <a:t>to guide </a:t>
            </a:r>
            <a:r>
              <a:rPr lang="en-US" sz="1500" dirty="0">
                <a:solidFill>
                  <a:srgbClr val="3D3D3D"/>
                </a:solidFill>
              </a:rPr>
              <a:t>users</a:t>
            </a:r>
            <a:endParaRPr sz="1500" dirty="0">
              <a:solidFill>
                <a:srgbClr val="434343"/>
              </a:solidFill>
            </a:endParaRPr>
          </a:p>
        </p:txBody>
      </p:sp>
      <p:grpSp>
        <p:nvGrpSpPr>
          <p:cNvPr id="8" name="Google Shape;249;p24">
            <a:extLst>
              <a:ext uri="{FF2B5EF4-FFF2-40B4-BE49-F238E27FC236}">
                <a16:creationId xmlns:a16="http://schemas.microsoft.com/office/drawing/2014/main" id="{45ACC3CC-BB68-1FEB-4517-42B08CF5DB47}"/>
              </a:ext>
            </a:extLst>
          </p:cNvPr>
          <p:cNvGrpSpPr/>
          <p:nvPr/>
        </p:nvGrpSpPr>
        <p:grpSpPr>
          <a:xfrm>
            <a:off x="6778726" y="1584525"/>
            <a:ext cx="5099550" cy="4591925"/>
            <a:chOff x="6778726" y="1584525"/>
            <a:chExt cx="5099550" cy="4591925"/>
          </a:xfrm>
        </p:grpSpPr>
        <p:pic>
          <p:nvPicPr>
            <p:cNvPr id="9" name="Google Shape;250;p24">
              <a:extLst>
                <a:ext uri="{FF2B5EF4-FFF2-40B4-BE49-F238E27FC236}">
                  <a16:creationId xmlns:a16="http://schemas.microsoft.com/office/drawing/2014/main" id="{073E542D-2288-9C85-06A8-F022911400BA}"/>
                </a:ext>
              </a:extLst>
            </p:cNvPr>
            <p:cNvPicPr preferRelativeResize="0"/>
            <p:nvPr/>
          </p:nvPicPr>
          <p:blipFill>
            <a:blip r:embed="rId2">
              <a:alphaModFix/>
            </a:blip>
            <a:stretch>
              <a:fillRect/>
            </a:stretch>
          </p:blipFill>
          <p:spPr>
            <a:xfrm>
              <a:off x="6778726" y="1584525"/>
              <a:ext cx="5099550" cy="4591925"/>
            </a:xfrm>
            <a:prstGeom prst="rect">
              <a:avLst/>
            </a:prstGeom>
            <a:noFill/>
            <a:ln w="9525" cap="flat" cmpd="sng">
              <a:solidFill>
                <a:schemeClr val="dk2"/>
              </a:solidFill>
              <a:prstDash val="solid"/>
              <a:round/>
              <a:headEnd type="none" w="sm" len="sm"/>
              <a:tailEnd type="none" w="sm" len="sm"/>
            </a:ln>
          </p:spPr>
        </p:pic>
        <p:sp>
          <p:nvSpPr>
            <p:cNvPr id="10" name="Google Shape;251;p24">
              <a:extLst>
                <a:ext uri="{FF2B5EF4-FFF2-40B4-BE49-F238E27FC236}">
                  <a16:creationId xmlns:a16="http://schemas.microsoft.com/office/drawing/2014/main" id="{071DA491-5BE9-A029-FF95-B6D542D09D63}"/>
                </a:ext>
              </a:extLst>
            </p:cNvPr>
            <p:cNvSpPr/>
            <p:nvPr/>
          </p:nvSpPr>
          <p:spPr>
            <a:xfrm>
              <a:off x="6846000" y="4238575"/>
              <a:ext cx="4965000" cy="1863300"/>
            </a:xfrm>
            <a:prstGeom prst="rect">
              <a:avLst/>
            </a:prstGeom>
            <a:solidFill>
              <a:srgbClr val="FFCF01">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a:extLst>
              <a:ext uri="{FF2B5EF4-FFF2-40B4-BE49-F238E27FC236}">
                <a16:creationId xmlns:a16="http://schemas.microsoft.com/office/drawing/2014/main" id="{5D5B5C97-A941-8AFB-4090-2CA1DDD924AC}"/>
              </a:ext>
            </a:extLst>
          </p:cNvPr>
          <p:cNvSpPr txBox="1"/>
          <p:nvPr/>
        </p:nvSpPr>
        <p:spPr>
          <a:xfrm>
            <a:off x="7899834" y="6205473"/>
            <a:ext cx="3978442" cy="369332"/>
          </a:xfrm>
          <a:prstGeom prst="rect">
            <a:avLst/>
          </a:prstGeom>
          <a:noFill/>
        </p:spPr>
        <p:txBody>
          <a:bodyPr wrap="square">
            <a:spAutoFit/>
          </a:bodyPr>
          <a:lstStyle/>
          <a:p>
            <a:r>
              <a:rPr lang="en-US" i="1" dirty="0">
                <a:solidFill>
                  <a:srgbClr val="434343"/>
                </a:solidFill>
              </a:rPr>
              <a:t>Tools to manage our business</a:t>
            </a:r>
            <a:endParaRPr lang="en-CA" i="1" dirty="0"/>
          </a:p>
        </p:txBody>
      </p:sp>
    </p:spTree>
    <p:extLst>
      <p:ext uri="{BB962C8B-B14F-4D97-AF65-F5344CB8AC3E}">
        <p14:creationId xmlns:p14="http://schemas.microsoft.com/office/powerpoint/2010/main" val="3662853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C741-AC56-9EFF-1D2E-61F21EEB8CC2}"/>
              </a:ext>
            </a:extLst>
          </p:cNvPr>
          <p:cNvSpPr>
            <a:spLocks noGrp="1"/>
          </p:cNvSpPr>
          <p:nvPr>
            <p:ph type="title"/>
          </p:nvPr>
        </p:nvSpPr>
        <p:spPr/>
        <p:txBody>
          <a:bodyPr/>
          <a:lstStyle/>
          <a:p>
            <a:r>
              <a:rPr lang="en-CA" dirty="0"/>
              <a:t>AHS Module: </a:t>
            </a:r>
            <a:r>
              <a:rPr lang="en-CA" sz="2800" dirty="0"/>
              <a:t>looking forward</a:t>
            </a:r>
          </a:p>
        </p:txBody>
      </p:sp>
      <p:sp>
        <p:nvSpPr>
          <p:cNvPr id="4" name="Slide Number Placeholder 3">
            <a:extLst>
              <a:ext uri="{FF2B5EF4-FFF2-40B4-BE49-F238E27FC236}">
                <a16:creationId xmlns:a16="http://schemas.microsoft.com/office/drawing/2014/main" id="{0CCA5189-1BC0-BA53-5DD6-E0D98441FF35}"/>
              </a:ext>
            </a:extLst>
          </p:cNvPr>
          <p:cNvSpPr>
            <a:spLocks noGrp="1"/>
          </p:cNvSpPr>
          <p:nvPr>
            <p:ph type="sldNum" sz="quarter" idx="12"/>
          </p:nvPr>
        </p:nvSpPr>
        <p:spPr/>
        <p:txBody>
          <a:bodyPr/>
          <a:lstStyle/>
          <a:p>
            <a:fld id="{5C35FCF4-C3EF-BD43-82E0-05BC237DAD2A}" type="slidenum">
              <a:rPr lang="en-US" smtClean="0"/>
              <a:pPr/>
              <a:t>46</a:t>
            </a:fld>
            <a:endParaRPr lang="en-US" dirty="0"/>
          </a:p>
        </p:txBody>
      </p:sp>
      <p:sp>
        <p:nvSpPr>
          <p:cNvPr id="5" name="Google Shape;359;p30">
            <a:extLst>
              <a:ext uri="{FF2B5EF4-FFF2-40B4-BE49-F238E27FC236}">
                <a16:creationId xmlns:a16="http://schemas.microsoft.com/office/drawing/2014/main" id="{7696EC7E-3078-886D-840F-9C7B16C81AC5}"/>
              </a:ext>
            </a:extLst>
          </p:cNvPr>
          <p:cNvSpPr txBox="1"/>
          <p:nvPr/>
        </p:nvSpPr>
        <p:spPr>
          <a:xfrm>
            <a:off x="428350" y="1208416"/>
            <a:ext cx="8130300" cy="5811817"/>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800" b="1" dirty="0">
                <a:solidFill>
                  <a:srgbClr val="434343"/>
                </a:solidFill>
              </a:rPr>
              <a:t>Alberta today:</a:t>
            </a:r>
            <a:endParaRPr sz="1800" b="1" dirty="0">
              <a:solidFill>
                <a:srgbClr val="434343"/>
              </a:solidFill>
            </a:endParaRPr>
          </a:p>
          <a:p>
            <a:pPr marL="457200" lvl="0" indent="-342900" algn="l" rtl="0">
              <a:lnSpc>
                <a:spcPct val="150000"/>
              </a:lnSpc>
              <a:spcBef>
                <a:spcPts val="1000"/>
              </a:spcBef>
              <a:spcAft>
                <a:spcPts val="0"/>
              </a:spcAft>
              <a:buClr>
                <a:srgbClr val="3D3D3D"/>
              </a:buClr>
              <a:buSzPts val="1800"/>
              <a:buFont typeface="Roboto"/>
              <a:buChar char="●"/>
            </a:pPr>
            <a:r>
              <a:rPr lang="en-US" sz="1800" dirty="0">
                <a:solidFill>
                  <a:srgbClr val="3D3D3D"/>
                </a:solidFill>
              </a:rPr>
              <a:t>More leverage to </a:t>
            </a:r>
            <a:r>
              <a:rPr lang="en-US" sz="1800" b="1" dirty="0">
                <a:solidFill>
                  <a:schemeClr val="accent4"/>
                </a:solidFill>
              </a:rPr>
              <a:t>influence</a:t>
            </a:r>
            <a:r>
              <a:rPr lang="en-US" sz="1800" dirty="0">
                <a:solidFill>
                  <a:srgbClr val="3D3D3D"/>
                </a:solidFill>
              </a:rPr>
              <a:t> AHS and </a:t>
            </a:r>
            <a:r>
              <a:rPr lang="en-US" sz="1800" b="1" dirty="0">
                <a:solidFill>
                  <a:schemeClr val="accent4"/>
                </a:solidFill>
              </a:rPr>
              <a:t>improve</a:t>
            </a:r>
            <a:r>
              <a:rPr lang="en-US" sz="1800" dirty="0">
                <a:solidFill>
                  <a:srgbClr val="3D3D3D"/>
                </a:solidFill>
              </a:rPr>
              <a:t> health processes ongoing</a:t>
            </a:r>
            <a:endParaRPr sz="1800" dirty="0">
              <a:solidFill>
                <a:srgbClr val="3D3D3D"/>
              </a:solidFill>
            </a:endParaRPr>
          </a:p>
          <a:p>
            <a:pPr marL="0" lvl="0" indent="0" algn="l" rtl="0">
              <a:lnSpc>
                <a:spcPct val="150000"/>
              </a:lnSpc>
              <a:spcBef>
                <a:spcPts val="1000"/>
              </a:spcBef>
              <a:spcAft>
                <a:spcPts val="0"/>
              </a:spcAft>
              <a:buNone/>
            </a:pPr>
            <a:endParaRPr sz="1800" b="1" dirty="0">
              <a:solidFill>
                <a:srgbClr val="3D3D3D"/>
              </a:solidFill>
            </a:endParaRPr>
          </a:p>
          <a:p>
            <a:pPr marL="0" lvl="0" indent="0" algn="l" rtl="0">
              <a:lnSpc>
                <a:spcPct val="150000"/>
              </a:lnSpc>
              <a:spcBef>
                <a:spcPts val="1000"/>
              </a:spcBef>
              <a:spcAft>
                <a:spcPts val="0"/>
              </a:spcAft>
              <a:buNone/>
            </a:pPr>
            <a:endParaRPr sz="1800" b="1" dirty="0">
              <a:solidFill>
                <a:srgbClr val="3D3D3D"/>
              </a:solidFill>
            </a:endParaRPr>
          </a:p>
          <a:p>
            <a:pPr marL="0" lvl="0" indent="0" algn="l" rtl="0">
              <a:lnSpc>
                <a:spcPct val="150000"/>
              </a:lnSpc>
              <a:spcBef>
                <a:spcPts val="1000"/>
              </a:spcBef>
              <a:spcAft>
                <a:spcPts val="0"/>
              </a:spcAft>
              <a:buNone/>
            </a:pPr>
            <a:r>
              <a:rPr lang="en-US" sz="1800" b="1" dirty="0">
                <a:solidFill>
                  <a:srgbClr val="3D3D3D"/>
                </a:solidFill>
              </a:rPr>
              <a:t>Alberta tomorrow:</a:t>
            </a:r>
            <a:endParaRPr sz="1800" b="1" dirty="0">
              <a:solidFill>
                <a:srgbClr val="3D3D3D"/>
              </a:solidFill>
            </a:endParaRPr>
          </a:p>
          <a:p>
            <a:pPr marL="457200" lvl="0" indent="-342900" algn="l" rtl="0">
              <a:lnSpc>
                <a:spcPct val="150000"/>
              </a:lnSpc>
              <a:spcBef>
                <a:spcPts val="1000"/>
              </a:spcBef>
              <a:spcAft>
                <a:spcPts val="0"/>
              </a:spcAft>
              <a:buClr>
                <a:srgbClr val="3D3D3D"/>
              </a:buClr>
              <a:buSzPts val="1800"/>
              <a:buFont typeface="Roboto"/>
              <a:buChar char="●"/>
            </a:pPr>
            <a:r>
              <a:rPr lang="en-US" sz="1800" b="1" dirty="0">
                <a:solidFill>
                  <a:schemeClr val="accent4"/>
                </a:solidFill>
              </a:rPr>
              <a:t>Record of communication</a:t>
            </a:r>
            <a:r>
              <a:rPr lang="en-US" sz="1800" dirty="0">
                <a:solidFill>
                  <a:srgbClr val="3D3D3D"/>
                </a:solidFill>
              </a:rPr>
              <a:t> between AHS and researchers in IRISS</a:t>
            </a:r>
            <a:endParaRPr sz="1800" dirty="0">
              <a:solidFill>
                <a:srgbClr val="3D3D3D"/>
              </a:solidFill>
            </a:endParaRPr>
          </a:p>
          <a:p>
            <a:pPr marL="457200" lvl="0" indent="-342900" algn="l" rtl="0">
              <a:lnSpc>
                <a:spcPct val="150000"/>
              </a:lnSpc>
              <a:spcBef>
                <a:spcPts val="0"/>
              </a:spcBef>
              <a:spcAft>
                <a:spcPts val="0"/>
              </a:spcAft>
              <a:buClr>
                <a:srgbClr val="3D3D3D"/>
              </a:buClr>
              <a:buSzPts val="1800"/>
              <a:buFont typeface="Roboto"/>
              <a:buChar char="●"/>
            </a:pPr>
            <a:r>
              <a:rPr lang="en-US" sz="1800" dirty="0">
                <a:solidFill>
                  <a:srgbClr val="3D3D3D"/>
                </a:solidFill>
              </a:rPr>
              <a:t>Better AHS application for </a:t>
            </a:r>
            <a:r>
              <a:rPr lang="en-US" sz="1800" b="1" dirty="0">
                <a:solidFill>
                  <a:schemeClr val="accent4"/>
                </a:solidFill>
              </a:rPr>
              <a:t>non-clinical trials</a:t>
            </a:r>
            <a:endParaRPr sz="1800" b="1" dirty="0">
              <a:solidFill>
                <a:schemeClr val="accent4"/>
              </a:solidFill>
            </a:endParaRPr>
          </a:p>
          <a:p>
            <a:pPr marL="457200" lvl="0" indent="-342900" algn="l" rtl="0">
              <a:lnSpc>
                <a:spcPct val="150000"/>
              </a:lnSpc>
              <a:spcBef>
                <a:spcPts val="0"/>
              </a:spcBef>
              <a:spcAft>
                <a:spcPts val="0"/>
              </a:spcAft>
              <a:buClr>
                <a:srgbClr val="3D3D3D"/>
              </a:buClr>
              <a:buSzPts val="1800"/>
              <a:buFont typeface="Roboto"/>
              <a:buChar char="●"/>
            </a:pPr>
            <a:r>
              <a:rPr lang="en-US" sz="1800" dirty="0">
                <a:solidFill>
                  <a:srgbClr val="242424"/>
                </a:solidFill>
              </a:rPr>
              <a:t>Better submissions</a:t>
            </a:r>
            <a:r>
              <a:rPr lang="en-US" sz="1800" dirty="0">
                <a:solidFill>
                  <a:srgbClr val="3D3D3D"/>
                </a:solidFill>
              </a:rPr>
              <a:t> </a:t>
            </a:r>
            <a:r>
              <a:rPr lang="en-US" sz="1800" b="1" dirty="0">
                <a:solidFill>
                  <a:schemeClr val="accent4"/>
                </a:solidFill>
              </a:rPr>
              <a:t>from researchers </a:t>
            </a:r>
            <a:r>
              <a:rPr lang="en-US" sz="1800" dirty="0"/>
              <a:t>and processing</a:t>
            </a:r>
            <a:r>
              <a:rPr lang="en-US" sz="1800" b="1" dirty="0"/>
              <a:t> </a:t>
            </a:r>
            <a:r>
              <a:rPr lang="en-US" sz="1800" b="1" dirty="0">
                <a:solidFill>
                  <a:schemeClr val="accent4"/>
                </a:solidFill>
              </a:rPr>
              <a:t>from AHS</a:t>
            </a:r>
            <a:endParaRPr sz="1800" b="1" dirty="0">
              <a:solidFill>
                <a:schemeClr val="accent4"/>
              </a:solidFill>
            </a:endParaRPr>
          </a:p>
          <a:p>
            <a:pPr marL="457200" lvl="0" indent="-342900" algn="l" rtl="0">
              <a:lnSpc>
                <a:spcPct val="150000"/>
              </a:lnSpc>
              <a:spcBef>
                <a:spcPts val="0"/>
              </a:spcBef>
              <a:spcAft>
                <a:spcPts val="0"/>
              </a:spcAft>
              <a:buClr>
                <a:srgbClr val="3D3D3D"/>
              </a:buClr>
              <a:buSzPts val="1800"/>
              <a:buFont typeface="Roboto"/>
              <a:buChar char="●"/>
            </a:pPr>
            <a:r>
              <a:rPr lang="en-US" sz="1800" dirty="0">
                <a:solidFill>
                  <a:srgbClr val="3D3D3D"/>
                </a:solidFill>
              </a:rPr>
              <a:t>Operational approvals - improve </a:t>
            </a:r>
            <a:r>
              <a:rPr lang="en-US" sz="1800" b="1" dirty="0">
                <a:solidFill>
                  <a:schemeClr val="accent4"/>
                </a:solidFill>
              </a:rPr>
              <a:t>process within facilities</a:t>
            </a:r>
          </a:p>
          <a:p>
            <a:pPr marL="457200" lvl="0" indent="-342900" algn="l" rtl="0">
              <a:lnSpc>
                <a:spcPct val="150000"/>
              </a:lnSpc>
              <a:spcBef>
                <a:spcPts val="0"/>
              </a:spcBef>
              <a:spcAft>
                <a:spcPts val="0"/>
              </a:spcAft>
              <a:buClr>
                <a:srgbClr val="3D3D3D"/>
              </a:buClr>
              <a:buSzPts val="1800"/>
              <a:buFont typeface="Roboto"/>
              <a:buChar char="●"/>
            </a:pPr>
            <a:endParaRPr lang="en-US" b="1" dirty="0">
              <a:solidFill>
                <a:schemeClr val="accent4"/>
              </a:solidFill>
            </a:endParaRPr>
          </a:p>
          <a:p>
            <a:pPr marL="114300" lvl="0" algn="l" rtl="0">
              <a:lnSpc>
                <a:spcPct val="150000"/>
              </a:lnSpc>
              <a:spcBef>
                <a:spcPts val="0"/>
              </a:spcBef>
              <a:spcAft>
                <a:spcPts val="0"/>
              </a:spcAft>
              <a:buClr>
                <a:srgbClr val="3D3D3D"/>
              </a:buClr>
              <a:buSzPts val="1800"/>
            </a:pPr>
            <a:r>
              <a:rPr lang="en-CA" sz="1800" b="1" dirty="0">
                <a:solidFill>
                  <a:schemeClr val="accent4"/>
                </a:solidFill>
              </a:rPr>
              <a:t>Research Administration </a:t>
            </a:r>
            <a:r>
              <a:rPr lang="en-CA" sz="1800" b="1" dirty="0">
                <a:solidFill>
                  <a:schemeClr val="accent4"/>
                </a:solidFill>
                <a:hlinkClick r:id="rId2"/>
              </a:rPr>
              <a:t>Research.Administration@ahs.ca</a:t>
            </a:r>
            <a:endParaRPr lang="en-CA" sz="1800" b="1" dirty="0">
              <a:solidFill>
                <a:schemeClr val="accent4"/>
              </a:solidFill>
            </a:endParaRPr>
          </a:p>
          <a:p>
            <a:pPr marL="114300" lvl="0" algn="l" rtl="0">
              <a:lnSpc>
                <a:spcPct val="150000"/>
              </a:lnSpc>
              <a:spcBef>
                <a:spcPts val="0"/>
              </a:spcBef>
              <a:spcAft>
                <a:spcPts val="0"/>
              </a:spcAft>
              <a:buClr>
                <a:srgbClr val="3D3D3D"/>
              </a:buClr>
              <a:buSzPts val="1800"/>
            </a:pPr>
            <a:r>
              <a:rPr lang="en-CA" sz="1800" dirty="0">
                <a:solidFill>
                  <a:srgbClr val="3D3D3D"/>
                </a:solidFill>
                <a:hlinkClick r:id="rId3"/>
              </a:rPr>
              <a:t>Iriss.support@ucalgary.ca</a:t>
            </a:r>
            <a:r>
              <a:rPr lang="en-CA" sz="1800" dirty="0">
                <a:solidFill>
                  <a:srgbClr val="3D3D3D"/>
                </a:solidFill>
              </a:rPr>
              <a:t> </a:t>
            </a:r>
            <a:endParaRPr sz="1800" dirty="0">
              <a:solidFill>
                <a:srgbClr val="3D3D3D"/>
              </a:solidFill>
            </a:endParaRPr>
          </a:p>
        </p:txBody>
      </p:sp>
      <p:pic>
        <p:nvPicPr>
          <p:cNvPr id="6" name="Google Shape;360;p30">
            <a:extLst>
              <a:ext uri="{FF2B5EF4-FFF2-40B4-BE49-F238E27FC236}">
                <a16:creationId xmlns:a16="http://schemas.microsoft.com/office/drawing/2014/main" id="{52FE2B2A-A59B-866A-AED7-2E679FE75DCE}"/>
              </a:ext>
            </a:extLst>
          </p:cNvPr>
          <p:cNvPicPr preferRelativeResize="0"/>
          <p:nvPr/>
        </p:nvPicPr>
        <p:blipFill>
          <a:blip r:embed="rId4">
            <a:alphaModFix amt="72000"/>
          </a:blip>
          <a:stretch>
            <a:fillRect/>
          </a:stretch>
        </p:blipFill>
        <p:spPr>
          <a:xfrm>
            <a:off x="8174727" y="1389500"/>
            <a:ext cx="2985500" cy="5238324"/>
          </a:xfrm>
          <a:prstGeom prst="rect">
            <a:avLst/>
          </a:prstGeom>
          <a:noFill/>
          <a:ln>
            <a:noFill/>
          </a:ln>
        </p:spPr>
      </p:pic>
      <p:sp>
        <p:nvSpPr>
          <p:cNvPr id="7" name="Google Shape;361;p30">
            <a:extLst>
              <a:ext uri="{FF2B5EF4-FFF2-40B4-BE49-F238E27FC236}">
                <a16:creationId xmlns:a16="http://schemas.microsoft.com/office/drawing/2014/main" id="{8C8271DC-6F1D-58AF-CF82-573E3007D6EC}"/>
              </a:ext>
            </a:extLst>
          </p:cNvPr>
          <p:cNvSpPr txBox="1"/>
          <p:nvPr/>
        </p:nvSpPr>
        <p:spPr>
          <a:xfrm>
            <a:off x="9553752" y="3937325"/>
            <a:ext cx="858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chemeClr val="lt1"/>
                </a:solidFill>
              </a:rPr>
              <a:t>ENCAPS</a:t>
            </a:r>
            <a:endParaRPr sz="1100" b="1">
              <a:solidFill>
                <a:schemeClr val="lt1"/>
              </a:solidFill>
            </a:endParaRPr>
          </a:p>
        </p:txBody>
      </p:sp>
      <p:pic>
        <p:nvPicPr>
          <p:cNvPr id="8" name="Google Shape;362;p30">
            <a:extLst>
              <a:ext uri="{FF2B5EF4-FFF2-40B4-BE49-F238E27FC236}">
                <a16:creationId xmlns:a16="http://schemas.microsoft.com/office/drawing/2014/main" id="{6AD502A2-3A57-23B2-A64D-4CE291DB4010}"/>
              </a:ext>
            </a:extLst>
          </p:cNvPr>
          <p:cNvPicPr preferRelativeResize="0"/>
          <p:nvPr/>
        </p:nvPicPr>
        <p:blipFill>
          <a:blip r:embed="rId5">
            <a:alphaModFix/>
          </a:blip>
          <a:stretch>
            <a:fillRect/>
          </a:stretch>
        </p:blipFill>
        <p:spPr>
          <a:xfrm>
            <a:off x="9238287" y="2720199"/>
            <a:ext cx="858378" cy="228237"/>
          </a:xfrm>
          <a:prstGeom prst="rect">
            <a:avLst/>
          </a:prstGeom>
          <a:noFill/>
          <a:ln>
            <a:noFill/>
          </a:ln>
        </p:spPr>
      </p:pic>
    </p:spTree>
    <p:extLst>
      <p:ext uri="{BB962C8B-B14F-4D97-AF65-F5344CB8AC3E}">
        <p14:creationId xmlns:p14="http://schemas.microsoft.com/office/powerpoint/2010/main" val="3427131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B70D33-9B8C-B747-AAFF-9B1CAE022E45}"/>
              </a:ext>
            </a:extLst>
          </p:cNvPr>
          <p:cNvSpPr>
            <a:spLocks noGrp="1"/>
          </p:cNvSpPr>
          <p:nvPr>
            <p:ph type="ctrTitle"/>
          </p:nvPr>
        </p:nvSpPr>
        <p:spPr/>
        <p:txBody>
          <a:bodyPr/>
          <a:lstStyle/>
          <a:p>
            <a:r>
              <a:rPr lang="en-CA" dirty="0"/>
              <a:t>Thank you for attending</a:t>
            </a:r>
          </a:p>
        </p:txBody>
      </p:sp>
      <p:sp>
        <p:nvSpPr>
          <p:cNvPr id="6" name="Subtitle 5">
            <a:extLst>
              <a:ext uri="{FF2B5EF4-FFF2-40B4-BE49-F238E27FC236}">
                <a16:creationId xmlns:a16="http://schemas.microsoft.com/office/drawing/2014/main" id="{757FF2A7-B086-0100-C363-3FB5904759D3}"/>
              </a:ext>
            </a:extLst>
          </p:cNvPr>
          <p:cNvSpPr>
            <a:spLocks noGrp="1"/>
          </p:cNvSpPr>
          <p:nvPr>
            <p:ph type="subTitle" idx="1"/>
          </p:nvPr>
        </p:nvSpPr>
        <p:spPr/>
        <p:txBody>
          <a:bodyPr/>
          <a:lstStyle/>
          <a:p>
            <a:r>
              <a:rPr lang="en-CA" dirty="0">
                <a:hlinkClick r:id="rId2"/>
              </a:rPr>
              <a:t>chreb@ucalgary.ca</a:t>
            </a:r>
            <a:endParaRPr lang="en-CA" dirty="0"/>
          </a:p>
          <a:p>
            <a:r>
              <a:rPr lang="en-CA" dirty="0"/>
              <a:t>research.ucalgary.ca/iriss</a:t>
            </a:r>
          </a:p>
        </p:txBody>
      </p:sp>
      <p:sp>
        <p:nvSpPr>
          <p:cNvPr id="7" name="Text Placeholder 6">
            <a:extLst>
              <a:ext uri="{FF2B5EF4-FFF2-40B4-BE49-F238E27FC236}">
                <a16:creationId xmlns:a16="http://schemas.microsoft.com/office/drawing/2014/main" id="{B72F0645-27DE-53C8-2456-F170AC88354F}"/>
              </a:ext>
            </a:extLst>
          </p:cNvPr>
          <p:cNvSpPr>
            <a:spLocks noGrp="1"/>
          </p:cNvSpPr>
          <p:nvPr>
            <p:ph type="body" sz="quarter" idx="10"/>
          </p:nvPr>
        </p:nvSpPr>
        <p:spPr/>
        <p:txBody>
          <a:bodyPr/>
          <a:lstStyle/>
          <a:p>
            <a:r>
              <a:rPr lang="en-CA" dirty="0"/>
              <a:t>Linda Longpré</a:t>
            </a:r>
          </a:p>
          <a:p>
            <a:r>
              <a:rPr lang="en-CA" dirty="0"/>
              <a:t>Manager, Research Ethics and Compliance</a:t>
            </a:r>
          </a:p>
          <a:p>
            <a:r>
              <a:rPr lang="en-CA" dirty="0"/>
              <a:t>linda.longpre@ucalgary.ca </a:t>
            </a:r>
          </a:p>
        </p:txBody>
      </p:sp>
      <p:sp>
        <p:nvSpPr>
          <p:cNvPr id="4" name="Slide Number Placeholder 3">
            <a:extLst>
              <a:ext uri="{FF2B5EF4-FFF2-40B4-BE49-F238E27FC236}">
                <a16:creationId xmlns:a16="http://schemas.microsoft.com/office/drawing/2014/main" id="{5F1A3271-6332-E4A0-E927-C6795BC8AE33}"/>
              </a:ext>
            </a:extLst>
          </p:cNvPr>
          <p:cNvSpPr>
            <a:spLocks noGrp="1"/>
          </p:cNvSpPr>
          <p:nvPr>
            <p:ph type="sldNum" sz="quarter" idx="4294967295"/>
          </p:nvPr>
        </p:nvSpPr>
        <p:spPr>
          <a:xfrm>
            <a:off x="0" y="6362700"/>
            <a:ext cx="2743200" cy="365125"/>
          </a:xfrm>
          <a:prstGeom prst="rect">
            <a:avLst/>
          </a:prstGeom>
        </p:spPr>
        <p:txBody>
          <a:bodyPr/>
          <a:lstStyle/>
          <a:p>
            <a:fld id="{5C35FCF4-C3EF-BD43-82E0-05BC237DAD2A}" type="slidenum">
              <a:rPr lang="en-US" smtClean="0"/>
              <a:pPr/>
              <a:t>47</a:t>
            </a:fld>
            <a:endParaRPr lang="en-US" dirty="0"/>
          </a:p>
        </p:txBody>
      </p:sp>
    </p:spTree>
    <p:extLst>
      <p:ext uri="{BB962C8B-B14F-4D97-AF65-F5344CB8AC3E}">
        <p14:creationId xmlns:p14="http://schemas.microsoft.com/office/powerpoint/2010/main" val="2493342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DCFBE9-0AD4-CD1E-BE49-2762D162433F}"/>
              </a:ext>
            </a:extLst>
          </p:cNvPr>
          <p:cNvSpPr>
            <a:spLocks noGrp="1"/>
          </p:cNvSpPr>
          <p:nvPr>
            <p:ph type="title"/>
          </p:nvPr>
        </p:nvSpPr>
        <p:spPr/>
        <p:txBody>
          <a:bodyPr/>
          <a:lstStyle/>
          <a:p>
            <a:r>
              <a:rPr lang="en-CA" dirty="0"/>
              <a:t>IRISS Registration</a:t>
            </a:r>
          </a:p>
        </p:txBody>
      </p:sp>
      <p:sp>
        <p:nvSpPr>
          <p:cNvPr id="3" name="Content Placeholder 2">
            <a:extLst>
              <a:ext uri="{FF2B5EF4-FFF2-40B4-BE49-F238E27FC236}">
                <a16:creationId xmlns:a16="http://schemas.microsoft.com/office/drawing/2014/main" id="{74373AE2-5F90-5103-EEEA-B46DC5F76DEC}"/>
              </a:ext>
            </a:extLst>
          </p:cNvPr>
          <p:cNvSpPr>
            <a:spLocks noGrp="1"/>
          </p:cNvSpPr>
          <p:nvPr>
            <p:ph idx="1"/>
          </p:nvPr>
        </p:nvSpPr>
        <p:spPr>
          <a:xfrm>
            <a:off x="562628" y="1545641"/>
            <a:ext cx="10515600" cy="4351338"/>
          </a:xfrm>
        </p:spPr>
        <p:txBody>
          <a:bodyPr/>
          <a:lstStyle/>
          <a:p>
            <a:r>
              <a:rPr lang="en-CA" dirty="0"/>
              <a:t>The same login process for REB, ACC, CSM Legal, and AHS</a:t>
            </a:r>
          </a:p>
          <a:p>
            <a:pPr lvl="2"/>
            <a:endParaRPr lang="en-CA" dirty="0"/>
          </a:p>
          <a:p>
            <a:endParaRPr lang="en-CA" dirty="0"/>
          </a:p>
          <a:p>
            <a:pPr lvl="7"/>
            <a:endParaRPr lang="en-CA" dirty="0"/>
          </a:p>
        </p:txBody>
      </p:sp>
      <p:sp>
        <p:nvSpPr>
          <p:cNvPr id="4" name="Slide Number Placeholder 3">
            <a:extLst>
              <a:ext uri="{FF2B5EF4-FFF2-40B4-BE49-F238E27FC236}">
                <a16:creationId xmlns:a16="http://schemas.microsoft.com/office/drawing/2014/main" id="{4D18186F-C114-E11D-80B8-F3261A088E22}"/>
              </a:ext>
            </a:extLst>
          </p:cNvPr>
          <p:cNvSpPr>
            <a:spLocks noGrp="1"/>
          </p:cNvSpPr>
          <p:nvPr>
            <p:ph type="sldNum" sz="quarter" idx="12"/>
          </p:nvPr>
        </p:nvSpPr>
        <p:spPr/>
        <p:txBody>
          <a:bodyPr/>
          <a:lstStyle/>
          <a:p>
            <a:fld id="{5C35FCF4-C3EF-BD43-82E0-05BC237DAD2A}" type="slidenum">
              <a:rPr lang="en-US" smtClean="0"/>
              <a:pPr/>
              <a:t>5</a:t>
            </a:fld>
            <a:endParaRPr lang="en-US" dirty="0"/>
          </a:p>
        </p:txBody>
      </p:sp>
      <p:pic>
        <p:nvPicPr>
          <p:cNvPr id="12" name="Picture 11">
            <a:extLst>
              <a:ext uri="{FF2B5EF4-FFF2-40B4-BE49-F238E27FC236}">
                <a16:creationId xmlns:a16="http://schemas.microsoft.com/office/drawing/2014/main" id="{B514364B-732C-C135-9BA6-39E254AC0800}"/>
              </a:ext>
            </a:extLst>
          </p:cNvPr>
          <p:cNvPicPr>
            <a:picLocks noChangeAspect="1"/>
          </p:cNvPicPr>
          <p:nvPr/>
        </p:nvPicPr>
        <p:blipFill>
          <a:blip r:embed="rId2"/>
          <a:stretch>
            <a:fillRect/>
          </a:stretch>
        </p:blipFill>
        <p:spPr>
          <a:xfrm>
            <a:off x="1437571" y="2053759"/>
            <a:ext cx="7313169" cy="2431820"/>
          </a:xfrm>
          <a:prstGeom prst="rect">
            <a:avLst/>
          </a:prstGeom>
        </p:spPr>
      </p:pic>
      <p:pic>
        <p:nvPicPr>
          <p:cNvPr id="15" name="Picture 14">
            <a:extLst>
              <a:ext uri="{FF2B5EF4-FFF2-40B4-BE49-F238E27FC236}">
                <a16:creationId xmlns:a16="http://schemas.microsoft.com/office/drawing/2014/main" id="{A60A69F1-6582-8854-A7FC-E09B5898F54B}"/>
              </a:ext>
            </a:extLst>
          </p:cNvPr>
          <p:cNvPicPr>
            <a:picLocks noChangeAspect="1"/>
          </p:cNvPicPr>
          <p:nvPr/>
        </p:nvPicPr>
        <p:blipFill>
          <a:blip r:embed="rId3"/>
          <a:stretch>
            <a:fillRect/>
          </a:stretch>
        </p:blipFill>
        <p:spPr>
          <a:xfrm>
            <a:off x="1437571" y="4283406"/>
            <a:ext cx="6512461" cy="2443723"/>
          </a:xfrm>
          <a:prstGeom prst="rect">
            <a:avLst/>
          </a:prstGeom>
        </p:spPr>
      </p:pic>
      <p:sp>
        <p:nvSpPr>
          <p:cNvPr id="16" name="Rectangle 15">
            <a:extLst>
              <a:ext uri="{FF2B5EF4-FFF2-40B4-BE49-F238E27FC236}">
                <a16:creationId xmlns:a16="http://schemas.microsoft.com/office/drawing/2014/main" id="{218357FB-EC59-8D8E-AB66-A65EA14780C5}"/>
              </a:ext>
            </a:extLst>
          </p:cNvPr>
          <p:cNvSpPr/>
          <p:nvPr/>
        </p:nvSpPr>
        <p:spPr>
          <a:xfrm>
            <a:off x="1207448" y="2250304"/>
            <a:ext cx="219129" cy="277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a:t>
            </a:r>
          </a:p>
        </p:txBody>
      </p:sp>
      <p:sp>
        <p:nvSpPr>
          <p:cNvPr id="2" name="TextBox 1">
            <a:extLst>
              <a:ext uri="{FF2B5EF4-FFF2-40B4-BE49-F238E27FC236}">
                <a16:creationId xmlns:a16="http://schemas.microsoft.com/office/drawing/2014/main" id="{80F941BD-5F16-B81F-5D28-7A642EA762BE}"/>
              </a:ext>
            </a:extLst>
          </p:cNvPr>
          <p:cNvSpPr txBox="1"/>
          <p:nvPr/>
        </p:nvSpPr>
        <p:spPr>
          <a:xfrm>
            <a:off x="8085221" y="3144253"/>
            <a:ext cx="3867950" cy="2923877"/>
          </a:xfrm>
          <a:prstGeom prst="rect">
            <a:avLst/>
          </a:prstGeom>
          <a:noFill/>
        </p:spPr>
        <p:txBody>
          <a:bodyPr wrap="square" rtlCol="0">
            <a:spAutoFit/>
          </a:bodyPr>
          <a:lstStyle/>
          <a:p>
            <a:r>
              <a:rPr lang="en-CA" sz="2000" b="1" dirty="0"/>
              <a:t>Please – do NOT register for more than one IRISS account. </a:t>
            </a:r>
            <a:r>
              <a:rPr lang="en-CA" dirty="0"/>
              <a:t>Register for IRISS with UCalgary. </a:t>
            </a:r>
          </a:p>
          <a:p>
            <a:endParaRPr lang="en-CA" dirty="0"/>
          </a:p>
          <a:p>
            <a:r>
              <a:rPr lang="en-CA" dirty="0"/>
              <a:t>If you need access to HREBA.CC, HREBA.CTC or HREBA.CHC; simply email </a:t>
            </a:r>
            <a:r>
              <a:rPr lang="en-CA" dirty="0">
                <a:hlinkClick r:id="rId4"/>
              </a:rPr>
              <a:t>iriss.support@ucalgary.ca</a:t>
            </a:r>
            <a:r>
              <a:rPr lang="en-CA" dirty="0"/>
              <a:t> and it will be added to your account. </a:t>
            </a:r>
          </a:p>
          <a:p>
            <a:endParaRPr lang="en-CA" dirty="0"/>
          </a:p>
          <a:p>
            <a:r>
              <a:rPr lang="en-CA" dirty="0"/>
              <a:t>Duplicate accounts will be closed. </a:t>
            </a:r>
          </a:p>
        </p:txBody>
      </p:sp>
    </p:spTree>
    <p:extLst>
      <p:ext uri="{BB962C8B-B14F-4D97-AF65-F5344CB8AC3E}">
        <p14:creationId xmlns:p14="http://schemas.microsoft.com/office/powerpoint/2010/main" val="394282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F1E1-6FA9-D807-746B-926A7205BEA4}"/>
              </a:ext>
            </a:extLst>
          </p:cNvPr>
          <p:cNvSpPr>
            <a:spLocks noGrp="1"/>
          </p:cNvSpPr>
          <p:nvPr>
            <p:ph type="title"/>
          </p:nvPr>
        </p:nvSpPr>
        <p:spPr/>
        <p:txBody>
          <a:bodyPr/>
          <a:lstStyle/>
          <a:p>
            <a:r>
              <a:rPr lang="en-CA" dirty="0"/>
              <a:t>Questions?</a:t>
            </a:r>
          </a:p>
        </p:txBody>
      </p:sp>
      <p:sp>
        <p:nvSpPr>
          <p:cNvPr id="8" name="Content Placeholder 7">
            <a:extLst>
              <a:ext uri="{FF2B5EF4-FFF2-40B4-BE49-F238E27FC236}">
                <a16:creationId xmlns:a16="http://schemas.microsoft.com/office/drawing/2014/main" id="{2A85E9BF-0FAB-A253-2AD5-8B8B20BAAB74}"/>
              </a:ext>
            </a:extLst>
          </p:cNvPr>
          <p:cNvSpPr>
            <a:spLocks noGrp="1"/>
          </p:cNvSpPr>
          <p:nvPr>
            <p:ph idx="1"/>
          </p:nvPr>
        </p:nvSpPr>
        <p:spPr/>
        <p:txBody>
          <a:bodyPr/>
          <a:lstStyle/>
          <a:p>
            <a:r>
              <a:rPr lang="en-CA" sz="2000" dirty="0"/>
              <a:t>REB application/process questions</a:t>
            </a:r>
          </a:p>
          <a:p>
            <a:pPr lvl="1"/>
            <a:r>
              <a:rPr lang="en-CA" sz="1600" dirty="0"/>
              <a:t>How to answer the application questions</a:t>
            </a:r>
          </a:p>
          <a:p>
            <a:pPr lvl="1"/>
            <a:r>
              <a:rPr lang="en-CA" sz="1600" dirty="0"/>
              <a:t>What information does the REB require with the submission</a:t>
            </a:r>
          </a:p>
          <a:p>
            <a:pPr lvl="1"/>
            <a:r>
              <a:rPr lang="en-CA" sz="1600" dirty="0"/>
              <a:t>What documentation is required?</a:t>
            </a:r>
          </a:p>
          <a:p>
            <a:pPr lvl="1"/>
            <a:r>
              <a:rPr lang="en-CA" sz="1600" dirty="0"/>
              <a:t>Contact </a:t>
            </a:r>
            <a:r>
              <a:rPr lang="en-CA" sz="1600" dirty="0">
                <a:hlinkClick r:id="rId2"/>
              </a:rPr>
              <a:t>chreb@uclagary.ca</a:t>
            </a:r>
            <a:endParaRPr lang="en-CA" sz="1600" dirty="0"/>
          </a:p>
          <a:p>
            <a:pPr marL="457200" lvl="1" indent="0">
              <a:buNone/>
            </a:pPr>
            <a:endParaRPr lang="en-CA" sz="2000" dirty="0"/>
          </a:p>
          <a:p>
            <a:r>
              <a:rPr lang="en-CA" sz="2000" dirty="0"/>
              <a:t>Technical Support</a:t>
            </a:r>
          </a:p>
          <a:p>
            <a:pPr lvl="1"/>
            <a:r>
              <a:rPr lang="en-CA" sz="1600" dirty="0"/>
              <a:t>How to access IRISS</a:t>
            </a:r>
          </a:p>
          <a:p>
            <a:pPr lvl="1"/>
            <a:r>
              <a:rPr lang="en-CA" sz="1600" dirty="0"/>
              <a:t>How to use IRISS (REB, ACC, REBX, AHS)</a:t>
            </a:r>
          </a:p>
          <a:p>
            <a:pPr lvl="1"/>
            <a:r>
              <a:rPr lang="en-CA" sz="1600" dirty="0"/>
              <a:t>Navigation Assistance</a:t>
            </a:r>
          </a:p>
          <a:p>
            <a:pPr lvl="1"/>
            <a:r>
              <a:rPr lang="en-CA" sz="1600" dirty="0"/>
              <a:t>Contact </a:t>
            </a:r>
            <a:r>
              <a:rPr lang="en-CA" sz="1600" dirty="0">
                <a:hlinkClick r:id="rId3"/>
              </a:rPr>
              <a:t>iriss.support@ucalgary.ca</a:t>
            </a:r>
            <a:r>
              <a:rPr lang="en-CA" sz="1600" dirty="0"/>
              <a:t> </a:t>
            </a:r>
          </a:p>
        </p:txBody>
      </p:sp>
      <p:sp>
        <p:nvSpPr>
          <p:cNvPr id="4" name="Slide Number Placeholder 3">
            <a:extLst>
              <a:ext uri="{FF2B5EF4-FFF2-40B4-BE49-F238E27FC236}">
                <a16:creationId xmlns:a16="http://schemas.microsoft.com/office/drawing/2014/main" id="{B99AC182-83F2-A7EA-0C11-92908FE957D0}"/>
              </a:ext>
            </a:extLst>
          </p:cNvPr>
          <p:cNvSpPr>
            <a:spLocks noGrp="1"/>
          </p:cNvSpPr>
          <p:nvPr>
            <p:ph type="sldNum" sz="quarter" idx="12"/>
          </p:nvPr>
        </p:nvSpPr>
        <p:spPr/>
        <p:txBody>
          <a:bodyPr/>
          <a:lstStyle/>
          <a:p>
            <a:fld id="{5C35FCF4-C3EF-BD43-82E0-05BC237DAD2A}" type="slidenum">
              <a:rPr lang="en-US" smtClean="0"/>
              <a:pPr/>
              <a:t>6</a:t>
            </a:fld>
            <a:endParaRPr lang="en-US" dirty="0"/>
          </a:p>
        </p:txBody>
      </p:sp>
    </p:spTree>
    <p:extLst>
      <p:ext uri="{BB962C8B-B14F-4D97-AF65-F5344CB8AC3E}">
        <p14:creationId xmlns:p14="http://schemas.microsoft.com/office/powerpoint/2010/main" val="3133175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93A2-F148-EDE8-5C3D-43E79E741F31}"/>
              </a:ext>
            </a:extLst>
          </p:cNvPr>
          <p:cNvSpPr>
            <a:spLocks noGrp="1"/>
          </p:cNvSpPr>
          <p:nvPr>
            <p:ph type="title"/>
          </p:nvPr>
        </p:nvSpPr>
        <p:spPr/>
        <p:txBody>
          <a:bodyPr/>
          <a:lstStyle/>
          <a:p>
            <a:r>
              <a:rPr lang="en-CA" dirty="0"/>
              <a:t>Administrative Requirements</a:t>
            </a:r>
          </a:p>
        </p:txBody>
      </p:sp>
      <p:sp>
        <p:nvSpPr>
          <p:cNvPr id="3" name="Content Placeholder 2">
            <a:extLst>
              <a:ext uri="{FF2B5EF4-FFF2-40B4-BE49-F238E27FC236}">
                <a16:creationId xmlns:a16="http://schemas.microsoft.com/office/drawing/2014/main" id="{5A377120-D241-9094-5B84-E13C812661BB}"/>
              </a:ext>
            </a:extLst>
          </p:cNvPr>
          <p:cNvSpPr>
            <a:spLocks noGrp="1"/>
          </p:cNvSpPr>
          <p:nvPr>
            <p:ph idx="1"/>
          </p:nvPr>
        </p:nvSpPr>
        <p:spPr/>
        <p:txBody>
          <a:bodyPr/>
          <a:lstStyle/>
          <a:p>
            <a:r>
              <a:rPr lang="en-CA" sz="2400" dirty="0"/>
              <a:t>IRISS Researcher Profile</a:t>
            </a:r>
          </a:p>
          <a:p>
            <a:pPr lvl="1"/>
            <a:r>
              <a:rPr lang="en-CA" sz="1800" dirty="0"/>
              <a:t>Upload your CV </a:t>
            </a:r>
          </a:p>
          <a:p>
            <a:pPr lvl="1"/>
            <a:r>
              <a:rPr lang="en-CA" sz="1800" dirty="0"/>
              <a:t>The CHREB requires all members of the study team to have completed </a:t>
            </a:r>
            <a:r>
              <a:rPr lang="en-CA" sz="1800" dirty="0">
                <a:hlinkClick r:id="rId3"/>
              </a:rPr>
              <a:t>TCPS2 Core Tutorial </a:t>
            </a:r>
            <a:r>
              <a:rPr lang="en-CA" sz="1800" dirty="0"/>
              <a:t>or </a:t>
            </a:r>
            <a:r>
              <a:rPr lang="en-CA" sz="1800" dirty="0">
                <a:hlinkClick r:id="rId4"/>
              </a:rPr>
              <a:t>CITI Human Subjects Research Course </a:t>
            </a:r>
            <a:r>
              <a:rPr lang="en-CA" sz="1800" dirty="0"/>
              <a:t>(Biomedical or Social Behavioural-Educational module, whichever is most relevant to your discipline). </a:t>
            </a:r>
          </a:p>
          <a:p>
            <a:r>
              <a:rPr lang="en-CA" sz="2400" dirty="0"/>
              <a:t>REB Application</a:t>
            </a:r>
          </a:p>
          <a:p>
            <a:pPr lvl="1"/>
            <a:r>
              <a:rPr lang="en-CA" sz="1800" dirty="0"/>
              <a:t>Refer to </a:t>
            </a:r>
            <a:r>
              <a:rPr lang="en-CA" sz="1800" dirty="0">
                <a:hlinkClick r:id="rId5"/>
              </a:rPr>
              <a:t>REB consent/assent templates </a:t>
            </a:r>
            <a:r>
              <a:rPr lang="en-CA" sz="1800" dirty="0"/>
              <a:t>when creating consent forms </a:t>
            </a:r>
          </a:p>
          <a:p>
            <a:pPr lvl="1"/>
            <a:r>
              <a:rPr lang="en-CA" sz="1800" dirty="0"/>
              <a:t>Department Head approval is uploaded in the application</a:t>
            </a:r>
          </a:p>
          <a:p>
            <a:pPr lvl="1"/>
            <a:r>
              <a:rPr lang="en-CA" sz="1800" dirty="0"/>
              <a:t>All students, post docs, medical residents are listed on the application</a:t>
            </a:r>
          </a:p>
          <a:p>
            <a:pPr lvl="2"/>
            <a:r>
              <a:rPr lang="en-CA" sz="1800" dirty="0"/>
              <a:t>Anyone who requires access to AHS systems MUST be listed on the ethics application</a:t>
            </a:r>
          </a:p>
          <a:p>
            <a:pPr lvl="1"/>
            <a:r>
              <a:rPr lang="en-CA" sz="1800" dirty="0"/>
              <a:t>Refer to the </a:t>
            </a:r>
            <a:r>
              <a:rPr lang="en-CA" sz="1800" dirty="0">
                <a:hlinkClick r:id="rId6"/>
              </a:rPr>
              <a:t>CHREB Submission Checklist </a:t>
            </a:r>
            <a:r>
              <a:rPr lang="en-CA" sz="1800" dirty="0"/>
              <a:t>before hitting submit.</a:t>
            </a:r>
          </a:p>
          <a:p>
            <a:pPr lvl="1"/>
            <a:r>
              <a:rPr lang="en-CA" sz="1800" dirty="0"/>
              <a:t>Every application requires a budget. </a:t>
            </a:r>
          </a:p>
          <a:p>
            <a:pPr lvl="2"/>
            <a:r>
              <a:rPr lang="en-CA" sz="1600" dirty="0"/>
              <a:t>If you are working on a funded study, you can upload your detailed budget (grant or sponsor budget)</a:t>
            </a:r>
          </a:p>
          <a:p>
            <a:pPr lvl="2"/>
            <a:r>
              <a:rPr lang="en-CA" sz="1600" dirty="0"/>
              <a:t>If you are working on an unfunded budget, use the </a:t>
            </a:r>
            <a:r>
              <a:rPr lang="en-CA" sz="1600" dirty="0">
                <a:hlinkClick r:id="rId7"/>
              </a:rPr>
              <a:t>Budget Summary </a:t>
            </a:r>
            <a:r>
              <a:rPr lang="en-CA" sz="1600" dirty="0"/>
              <a:t>form to list in kind hours for the study. </a:t>
            </a:r>
          </a:p>
        </p:txBody>
      </p:sp>
      <p:sp>
        <p:nvSpPr>
          <p:cNvPr id="4" name="Slide Number Placeholder 3">
            <a:extLst>
              <a:ext uri="{FF2B5EF4-FFF2-40B4-BE49-F238E27FC236}">
                <a16:creationId xmlns:a16="http://schemas.microsoft.com/office/drawing/2014/main" id="{49AE4CFA-6814-C462-FF83-F9826BFF707C}"/>
              </a:ext>
            </a:extLst>
          </p:cNvPr>
          <p:cNvSpPr>
            <a:spLocks noGrp="1"/>
          </p:cNvSpPr>
          <p:nvPr>
            <p:ph type="sldNum" sz="quarter" idx="12"/>
          </p:nvPr>
        </p:nvSpPr>
        <p:spPr/>
        <p:txBody>
          <a:bodyPr/>
          <a:lstStyle/>
          <a:p>
            <a:fld id="{5C35FCF4-C3EF-BD43-82E0-05BC237DAD2A}" type="slidenum">
              <a:rPr lang="en-US" smtClean="0"/>
              <a:pPr/>
              <a:t>7</a:t>
            </a:fld>
            <a:endParaRPr lang="en-US" dirty="0"/>
          </a:p>
        </p:txBody>
      </p:sp>
    </p:spTree>
    <p:extLst>
      <p:ext uri="{BB962C8B-B14F-4D97-AF65-F5344CB8AC3E}">
        <p14:creationId xmlns:p14="http://schemas.microsoft.com/office/powerpoint/2010/main" val="333266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8EE0B-D202-0F64-FC96-E1E651ED91CD}"/>
              </a:ext>
            </a:extLst>
          </p:cNvPr>
          <p:cNvSpPr>
            <a:spLocks noGrp="1"/>
          </p:cNvSpPr>
          <p:nvPr>
            <p:ph type="title"/>
          </p:nvPr>
        </p:nvSpPr>
        <p:spPr>
          <a:xfrm>
            <a:off x="562628" y="43841"/>
            <a:ext cx="11964652" cy="1033398"/>
          </a:xfrm>
        </p:spPr>
        <p:txBody>
          <a:bodyPr>
            <a:normAutofit/>
          </a:bodyPr>
          <a:lstStyle/>
          <a:p>
            <a:r>
              <a:rPr lang="en-CA" dirty="0"/>
              <a:t>General Navigation: </a:t>
            </a:r>
            <a:r>
              <a:rPr lang="en-CA" sz="2400" dirty="0"/>
              <a:t>Personal Workspace</a:t>
            </a:r>
            <a:endParaRPr lang="en-CA" dirty="0"/>
          </a:p>
        </p:txBody>
      </p:sp>
      <p:pic>
        <p:nvPicPr>
          <p:cNvPr id="6" name="Content Placeholder 5">
            <a:extLst>
              <a:ext uri="{FF2B5EF4-FFF2-40B4-BE49-F238E27FC236}">
                <a16:creationId xmlns:a16="http://schemas.microsoft.com/office/drawing/2014/main" id="{D4BBA82D-DA54-7172-50F6-54E209F94F40}"/>
              </a:ext>
            </a:extLst>
          </p:cNvPr>
          <p:cNvPicPr>
            <a:picLocks noGrp="1" noChangeAspect="1"/>
          </p:cNvPicPr>
          <p:nvPr>
            <p:ph idx="1"/>
          </p:nvPr>
        </p:nvPicPr>
        <p:blipFill>
          <a:blip r:embed="rId2"/>
          <a:stretch>
            <a:fillRect/>
          </a:stretch>
        </p:blipFill>
        <p:spPr>
          <a:xfrm>
            <a:off x="512322" y="1292731"/>
            <a:ext cx="10329914" cy="5319782"/>
          </a:xfrm>
        </p:spPr>
      </p:pic>
      <p:sp>
        <p:nvSpPr>
          <p:cNvPr id="4" name="Slide Number Placeholder 3">
            <a:extLst>
              <a:ext uri="{FF2B5EF4-FFF2-40B4-BE49-F238E27FC236}">
                <a16:creationId xmlns:a16="http://schemas.microsoft.com/office/drawing/2014/main" id="{BE63FC63-2AC9-CE33-601C-16B4711824CA}"/>
              </a:ext>
            </a:extLst>
          </p:cNvPr>
          <p:cNvSpPr>
            <a:spLocks noGrp="1"/>
          </p:cNvSpPr>
          <p:nvPr>
            <p:ph type="sldNum" sz="quarter" idx="12"/>
          </p:nvPr>
        </p:nvSpPr>
        <p:spPr/>
        <p:txBody>
          <a:bodyPr/>
          <a:lstStyle/>
          <a:p>
            <a:fld id="{5C35FCF4-C3EF-BD43-82E0-05BC237DAD2A}" type="slidenum">
              <a:rPr lang="en-US" smtClean="0"/>
              <a:pPr/>
              <a:t>8</a:t>
            </a:fld>
            <a:endParaRPr lang="en-US" dirty="0"/>
          </a:p>
        </p:txBody>
      </p:sp>
      <p:sp>
        <p:nvSpPr>
          <p:cNvPr id="7" name="TextBox 6">
            <a:extLst>
              <a:ext uri="{FF2B5EF4-FFF2-40B4-BE49-F238E27FC236}">
                <a16:creationId xmlns:a16="http://schemas.microsoft.com/office/drawing/2014/main" id="{BB89994F-2519-2B43-7A82-81B10E556B8D}"/>
              </a:ext>
            </a:extLst>
          </p:cNvPr>
          <p:cNvSpPr txBox="1"/>
          <p:nvPr/>
        </p:nvSpPr>
        <p:spPr>
          <a:xfrm>
            <a:off x="2094468" y="1105309"/>
            <a:ext cx="2636668" cy="523220"/>
          </a:xfrm>
          <a:prstGeom prst="rect">
            <a:avLst/>
          </a:prstGeom>
          <a:noFill/>
          <a:ln>
            <a:solidFill>
              <a:schemeClr val="tx1"/>
            </a:solidFill>
          </a:ln>
        </p:spPr>
        <p:txBody>
          <a:bodyPr wrap="square" rtlCol="0">
            <a:spAutoFit/>
          </a:bodyPr>
          <a:lstStyle/>
          <a:p>
            <a:r>
              <a:rPr lang="en-CA" sz="1400" dirty="0"/>
              <a:t>Click </a:t>
            </a:r>
            <a:r>
              <a:rPr lang="en-CA" sz="1400" dirty="0">
                <a:solidFill>
                  <a:srgbClr val="FF0000"/>
                </a:solidFill>
              </a:rPr>
              <a:t>My Home </a:t>
            </a:r>
            <a:r>
              <a:rPr lang="en-CA" sz="1400" dirty="0"/>
              <a:t>to return to this page from any other page</a:t>
            </a:r>
          </a:p>
        </p:txBody>
      </p:sp>
      <p:sp>
        <p:nvSpPr>
          <p:cNvPr id="8" name="Oval 7">
            <a:extLst>
              <a:ext uri="{FF2B5EF4-FFF2-40B4-BE49-F238E27FC236}">
                <a16:creationId xmlns:a16="http://schemas.microsoft.com/office/drawing/2014/main" id="{B151396F-8980-357F-D5F4-297981BCE742}"/>
              </a:ext>
            </a:extLst>
          </p:cNvPr>
          <p:cNvSpPr/>
          <p:nvPr/>
        </p:nvSpPr>
        <p:spPr>
          <a:xfrm>
            <a:off x="2175030" y="1828473"/>
            <a:ext cx="1084788" cy="31655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Connector 9">
            <a:extLst>
              <a:ext uri="{FF2B5EF4-FFF2-40B4-BE49-F238E27FC236}">
                <a16:creationId xmlns:a16="http://schemas.microsoft.com/office/drawing/2014/main" id="{8FB71336-37E2-DC6E-AF72-3E3C15EFE562}"/>
              </a:ext>
            </a:extLst>
          </p:cNvPr>
          <p:cNvCxnSpPr>
            <a:cxnSpLocks/>
          </p:cNvCxnSpPr>
          <p:nvPr/>
        </p:nvCxnSpPr>
        <p:spPr>
          <a:xfrm flipH="1">
            <a:off x="1820221" y="1628529"/>
            <a:ext cx="284682" cy="2407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96CC69A-CDBC-90BA-1772-1BA1C5F7B86D}"/>
              </a:ext>
            </a:extLst>
          </p:cNvPr>
          <p:cNvCxnSpPr>
            <a:cxnSpLocks/>
            <a:stCxn id="8" idx="5"/>
          </p:cNvCxnSpPr>
          <p:nvPr/>
        </p:nvCxnSpPr>
        <p:spPr>
          <a:xfrm>
            <a:off x="3100954" y="2098670"/>
            <a:ext cx="1160328" cy="3844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1E4B791-AD44-F52B-9875-2784A48FFE85}"/>
              </a:ext>
            </a:extLst>
          </p:cNvPr>
          <p:cNvSpPr txBox="1"/>
          <p:nvPr/>
        </p:nvSpPr>
        <p:spPr>
          <a:xfrm>
            <a:off x="4261282" y="2199786"/>
            <a:ext cx="1305763" cy="461665"/>
          </a:xfrm>
          <a:prstGeom prst="rect">
            <a:avLst/>
          </a:prstGeom>
          <a:noFill/>
          <a:ln>
            <a:solidFill>
              <a:schemeClr val="tx1"/>
            </a:solidFill>
          </a:ln>
        </p:spPr>
        <p:txBody>
          <a:bodyPr wrap="square" rtlCol="0">
            <a:spAutoFit/>
          </a:bodyPr>
          <a:lstStyle/>
          <a:p>
            <a:r>
              <a:rPr lang="en-CA" sz="1200" dirty="0"/>
              <a:t>Edit your Profile Information</a:t>
            </a:r>
          </a:p>
        </p:txBody>
      </p:sp>
      <p:cxnSp>
        <p:nvCxnSpPr>
          <p:cNvPr id="16" name="Straight Connector 15">
            <a:extLst>
              <a:ext uri="{FF2B5EF4-FFF2-40B4-BE49-F238E27FC236}">
                <a16:creationId xmlns:a16="http://schemas.microsoft.com/office/drawing/2014/main" id="{C44EB5B1-C04E-7F83-4380-E955212FBADA}"/>
              </a:ext>
            </a:extLst>
          </p:cNvPr>
          <p:cNvCxnSpPr/>
          <p:nvPr/>
        </p:nvCxnSpPr>
        <p:spPr>
          <a:xfrm>
            <a:off x="1998072" y="3686731"/>
            <a:ext cx="46992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6A3CD99-0FBD-C8FC-6D4D-44C5E3CC1E9F}"/>
              </a:ext>
            </a:extLst>
          </p:cNvPr>
          <p:cNvSpPr txBox="1"/>
          <p:nvPr/>
        </p:nvSpPr>
        <p:spPr>
          <a:xfrm>
            <a:off x="2467992" y="3520316"/>
            <a:ext cx="1621967" cy="276999"/>
          </a:xfrm>
          <a:prstGeom prst="rect">
            <a:avLst/>
          </a:prstGeom>
          <a:noFill/>
          <a:ln>
            <a:solidFill>
              <a:schemeClr val="tx1"/>
            </a:solidFill>
          </a:ln>
        </p:spPr>
        <p:txBody>
          <a:bodyPr wrap="square" rtlCol="0">
            <a:spAutoFit/>
          </a:bodyPr>
          <a:lstStyle/>
          <a:p>
            <a:r>
              <a:rPr lang="en-CA" sz="1200" dirty="0"/>
              <a:t>Create new application</a:t>
            </a:r>
          </a:p>
        </p:txBody>
      </p:sp>
      <p:sp>
        <p:nvSpPr>
          <p:cNvPr id="14" name="Rectangle 13">
            <a:extLst>
              <a:ext uri="{FF2B5EF4-FFF2-40B4-BE49-F238E27FC236}">
                <a16:creationId xmlns:a16="http://schemas.microsoft.com/office/drawing/2014/main" id="{AB3C06B2-6454-3790-32AC-B0A5081682F4}"/>
              </a:ext>
            </a:extLst>
          </p:cNvPr>
          <p:cNvSpPr/>
          <p:nvPr/>
        </p:nvSpPr>
        <p:spPr>
          <a:xfrm>
            <a:off x="648070" y="3928522"/>
            <a:ext cx="1500923" cy="125174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8" name="Straight Connector 17">
            <a:extLst>
              <a:ext uri="{FF2B5EF4-FFF2-40B4-BE49-F238E27FC236}">
                <a16:creationId xmlns:a16="http://schemas.microsoft.com/office/drawing/2014/main" id="{CE69D303-3420-07D2-A9CA-D407162BEFF9}"/>
              </a:ext>
            </a:extLst>
          </p:cNvPr>
          <p:cNvCxnSpPr>
            <a:cxnSpLocks/>
          </p:cNvCxnSpPr>
          <p:nvPr/>
        </p:nvCxnSpPr>
        <p:spPr>
          <a:xfrm>
            <a:off x="1869781" y="5187062"/>
            <a:ext cx="628725" cy="106032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733A370-5476-B1F8-B88D-22B8839C43BB}"/>
              </a:ext>
            </a:extLst>
          </p:cNvPr>
          <p:cNvSpPr txBox="1"/>
          <p:nvPr/>
        </p:nvSpPr>
        <p:spPr>
          <a:xfrm>
            <a:off x="2509797" y="5916836"/>
            <a:ext cx="2026692" cy="523220"/>
          </a:xfrm>
          <a:prstGeom prst="rect">
            <a:avLst/>
          </a:prstGeom>
          <a:noFill/>
          <a:ln>
            <a:solidFill>
              <a:schemeClr val="tx1"/>
            </a:solidFill>
          </a:ln>
        </p:spPr>
        <p:txBody>
          <a:bodyPr wrap="square" rtlCol="0">
            <a:spAutoFit/>
          </a:bodyPr>
          <a:lstStyle/>
          <a:p>
            <a:r>
              <a:rPr lang="en-CA" sz="1400" dirty="0"/>
              <a:t>Shows information about study (e.g. expiry date)</a:t>
            </a:r>
          </a:p>
        </p:txBody>
      </p:sp>
    </p:spTree>
    <p:extLst>
      <p:ext uri="{BB962C8B-B14F-4D97-AF65-F5344CB8AC3E}">
        <p14:creationId xmlns:p14="http://schemas.microsoft.com/office/powerpoint/2010/main" val="1458640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4C471-E1AB-9450-A3AE-75DCABA1B553}"/>
              </a:ext>
            </a:extLst>
          </p:cNvPr>
          <p:cNvSpPr>
            <a:spLocks noGrp="1"/>
          </p:cNvSpPr>
          <p:nvPr>
            <p:ph type="title"/>
          </p:nvPr>
        </p:nvSpPr>
        <p:spPr/>
        <p:txBody>
          <a:bodyPr/>
          <a:lstStyle/>
          <a:p>
            <a:r>
              <a:rPr lang="en-CA" dirty="0"/>
              <a:t>General Navigation Cont.</a:t>
            </a:r>
          </a:p>
        </p:txBody>
      </p:sp>
      <p:pic>
        <p:nvPicPr>
          <p:cNvPr id="6" name="Content Placeholder 5">
            <a:extLst>
              <a:ext uri="{FF2B5EF4-FFF2-40B4-BE49-F238E27FC236}">
                <a16:creationId xmlns:a16="http://schemas.microsoft.com/office/drawing/2014/main" id="{1049F766-3912-DF17-B826-C29CD40E334C}"/>
              </a:ext>
            </a:extLst>
          </p:cNvPr>
          <p:cNvPicPr>
            <a:picLocks noGrp="1" noChangeAspect="1"/>
          </p:cNvPicPr>
          <p:nvPr>
            <p:ph idx="1"/>
          </p:nvPr>
        </p:nvPicPr>
        <p:blipFill>
          <a:blip r:embed="rId2"/>
          <a:stretch>
            <a:fillRect/>
          </a:stretch>
        </p:blipFill>
        <p:spPr>
          <a:xfrm>
            <a:off x="562628" y="1379243"/>
            <a:ext cx="10515600" cy="1899592"/>
          </a:xfrm>
        </p:spPr>
      </p:pic>
      <p:sp>
        <p:nvSpPr>
          <p:cNvPr id="4" name="Slide Number Placeholder 3">
            <a:extLst>
              <a:ext uri="{FF2B5EF4-FFF2-40B4-BE49-F238E27FC236}">
                <a16:creationId xmlns:a16="http://schemas.microsoft.com/office/drawing/2014/main" id="{EA91BDCB-11C8-E423-1BF3-C8959AC15F63}"/>
              </a:ext>
            </a:extLst>
          </p:cNvPr>
          <p:cNvSpPr>
            <a:spLocks noGrp="1"/>
          </p:cNvSpPr>
          <p:nvPr>
            <p:ph type="sldNum" sz="quarter" idx="12"/>
          </p:nvPr>
        </p:nvSpPr>
        <p:spPr/>
        <p:txBody>
          <a:bodyPr/>
          <a:lstStyle/>
          <a:p>
            <a:fld id="{5C35FCF4-C3EF-BD43-82E0-05BC237DAD2A}" type="slidenum">
              <a:rPr lang="en-US" smtClean="0"/>
              <a:pPr/>
              <a:t>9</a:t>
            </a:fld>
            <a:endParaRPr lang="en-US" dirty="0"/>
          </a:p>
        </p:txBody>
      </p:sp>
      <p:sp>
        <p:nvSpPr>
          <p:cNvPr id="7" name="Rectangle 6">
            <a:extLst>
              <a:ext uri="{FF2B5EF4-FFF2-40B4-BE49-F238E27FC236}">
                <a16:creationId xmlns:a16="http://schemas.microsoft.com/office/drawing/2014/main" id="{589731D7-7702-CA04-5781-2BA4E76D40D1}"/>
              </a:ext>
            </a:extLst>
          </p:cNvPr>
          <p:cNvSpPr/>
          <p:nvPr/>
        </p:nvSpPr>
        <p:spPr>
          <a:xfrm>
            <a:off x="562628" y="1491450"/>
            <a:ext cx="4914894" cy="35510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w="38100">
                <a:solidFill>
                  <a:schemeClr val="tx1"/>
                </a:solidFill>
              </a:ln>
            </a:endParaRPr>
          </a:p>
        </p:txBody>
      </p:sp>
      <p:pic>
        <p:nvPicPr>
          <p:cNvPr id="9" name="Picture 8">
            <a:extLst>
              <a:ext uri="{FF2B5EF4-FFF2-40B4-BE49-F238E27FC236}">
                <a16:creationId xmlns:a16="http://schemas.microsoft.com/office/drawing/2014/main" id="{02E5A149-327D-35D8-84E7-32AC06801693}"/>
              </a:ext>
            </a:extLst>
          </p:cNvPr>
          <p:cNvPicPr>
            <a:picLocks noChangeAspect="1"/>
          </p:cNvPicPr>
          <p:nvPr/>
        </p:nvPicPr>
        <p:blipFill>
          <a:blip r:embed="rId3"/>
          <a:stretch>
            <a:fillRect/>
          </a:stretch>
        </p:blipFill>
        <p:spPr>
          <a:xfrm>
            <a:off x="1145220" y="3632228"/>
            <a:ext cx="9055223" cy="1846529"/>
          </a:xfrm>
          <a:prstGeom prst="rect">
            <a:avLst/>
          </a:prstGeom>
        </p:spPr>
      </p:pic>
    </p:spTree>
    <p:extLst>
      <p:ext uri="{BB962C8B-B14F-4D97-AF65-F5344CB8AC3E}">
        <p14:creationId xmlns:p14="http://schemas.microsoft.com/office/powerpoint/2010/main" val="1654978240"/>
      </p:ext>
    </p:extLst>
  </p:cSld>
  <p:clrMapOvr>
    <a:masterClrMapping/>
  </p:clrMapOvr>
</p:sld>
</file>

<file path=ppt/theme/theme1.xml><?xml version="1.0" encoding="utf-8"?>
<a:theme xmlns:a="http://schemas.openxmlformats.org/drawingml/2006/main" name="Office Theme">
  <a:themeElements>
    <a:clrScheme name="UCalgary 2">
      <a:dk1>
        <a:srgbClr val="000000"/>
      </a:dk1>
      <a:lt1>
        <a:srgbClr val="FFFFFF"/>
      </a:lt1>
      <a:dk2>
        <a:srgbClr val="8C857B"/>
      </a:dk2>
      <a:lt2>
        <a:srgbClr val="C3BFB6"/>
      </a:lt2>
      <a:accent1>
        <a:srgbClr val="EE2C2A"/>
      </a:accent1>
      <a:accent2>
        <a:srgbClr val="FFA300"/>
      </a:accent2>
      <a:accent3>
        <a:srgbClr val="FF671F"/>
      </a:accent3>
      <a:accent4>
        <a:srgbClr val="46A67B"/>
      </a:accent4>
      <a:accent5>
        <a:srgbClr val="EC0971"/>
      </a:accent5>
      <a:accent6>
        <a:srgbClr val="9C0533"/>
      </a:accent6>
      <a:hlink>
        <a:srgbClr val="D6001C"/>
      </a:hlink>
      <a:folHlink>
        <a:srgbClr val="8C85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ld - Widescreen" id="{BDE806B9-D085-0547-8443-536EF56E10D0}" vid="{A3112E41-4A82-8045-91CC-360E8E7927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4191d5-9b76-4ae3-8401-87ceee92a846">
      <UserInfo>
        <DisplayName>Office Of Advancement Visitors</DisplayName>
        <AccountId>4</AccountId>
        <AccountType/>
      </UserInfo>
      <UserInfo>
        <DisplayName>UCalgary Brand</DisplayName>
        <AccountId>15</AccountId>
        <AccountType/>
      </UserInfo>
    </SharedWithUsers>
    <TaxCatchAll xmlns="7a4191d5-9b76-4ae3-8401-87ceee92a846" xsi:nil="true"/>
    <lcf76f155ced4ddcb4097134ff3c332f xmlns="b9b0194d-1e98-4efc-bad5-9450f4bf7a1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4D9A0FA515564792FEACC70AB1043E" ma:contentTypeVersion="14" ma:contentTypeDescription="Create a new document." ma:contentTypeScope="" ma:versionID="7f7e0cc1e40a88b99413075e8bf30554">
  <xsd:schema xmlns:xsd="http://www.w3.org/2001/XMLSchema" xmlns:xs="http://www.w3.org/2001/XMLSchema" xmlns:p="http://schemas.microsoft.com/office/2006/metadata/properties" xmlns:ns2="7a4191d5-9b76-4ae3-8401-87ceee92a846" xmlns:ns3="b9b0194d-1e98-4efc-bad5-9450f4bf7a13" targetNamespace="http://schemas.microsoft.com/office/2006/metadata/properties" ma:root="true" ma:fieldsID="bf2af2146a9b0966e9a87ebb457fba04" ns2:_="" ns3:_="">
    <xsd:import namespace="7a4191d5-9b76-4ae3-8401-87ceee92a846"/>
    <xsd:import namespace="b9b0194d-1e98-4efc-bad5-9450f4bf7a1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191d5-9b76-4ae3-8401-87ceee92a84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976da6b-3754-4ea3-9a44-9d844208727a}" ma:internalName="TaxCatchAll" ma:showField="CatchAllData" ma:web="7a4191d5-9b76-4ae3-8401-87ceee92a84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9b0194d-1e98-4efc-bad5-9450f4bf7a1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23ff3b-8b4b-4ebe-81e4-de565bb03cb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B8F560-7E6C-44AE-AFE4-924D1118F0AA}">
  <ds:schemaRefs>
    <ds:schemaRef ds:uri="http://schemas.microsoft.com/office/2006/metadata/properties"/>
    <ds:schemaRef ds:uri="http://schemas.microsoft.com/office/infopath/2007/PartnerControls"/>
    <ds:schemaRef ds:uri="7a4191d5-9b76-4ae3-8401-87ceee92a846"/>
    <ds:schemaRef ds:uri="b9b0194d-1e98-4efc-bad5-9450f4bf7a13"/>
  </ds:schemaRefs>
</ds:datastoreItem>
</file>

<file path=customXml/itemProps2.xml><?xml version="1.0" encoding="utf-8"?>
<ds:datastoreItem xmlns:ds="http://schemas.openxmlformats.org/officeDocument/2006/customXml" ds:itemID="{67A4AE25-BBA1-49A6-B4F8-E97286BA017A}">
  <ds:schemaRefs>
    <ds:schemaRef ds:uri="http://schemas.microsoft.com/sharepoint/v3/contenttype/forms"/>
  </ds:schemaRefs>
</ds:datastoreItem>
</file>

<file path=customXml/itemProps3.xml><?xml version="1.0" encoding="utf-8"?>
<ds:datastoreItem xmlns:ds="http://schemas.openxmlformats.org/officeDocument/2006/customXml" ds:itemID="{13416CE4-55A1-4737-9F9A-2B165A2C22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4191d5-9b76-4ae3-8401-87ceee92a846"/>
    <ds:schemaRef ds:uri="b9b0194d-1e98-4efc-bad5-9450f4bf7a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2425</TotalTime>
  <Words>2660</Words>
  <Application>Microsoft Office PowerPoint</Application>
  <PresentationFormat>Widescreen</PresentationFormat>
  <Paragraphs>363</Paragraphs>
  <Slides>47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Roboto</vt:lpstr>
      <vt:lpstr>Roboto Black</vt:lpstr>
      <vt:lpstr>Office Theme</vt:lpstr>
      <vt:lpstr>Research Ethics Board Review</vt:lpstr>
      <vt:lpstr>Learning Objectives</vt:lpstr>
      <vt:lpstr>IRISS: the platform</vt:lpstr>
      <vt:lpstr>IRISS: integrations</vt:lpstr>
      <vt:lpstr>IRISS Registration</vt:lpstr>
      <vt:lpstr>Questions?</vt:lpstr>
      <vt:lpstr>Administrative Requirements</vt:lpstr>
      <vt:lpstr>General Navigation: Personal Workspace</vt:lpstr>
      <vt:lpstr>General Navigation Cont.</vt:lpstr>
      <vt:lpstr>Study Numbers and Types</vt:lpstr>
      <vt:lpstr>SmartForm Navigation</vt:lpstr>
      <vt:lpstr>SmartForm Navigation</vt:lpstr>
      <vt:lpstr>Study Workspace Layout</vt:lpstr>
      <vt:lpstr>Steps to Create &amp; Submit a New Study</vt:lpstr>
      <vt:lpstr>After submission</vt:lpstr>
      <vt:lpstr>Post Approval Submissions: Renewals</vt:lpstr>
      <vt:lpstr>Post Approval Submissions: Modifications</vt:lpstr>
      <vt:lpstr>Post Approval Submissions: Update Study Team</vt:lpstr>
      <vt:lpstr>Post Approval Submissions: Reportable Events</vt:lpstr>
      <vt:lpstr>Things to Remember</vt:lpstr>
      <vt:lpstr>PowerPoint Presentation</vt:lpstr>
      <vt:lpstr>REB Exchange: how it works</vt:lpstr>
      <vt:lpstr>REB Exchange: how it works</vt:lpstr>
      <vt:lpstr>REB Exchange: how it works</vt:lpstr>
      <vt:lpstr>REB Exchange: how it works</vt:lpstr>
      <vt:lpstr>REB Exchange: how it works</vt:lpstr>
      <vt:lpstr>REB Exchange: how it works</vt:lpstr>
      <vt:lpstr>REB Exchange: how it works</vt:lpstr>
      <vt:lpstr>REB Exchange: how it works</vt:lpstr>
      <vt:lpstr>REB Exchange: how it works</vt:lpstr>
      <vt:lpstr>REB Exchange: how it works</vt:lpstr>
      <vt:lpstr>REB Exchange: how it works</vt:lpstr>
      <vt:lpstr>REB Exchange: how it works</vt:lpstr>
      <vt:lpstr>REB Exchange: how it works</vt:lpstr>
      <vt:lpstr>REB Exchange: multi-site management</vt:lpstr>
      <vt:lpstr>REB Exchange: pSite access </vt:lpstr>
      <vt:lpstr>REB Exchange: States</vt:lpstr>
      <vt:lpstr>REB Exchange: workspace layout</vt:lpstr>
      <vt:lpstr>REB Exchange: lead site vs. pSite responsibilities</vt:lpstr>
      <vt:lpstr>REB Exchange: Stats</vt:lpstr>
      <vt:lpstr>PowerPoint Presentation</vt:lpstr>
      <vt:lpstr>AHS Application – launched in IRISS April 2023</vt:lpstr>
      <vt:lpstr>AHS Approval Process</vt:lpstr>
      <vt:lpstr>AHS Application</vt:lpstr>
      <vt:lpstr>AHS: proven benefits</vt:lpstr>
      <vt:lpstr>AHS Module: looking forward</vt:lpstr>
      <vt:lpstr>Thank you for attending</vt:lpstr>
    </vt:vector>
  </TitlesOfParts>
  <Company>University of Calgary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Research</dc:title>
  <dc:creator>Linda Longpre</dc:creator>
  <cp:lastModifiedBy>Linda Longpre</cp:lastModifiedBy>
  <cp:revision>59</cp:revision>
  <dcterms:created xsi:type="dcterms:W3CDTF">2023-11-02T14:28:19Z</dcterms:created>
  <dcterms:modified xsi:type="dcterms:W3CDTF">2024-11-12T16:44:53Z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0x010100A14D9A0FA515564792FEACC70AB1043E</vt:lpwstr>
  </property>
  <property fmtid="{D5CDD505-2E9C-101B-9397-08002B2CF9AE}" pid="3" name="Order">
    <vt:r8>20600</vt:r8>
  </property>
</Properties>
</file>