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70" r:id="rId11"/>
    <p:sldId id="265" r:id="rId12"/>
    <p:sldId id="267" r:id="rId13"/>
    <p:sldId id="268" r:id="rId14"/>
    <p:sldId id="266" r:id="rId15"/>
    <p:sldId id="271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CF3C2-18B6-43FD-A048-6A7E3AC748E6}" type="datetimeFigureOut">
              <a:rPr lang="en-CA" smtClean="0"/>
              <a:t>31/10/2023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EFB59-A4DA-4342-8C2C-652CB467F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991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D37723-8605-CE4A-9671-316969D4343A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A352-C05D-32EF-DE18-C22FB2F61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0F8843-6080-DC01-2107-DA1CF778C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69C6F-36EB-37EC-96E4-EB07C2C5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5644-5E9C-48A9-81FA-6334204BA4AC}" type="datetimeFigureOut">
              <a:rPr lang="en-CA" smtClean="0"/>
              <a:t>31/10/2023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67487-4C41-DE1A-E7B2-B5CAC615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269F1-4503-23B0-3E4A-175BA12C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F66-39CE-4E99-82A6-E4E67FE71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929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B5F51-099F-ADE0-9428-1E0EB97A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9F0B1-90A8-4E3D-65E4-2298CCA33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CF494-037B-051D-3F43-C96FF8A6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5644-5E9C-48A9-81FA-6334204BA4AC}" type="datetimeFigureOut">
              <a:rPr lang="en-CA" smtClean="0"/>
              <a:t>31/10/2023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AF29B-DF9A-F9E7-6D68-01066E8B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259FF-B776-73C6-11F1-BFE66EA5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F66-39CE-4E99-82A6-E4E67FE71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523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50FF87-CE41-6550-EAE9-C92FE27A7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A44BE-E50F-EF2D-DB7E-412D71192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A7AC9-019A-B982-3EB7-AB537B42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5644-5E9C-48A9-81FA-6334204BA4AC}" type="datetimeFigureOut">
              <a:rPr lang="en-CA" smtClean="0"/>
              <a:t>31/10/2023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B6301-944B-1030-8489-29CCA0244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53FEF-82EA-F537-EBCD-16561BCA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F66-39CE-4E99-82A6-E4E67FE71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390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E0D6-4983-FD1D-C97F-779AF1AA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E1427-A03D-923F-9F1C-B41F70E66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0E82A-D661-2DFA-7E8D-FC4A6DBF1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5644-5E9C-48A9-81FA-6334204BA4AC}" type="datetimeFigureOut">
              <a:rPr lang="en-CA" smtClean="0"/>
              <a:t>31/10/2023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F012A-BEF7-8A8B-A99F-2EEDF41F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658CC-C223-2A30-3786-FCA287C5C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F66-39CE-4E99-82A6-E4E67FE71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968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A4106-3F06-CF02-9D2F-54135F506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2863B-64EB-34A5-4046-3D682E331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D2978-A5F0-93BA-854E-D8AE269E0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5644-5E9C-48A9-81FA-6334204BA4AC}" type="datetimeFigureOut">
              <a:rPr lang="en-CA" smtClean="0"/>
              <a:t>31/10/2023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49D79-3D55-753D-BB2B-F91A7AAB7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4C0AB-EA1C-26FF-27A4-C16CA055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F66-39CE-4E99-82A6-E4E67FE71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88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930B-CB15-5AE3-689E-DDFB861A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07746-B461-5F16-14BF-9B7BB964E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1F8B8-52FD-88E5-3A79-E117016B2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E6914-9BEA-1317-8B25-15B750885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5644-5E9C-48A9-81FA-6334204BA4AC}" type="datetimeFigureOut">
              <a:rPr lang="en-CA" smtClean="0"/>
              <a:t>31/10/2023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E1CED-D137-3E45-5974-59AF9017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39E55-9D1C-5CDC-5A80-001F3FF8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F66-39CE-4E99-82A6-E4E67FE71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405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AC2E-46A5-1686-618A-F1C21818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36207-5CF8-3E84-0E38-28C61D9F4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C1283-AC4B-5E5E-01E4-168A2EA0E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C07C5A-21E8-4C82-320B-BCD29F811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B0B889-07BA-DBF2-FE8C-FC8F8BA14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C138B-883E-7CA5-0F0F-9E00219CE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5644-5E9C-48A9-81FA-6334204BA4AC}" type="datetimeFigureOut">
              <a:rPr lang="en-CA" smtClean="0"/>
              <a:t>31/10/2023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20F79A-D7EC-DC97-F643-DCCE4C8A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583540-9B1E-8A70-E38A-742B7A5E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F66-39CE-4E99-82A6-E4E67FE71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06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F5993-B32B-CC15-5F1C-9AE119AA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DA6BC4-D5B4-FF05-61A2-4E4155CE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5644-5E9C-48A9-81FA-6334204BA4AC}" type="datetimeFigureOut">
              <a:rPr lang="en-CA" smtClean="0"/>
              <a:t>31/10/2023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ED192-CA91-D162-0887-A8B09CC6E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530C6-82F6-8748-C9CE-040589076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F66-39CE-4E99-82A6-E4E67FE71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392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B71617-1A4A-4A2F-CC0A-E9E76002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5644-5E9C-48A9-81FA-6334204BA4AC}" type="datetimeFigureOut">
              <a:rPr lang="en-CA" smtClean="0"/>
              <a:t>31/10/2023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F1AE44-E6E9-2444-3344-019913192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658F4-636F-7266-79A0-5BF7BFFD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F66-39CE-4E99-82A6-E4E67FE71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437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068B-F76D-7386-EBE9-BD9675DE8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FB99F-F369-244F-CB17-34F6B4BD4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5D83-2A5B-5243-4225-3519F3119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EDC36-A421-3D91-B4EC-3E257E309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5644-5E9C-48A9-81FA-6334204BA4AC}" type="datetimeFigureOut">
              <a:rPr lang="en-CA" smtClean="0"/>
              <a:t>31/10/2023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33B15-1649-1884-058D-922E6C29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9AACC-08F7-FC82-C720-54DE8D4E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F66-39CE-4E99-82A6-E4E67FE71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446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0FEB9-BBE3-109B-4B7E-216A9E5A5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896400-7F13-3C53-1292-D7C634C60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11B9C-6DA6-9E11-B4DE-D3CC1A954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B8BA7-9449-D85F-3C14-7AC632DC1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5644-5E9C-48A9-81FA-6334204BA4AC}" type="datetimeFigureOut">
              <a:rPr lang="en-CA" smtClean="0"/>
              <a:t>31/10/2023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A4560-3DDF-D7F4-C970-3C68CA21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2665-790F-FC74-2BFE-8E500E40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F66-39CE-4E99-82A6-E4E67FE71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653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14FCF-0DD5-8EF5-70CF-1C2CBD9E2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DD016-B421-582C-4606-F87E5BB2A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201C7-9661-D711-0025-C0396A737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25644-5E9C-48A9-81FA-6334204BA4AC}" type="datetimeFigureOut">
              <a:rPr lang="en-CA" smtClean="0"/>
              <a:t>31/10/2023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0D891-F3C0-564B-1545-2B97637E0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25DF7-6105-E5BF-6C64-054956007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2F66-39CE-4E99-82A6-E4E67FE71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795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finder.wiley.com/search?type=match" TargetMode="External"/><Relationship Id="rId2" Type="http://schemas.openxmlformats.org/officeDocument/2006/relationships/hyperlink" Target="https://journalfinder.elsevie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uthorservices.taylorandfrancis.com/publishing-your-research/choosing-a-journal/journal-suggester/" TargetMode="External"/><Relationship Id="rId4" Type="http://schemas.openxmlformats.org/officeDocument/2006/relationships/hyperlink" Target="https://journal-recommender.sagepub.com/?utm_medium=cpc&amp;utm_source=google&amp;utm_campaign=auth_con_awab_multi&amp;utm_content=A2A0610&amp;gad=1&amp;gclid=Cj0KCQjwuNemBhCBARIsADp74QQVwgc_IdKcCeTBFBE4qvcGI02ip8gTHI2PT0mRCZ9U7ycWZ4XCN8kaAqpvEALw_wcB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heguardian.com/society/2023/jun/21/women-pregnant-naturally-after-baby-fertility-treatment-iv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nncceducation.thinkific.com/courses/take/conducting-research-and-quality-improvement/texts/19829653-introduction-and-module-objectives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D241F-A170-ABCA-62D7-2FA596E30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625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F19201-14EF-44AC-2923-45B611846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3066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to write a successful research paper 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4C186-8671-858A-EAD7-8E43B258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Khorshid Mohammad, MD, FRCPC( Neonatology) </a:t>
            </a:r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0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F7272-B0D3-F224-623F-5B53A6C41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Authorship </a:t>
            </a:r>
          </a:p>
        </p:txBody>
      </p:sp>
      <p:pic>
        <p:nvPicPr>
          <p:cNvPr id="6146" name="Picture 2" descr="I avoided authorship discussions with collaborators—until I learned some  hard lessons | Science | AAAS">
            <a:extLst>
              <a:ext uri="{FF2B5EF4-FFF2-40B4-BE49-F238E27FC236}">
                <a16:creationId xmlns:a16="http://schemas.microsoft.com/office/drawing/2014/main" id="{019E0BD2-94D0-6FA7-8D89-604CEBEF4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190204"/>
            <a:ext cx="6780700" cy="447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73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ere to Publish Your PhD Research: Choosing a Journal -">
            <a:extLst>
              <a:ext uri="{FF2B5EF4-FFF2-40B4-BE49-F238E27FC236}">
                <a16:creationId xmlns:a16="http://schemas.microsoft.com/office/drawing/2014/main" id="{B5785622-2794-DF55-EA6F-29B4C111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09" y="978408"/>
            <a:ext cx="7946377" cy="44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B4CC37-373E-217F-01DD-1AAB28553D33}"/>
              </a:ext>
            </a:extLst>
          </p:cNvPr>
          <p:cNvSpPr txBox="1"/>
          <p:nvPr/>
        </p:nvSpPr>
        <p:spPr>
          <a:xfrm>
            <a:off x="2516719" y="5694926"/>
            <a:ext cx="5877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https://images.app.goo.gl/2hihPAWqF9oHHYHL8</a:t>
            </a:r>
          </a:p>
        </p:txBody>
      </p:sp>
    </p:spTree>
    <p:extLst>
      <p:ext uri="{BB962C8B-B14F-4D97-AF65-F5344CB8AC3E}">
        <p14:creationId xmlns:p14="http://schemas.microsoft.com/office/powerpoint/2010/main" val="452220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2B0B1-05A5-02BA-3EA3-644E216A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98424-FC4A-C836-5940-83B78DEE3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https://journalfinder.elsevier.com/</a:t>
            </a:r>
            <a:r>
              <a:rPr lang="en-CA" dirty="0"/>
              <a:t> </a:t>
            </a:r>
          </a:p>
          <a:p>
            <a:r>
              <a:rPr lang="en-CA" dirty="0">
                <a:hlinkClick r:id="rId3"/>
              </a:rPr>
              <a:t>https://journalfinder.wiley.com/search?type=match</a:t>
            </a:r>
            <a:r>
              <a:rPr lang="en-CA" dirty="0"/>
              <a:t> </a:t>
            </a:r>
          </a:p>
          <a:p>
            <a:r>
              <a:rPr lang="en-CA" dirty="0">
                <a:hlinkClick r:id="rId4"/>
              </a:rPr>
              <a:t>Journal Recommender (sagepub.com)</a:t>
            </a:r>
            <a:endParaRPr lang="en-CA" dirty="0"/>
          </a:p>
          <a:p>
            <a:r>
              <a:rPr lang="en-CA" dirty="0">
                <a:hlinkClick r:id="rId5"/>
              </a:rPr>
              <a:t>Taylor &amp; Francis Journal Suggester (taylorandfrancis.com)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6036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7134F1-5689-BC51-1257-208DD257F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395" y="643467"/>
            <a:ext cx="554321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04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A0001-4936-1F3F-4C93-FB3133473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Break down of a research manuscript ?</a:t>
            </a:r>
          </a:p>
        </p:txBody>
      </p:sp>
      <p:pic>
        <p:nvPicPr>
          <p:cNvPr id="5" name="Picture 4" descr="A diagram of a diagram of a process&#10;&#10;Description automatically generated with medium confidence">
            <a:extLst>
              <a:ext uri="{FF2B5EF4-FFF2-40B4-BE49-F238E27FC236}">
                <a16:creationId xmlns:a16="http://schemas.microsoft.com/office/drawing/2014/main" id="{1682EAAA-456B-FBC8-823A-44967306F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62" y="1416205"/>
            <a:ext cx="7799352" cy="39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48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29CCD-18EF-86AA-6E66-2AC1D6084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2960716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en-CA" sz="5400"/>
              <a:t>Cover letter ?</a:t>
            </a:r>
          </a:p>
        </p:txBody>
      </p:sp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178" name="Rectangle 717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9" name="Rectangle 717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0" name="Rectangle 717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82" name="Rectangle 718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4" name="Rectangle 718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ow to write a medical research paper for publishing in a high impact  journal? – Pubrica Academy">
            <a:extLst>
              <a:ext uri="{FF2B5EF4-FFF2-40B4-BE49-F238E27FC236}">
                <a16:creationId xmlns:a16="http://schemas.microsoft.com/office/drawing/2014/main" id="{EBCFD6DD-C061-9DEB-75F2-71BC436E7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597" y="666728"/>
            <a:ext cx="546579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4F34B7-D33B-7D86-86BB-D0ABF0A33790}"/>
              </a:ext>
            </a:extLst>
          </p:cNvPr>
          <p:cNvSpPr txBox="1"/>
          <p:nvPr/>
        </p:nvSpPr>
        <p:spPr>
          <a:xfrm>
            <a:off x="2910527" y="6527567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https://images.app.goo.gl/1XZ1WpCtd5mBi9dbA</a:t>
            </a:r>
          </a:p>
        </p:txBody>
      </p:sp>
    </p:spTree>
    <p:extLst>
      <p:ext uri="{BB962C8B-B14F-4D97-AF65-F5344CB8AC3E}">
        <p14:creationId xmlns:p14="http://schemas.microsoft.com/office/powerpoint/2010/main" val="3737156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D6846-0561-4206-4668-8EB316264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0877"/>
            <a:ext cx="9144000" cy="1257417"/>
          </a:xfrm>
        </p:spPr>
        <p:txBody>
          <a:bodyPr/>
          <a:lstStyle/>
          <a:p>
            <a:r>
              <a:rPr lang="en-US" dirty="0"/>
              <a:t>Revisions </a:t>
            </a:r>
            <a:endParaRPr lang="en-CA" dirty="0"/>
          </a:p>
        </p:txBody>
      </p:sp>
      <p:pic>
        <p:nvPicPr>
          <p:cNvPr id="5122" name="Picture 2" descr="Remember a condition of academic writing is that we expose ourselves to  critique&quot; – 15 steps to revising journal articles | Impact of Social  Sciences">
            <a:extLst>
              <a:ext uri="{FF2B5EF4-FFF2-40B4-BE49-F238E27FC236}">
                <a16:creationId xmlns:a16="http://schemas.microsoft.com/office/drawing/2014/main" id="{A43F6FA2-4815-2924-8197-BD0D720AF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494" y="2496248"/>
            <a:ext cx="60960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30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166DD0-1DEB-F092-3DA0-0C4E6E49B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847" y="673246"/>
            <a:ext cx="5973009" cy="5182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470AF0-2B10-6B82-3C62-CEE2478EE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1" y="185939"/>
            <a:ext cx="3353268" cy="13908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78321F-12F5-CD01-CE7D-C53A8B5133DE}"/>
              </a:ext>
            </a:extLst>
          </p:cNvPr>
          <p:cNvSpPr txBox="1"/>
          <p:nvPr/>
        </p:nvSpPr>
        <p:spPr>
          <a:xfrm>
            <a:off x="438912" y="6000088"/>
            <a:ext cx="11109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One in five women conceive naturally after having baby via fertility treatment | IVF | The Guardian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572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3E4D-892F-401B-B023-4B9B56468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1649A-33F5-4A2F-1A58-17F6AA10A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>
              <a:spcAft>
                <a:spcPts val="0"/>
              </a:spcAft>
            </a:pPr>
            <a:r>
              <a:rPr lang="en-US" dirty="0"/>
              <a:t>To review the specific prep-work required to get started on scientific manuscript writing</a:t>
            </a:r>
            <a:endParaRPr lang="en-CA" dirty="0"/>
          </a:p>
          <a:p>
            <a:pPr marR="0">
              <a:spcAft>
                <a:spcPts val="0"/>
              </a:spcAft>
            </a:pPr>
            <a:r>
              <a:rPr lang="en-US" dirty="0"/>
              <a:t>To conceptualize and structure the core components of scientific manuscripts including text and tables/figures</a:t>
            </a:r>
            <a:endParaRPr lang="en-CA" dirty="0"/>
          </a:p>
          <a:p>
            <a:pPr marR="0">
              <a:spcAft>
                <a:spcPts val="0"/>
              </a:spcAft>
            </a:pPr>
            <a:r>
              <a:rPr lang="en-US" dirty="0"/>
              <a:t>To build a transferable, fool-proof recipe for manuscript writing for people with multiple responsibilities (i.e. working parents) and little time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408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715768"/>
            <a:ext cx="8915400" cy="1219200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Arial" charset="0"/>
              </a:rPr>
              <a:t>A housewife’s guide to paper writing</a:t>
            </a:r>
            <a:endParaRPr lang="en-CA" sz="4000" b="1" dirty="0">
              <a:latin typeface="Arial" charset="0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472440" y="3802137"/>
            <a:ext cx="3477768" cy="144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/>
              <a:t>Susa </a:t>
            </a:r>
            <a:r>
              <a:rPr lang="en-US" sz="2400" dirty="0" err="1"/>
              <a:t>Benseler</a:t>
            </a:r>
            <a:endParaRPr lang="en-US" sz="2400" dirty="0"/>
          </a:p>
          <a:p>
            <a:pPr>
              <a:spcBef>
                <a:spcPct val="20000"/>
              </a:spcBef>
            </a:pPr>
            <a:r>
              <a:rPr lang="en-CA" sz="2400" dirty="0"/>
              <a:t>Section of Rheumatology</a:t>
            </a:r>
          </a:p>
          <a:p>
            <a:pPr>
              <a:spcBef>
                <a:spcPct val="20000"/>
              </a:spcBef>
            </a:pPr>
            <a:r>
              <a:rPr lang="en-CA" sz="2400" dirty="0"/>
              <a:t>Alberta Children’s Hospital</a:t>
            </a:r>
          </a:p>
        </p:txBody>
      </p:sp>
      <p:pic>
        <p:nvPicPr>
          <p:cNvPr id="4" name="Picture 3" descr="Housewives+Make+Korean+Pickle+Kimchi+Needy+5Cq9PFDskJ7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83" y="493852"/>
            <a:ext cx="2804382" cy="1926242"/>
          </a:xfrm>
          <a:prstGeom prst="rect">
            <a:avLst/>
          </a:prstGeom>
        </p:spPr>
      </p:pic>
      <p:pic>
        <p:nvPicPr>
          <p:cNvPr id="5" name="Picture 4" descr="flood.was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605" y="101006"/>
            <a:ext cx="1999710" cy="2711935"/>
          </a:xfrm>
          <a:prstGeom prst="rect">
            <a:avLst/>
          </a:prstGeom>
        </p:spPr>
      </p:pic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7CF17F21-D3BD-AD4E-837F-11CA6E66C3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3335" y="3644606"/>
            <a:ext cx="2905124" cy="290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49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CV of Failures - Lawctopus">
            <a:extLst>
              <a:ext uri="{FF2B5EF4-FFF2-40B4-BE49-F238E27FC236}">
                <a16:creationId xmlns:a16="http://schemas.microsoft.com/office/drawing/2014/main" id="{761CC366-F783-E7C3-A532-0870404DA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218455"/>
            <a:ext cx="5294716" cy="44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erson holding a letter&#10;&#10;Description automatically generated">
            <a:extLst>
              <a:ext uri="{FF2B5EF4-FFF2-40B4-BE49-F238E27FC236}">
                <a16:creationId xmlns:a16="http://schemas.microsoft.com/office/drawing/2014/main" id="{7D033729-297E-47F2-B773-A315CF1B6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782" y="643467"/>
            <a:ext cx="5162784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DB5B03-4050-D76C-5B5D-06BE5E4F8678}"/>
              </a:ext>
            </a:extLst>
          </p:cNvPr>
          <p:cNvSpPr txBox="1"/>
          <p:nvPr/>
        </p:nvSpPr>
        <p:spPr>
          <a:xfrm>
            <a:off x="971383" y="5639542"/>
            <a:ext cx="4868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https://images.app.goo.gl/dMpTREm2624TXXo87</a:t>
            </a:r>
          </a:p>
        </p:txBody>
      </p:sp>
    </p:spTree>
    <p:extLst>
      <p:ext uri="{BB962C8B-B14F-4D97-AF65-F5344CB8AC3E}">
        <p14:creationId xmlns:p14="http://schemas.microsoft.com/office/powerpoint/2010/main" val="14742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7BFD2-1125-9916-6D81-3845C9715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740C6-9F35-BBE7-8746-404638443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Skills you need ( how to get your paper published and how to publish more) </a:t>
            </a:r>
          </a:p>
          <a:p>
            <a:r>
              <a:rPr lang="en-US" dirty="0"/>
              <a:t>What type of research should I do? </a:t>
            </a:r>
          </a:p>
          <a:p>
            <a:r>
              <a:rPr lang="en-CA" dirty="0"/>
              <a:t>Authorship</a:t>
            </a:r>
            <a:endParaRPr lang="en-US" dirty="0"/>
          </a:p>
          <a:p>
            <a:r>
              <a:rPr lang="en-US" dirty="0"/>
              <a:t>Where to publish? </a:t>
            </a:r>
          </a:p>
          <a:p>
            <a:r>
              <a:rPr lang="en-US" dirty="0"/>
              <a:t>Break down of a research manuscript ?</a:t>
            </a:r>
          </a:p>
          <a:p>
            <a:r>
              <a:rPr lang="en-CA" dirty="0"/>
              <a:t>Cover letter ?</a:t>
            </a:r>
          </a:p>
          <a:p>
            <a:r>
              <a:rPr lang="en-CA" dirty="0"/>
              <a:t>Revisions from co-authors and reviewers?  </a:t>
            </a:r>
          </a:p>
        </p:txBody>
      </p:sp>
    </p:spTree>
    <p:extLst>
      <p:ext uri="{BB962C8B-B14F-4D97-AF65-F5344CB8AC3E}">
        <p14:creationId xmlns:p14="http://schemas.microsoft.com/office/powerpoint/2010/main" val="33913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C2B26-FCEF-05D5-D039-DFE4C171F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856" y="3113415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5400"/>
              <a:t>Skills </a:t>
            </a:r>
            <a:endParaRPr lang="en-CA" sz="5400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oft skills for a hard world | McKinsey">
            <a:extLst>
              <a:ext uri="{FF2B5EF4-FFF2-40B4-BE49-F238E27FC236}">
                <a16:creationId xmlns:a16="http://schemas.microsoft.com/office/drawing/2014/main" id="{A15B0A86-58BD-D63F-0530-C76135DF0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/>
          <a:stretch/>
        </p:blipFill>
        <p:spPr bwMode="auto">
          <a:xfrm>
            <a:off x="733507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Rectangle 206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" name="Rectangle 206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25C486-0B6B-18D7-F51C-F6D8916DF114}"/>
              </a:ext>
            </a:extLst>
          </p:cNvPr>
          <p:cNvSpPr txBox="1"/>
          <p:nvPr/>
        </p:nvSpPr>
        <p:spPr>
          <a:xfrm>
            <a:off x="749024" y="6086076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https://images.app.goo.gl/Dqc1EJRKmUMspi2Q7</a:t>
            </a:r>
          </a:p>
        </p:txBody>
      </p:sp>
    </p:spTree>
    <p:extLst>
      <p:ext uri="{BB962C8B-B14F-4D97-AF65-F5344CB8AC3E}">
        <p14:creationId xmlns:p14="http://schemas.microsoft.com/office/powerpoint/2010/main" val="179762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ABF9-2ADC-B069-AC29-18E3A710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 get your paper published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2C237-35BC-B328-9338-159C12243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</a:t>
            </a:r>
          </a:p>
          <a:p>
            <a:r>
              <a:rPr lang="en-US" dirty="0"/>
              <a:t>Topic expertise </a:t>
            </a:r>
          </a:p>
          <a:p>
            <a:r>
              <a:rPr lang="en-US" dirty="0"/>
              <a:t>Network </a:t>
            </a:r>
          </a:p>
          <a:p>
            <a:r>
              <a:rPr lang="en-US" dirty="0"/>
              <a:t>Statistics </a:t>
            </a:r>
          </a:p>
          <a:p>
            <a:r>
              <a:rPr lang="en-US" dirty="0"/>
              <a:t>Reference manger </a:t>
            </a:r>
          </a:p>
          <a:p>
            <a:r>
              <a:rPr lang="en-US" dirty="0"/>
              <a:t>Illustrations, formatting and graphic design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6567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ABF9-2ADC-B069-AC29-18E3A710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 get involved in more </a:t>
            </a:r>
            <a:r>
              <a:rPr lang="en-US" dirty="0" err="1"/>
              <a:t>pulications</a:t>
            </a:r>
            <a:r>
              <a:rPr lang="en-US" dirty="0"/>
              <a:t>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2C237-35BC-B328-9338-159C12243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7248" cy="4351338"/>
          </a:xfrm>
        </p:spPr>
        <p:txBody>
          <a:bodyPr/>
          <a:lstStyle/>
          <a:p>
            <a:r>
              <a:rPr lang="en-US" dirty="0"/>
              <a:t>Language </a:t>
            </a:r>
          </a:p>
          <a:p>
            <a:r>
              <a:rPr lang="en-US" dirty="0"/>
              <a:t>Topic expertise </a:t>
            </a:r>
          </a:p>
          <a:p>
            <a:r>
              <a:rPr lang="en-US" dirty="0"/>
              <a:t>Network </a:t>
            </a:r>
          </a:p>
          <a:p>
            <a:r>
              <a:rPr lang="en-US" dirty="0"/>
              <a:t>Statistics </a:t>
            </a:r>
          </a:p>
          <a:p>
            <a:r>
              <a:rPr lang="en-US" dirty="0"/>
              <a:t>Reference manger </a:t>
            </a:r>
          </a:p>
          <a:p>
            <a:r>
              <a:rPr lang="en-US" dirty="0"/>
              <a:t>Illustrations, formatting and graphic design </a:t>
            </a:r>
          </a:p>
          <a:p>
            <a:r>
              <a:rPr lang="en-US" b="1" u="sng" dirty="0"/>
              <a:t>Don’t fuss on authorship and help as much as you can without asking </a:t>
            </a:r>
            <a:endParaRPr lang="en-CA" b="1" u="sng" dirty="0"/>
          </a:p>
        </p:txBody>
      </p:sp>
    </p:spTree>
    <p:extLst>
      <p:ext uri="{BB962C8B-B14F-4D97-AF65-F5344CB8AC3E}">
        <p14:creationId xmlns:p14="http://schemas.microsoft.com/office/powerpoint/2010/main" val="105734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9574E-EE8D-84A7-6CB5-99A08301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6874" y="817387"/>
            <a:ext cx="6009366" cy="2387600"/>
          </a:xfrm>
        </p:spPr>
        <p:txBody>
          <a:bodyPr anchor="t">
            <a:normAutofit/>
          </a:bodyPr>
          <a:lstStyle/>
          <a:p>
            <a:r>
              <a:rPr lang="en-US" sz="5400" dirty="0"/>
              <a:t>What type of research should I do? </a:t>
            </a:r>
            <a:endParaRPr lang="en-CA" sz="5400" dirty="0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nterstellar - Landing in the Tesseract Scene 1080p HD - YouTube">
            <a:extLst>
              <a:ext uri="{FF2B5EF4-FFF2-40B4-BE49-F238E27FC236}">
                <a16:creationId xmlns:a16="http://schemas.microsoft.com/office/drawing/2014/main" id="{E907FEF0-4EFB-462D-4AA2-B5CDE0638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r="31662" b="-2"/>
          <a:stretch/>
        </p:blipFill>
        <p:spPr bwMode="auto">
          <a:xfrm>
            <a:off x="961292" y="978408"/>
            <a:ext cx="4220080" cy="416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5" name="Group 308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86" name="Rectangle 308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7" name="Rectangle 308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8" name="Rectangle 308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7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303</Words>
  <Application>Microsoft Office PowerPoint</Application>
  <PresentationFormat>Widescreen</PresentationFormat>
  <Paragraphs>49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How to write a successful research paper </vt:lpstr>
      <vt:lpstr>Objectives </vt:lpstr>
      <vt:lpstr>A housewife’s guide to paper writing</vt:lpstr>
      <vt:lpstr>PowerPoint Presentation</vt:lpstr>
      <vt:lpstr>Objectives </vt:lpstr>
      <vt:lpstr>Skills </vt:lpstr>
      <vt:lpstr>To get your paper published </vt:lpstr>
      <vt:lpstr>To get involved in more pulications </vt:lpstr>
      <vt:lpstr>What type of research should I do? </vt:lpstr>
      <vt:lpstr>Authorship </vt:lpstr>
      <vt:lpstr>PowerPoint Presentation</vt:lpstr>
      <vt:lpstr>PowerPoint Presentation</vt:lpstr>
      <vt:lpstr>PowerPoint Presentation</vt:lpstr>
      <vt:lpstr>Break down of a research manuscript ?</vt:lpstr>
      <vt:lpstr>Cover letter ?</vt:lpstr>
      <vt:lpstr>Revisions </vt:lpstr>
      <vt:lpstr>PowerPoint Presentation</vt:lpstr>
    </vt:vector>
  </TitlesOfParts>
  <Company>Alberta Health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 successful research paper</dc:title>
  <dc:creator>Khorshid Mohammad</dc:creator>
  <cp:lastModifiedBy>Khorshid Mohammad</cp:lastModifiedBy>
  <cp:revision>1</cp:revision>
  <dcterms:created xsi:type="dcterms:W3CDTF">2023-10-17T17:30:45Z</dcterms:created>
  <dcterms:modified xsi:type="dcterms:W3CDTF">2023-10-31T17:52:21Z</dcterms:modified>
</cp:coreProperties>
</file>