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8"/>
  </p:notesMasterIdLst>
  <p:sldIdLst>
    <p:sldId id="256" r:id="rId5"/>
    <p:sldId id="257" r:id="rId6"/>
    <p:sldId id="258" r:id="rId7"/>
    <p:sldId id="259" r:id="rId8"/>
    <p:sldId id="293" r:id="rId9"/>
    <p:sldId id="297" r:id="rId10"/>
    <p:sldId id="260" r:id="rId11"/>
    <p:sldId id="261" r:id="rId12"/>
    <p:sldId id="263" r:id="rId13"/>
    <p:sldId id="262" r:id="rId14"/>
    <p:sldId id="264" r:id="rId15"/>
    <p:sldId id="265" r:id="rId16"/>
    <p:sldId id="296" r:id="rId17"/>
    <p:sldId id="267" r:id="rId18"/>
    <p:sldId id="289" r:id="rId19"/>
    <p:sldId id="290" r:id="rId20"/>
    <p:sldId id="268" r:id="rId21"/>
    <p:sldId id="266" r:id="rId22"/>
    <p:sldId id="291" r:id="rId23"/>
    <p:sldId id="298" r:id="rId24"/>
    <p:sldId id="269" r:id="rId25"/>
    <p:sldId id="270" r:id="rId26"/>
    <p:sldId id="271" r:id="rId27"/>
    <p:sldId id="294" r:id="rId28"/>
    <p:sldId id="272" r:id="rId29"/>
    <p:sldId id="273" r:id="rId30"/>
    <p:sldId id="275" r:id="rId31"/>
    <p:sldId id="282" r:id="rId32"/>
    <p:sldId id="276" r:id="rId33"/>
    <p:sldId id="283" r:id="rId34"/>
    <p:sldId id="285" r:id="rId35"/>
    <p:sldId id="299" r:id="rId36"/>
    <p:sldId id="30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B031"/>
    <a:srgbClr val="FFCD00"/>
    <a:srgbClr val="E32726"/>
    <a:srgbClr val="D60057"/>
    <a:srgbClr val="8B857B"/>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59"/>
    <p:restoredTop sz="90263"/>
  </p:normalViewPr>
  <p:slideViewPr>
    <p:cSldViewPr snapToGrid="0" snapToObjects="1" showGuides="1">
      <p:cViewPr varScale="1">
        <p:scale>
          <a:sx n="100" d="100"/>
          <a:sy n="100" d="100"/>
        </p:scale>
        <p:origin x="1376" y="176"/>
      </p:cViewPr>
      <p:guideLst>
        <p:guide orient="horz" pos="411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CACE1-0839-DD4E-8A8D-815B08AED9A4}" type="datetimeFigureOut">
              <a:rPr lang="en-US" smtClean="0"/>
              <a:t>10/21/24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B58301-8E47-694C-884E-80E9D5260CC5}" type="slidenum">
              <a:rPr lang="en-US" smtClean="0"/>
              <a:t>‹#›</a:t>
            </a:fld>
            <a:endParaRPr lang="en-US"/>
          </a:p>
        </p:txBody>
      </p:sp>
    </p:spTree>
    <p:extLst>
      <p:ext uri="{BB962C8B-B14F-4D97-AF65-F5344CB8AC3E}">
        <p14:creationId xmlns:p14="http://schemas.microsoft.com/office/powerpoint/2010/main" val="2137921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1</a:t>
            </a:fld>
            <a:endParaRPr lang="en-US"/>
          </a:p>
        </p:txBody>
      </p:sp>
    </p:spTree>
    <p:extLst>
      <p:ext uri="{BB962C8B-B14F-4D97-AF65-F5344CB8AC3E}">
        <p14:creationId xmlns:p14="http://schemas.microsoft.com/office/powerpoint/2010/main" val="1392885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16</a:t>
            </a:fld>
            <a:endParaRPr lang="en-US"/>
          </a:p>
        </p:txBody>
      </p:sp>
    </p:spTree>
    <p:extLst>
      <p:ext uri="{BB962C8B-B14F-4D97-AF65-F5344CB8AC3E}">
        <p14:creationId xmlns:p14="http://schemas.microsoft.com/office/powerpoint/2010/main" val="3679256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20</a:t>
            </a:fld>
            <a:endParaRPr lang="en-US"/>
          </a:p>
        </p:txBody>
      </p:sp>
    </p:spTree>
    <p:extLst>
      <p:ext uri="{BB962C8B-B14F-4D97-AF65-F5344CB8AC3E}">
        <p14:creationId xmlns:p14="http://schemas.microsoft.com/office/powerpoint/2010/main" val="2719609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21</a:t>
            </a:fld>
            <a:endParaRPr lang="en-US"/>
          </a:p>
        </p:txBody>
      </p:sp>
    </p:spTree>
    <p:extLst>
      <p:ext uri="{BB962C8B-B14F-4D97-AF65-F5344CB8AC3E}">
        <p14:creationId xmlns:p14="http://schemas.microsoft.com/office/powerpoint/2010/main" val="906227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22</a:t>
            </a:fld>
            <a:endParaRPr lang="en-US"/>
          </a:p>
        </p:txBody>
      </p:sp>
    </p:spTree>
    <p:extLst>
      <p:ext uri="{BB962C8B-B14F-4D97-AF65-F5344CB8AC3E}">
        <p14:creationId xmlns:p14="http://schemas.microsoft.com/office/powerpoint/2010/main" val="4111449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-Filled dot</a:t>
            </a:r>
            <a:r>
              <a:rPr lang="en-US" baseline="0" dirty="0"/>
              <a:t> is presence, open dot is absence - indicate the basis for which the groups are selected at beginning of study</a:t>
            </a:r>
          </a:p>
          <a:p>
            <a:r>
              <a:rPr lang="en-US" baseline="0" dirty="0"/>
              <a:t>-? Is parameter to be determined</a:t>
            </a:r>
          </a:p>
          <a:p>
            <a:r>
              <a:rPr lang="en-US" baseline="0" dirty="0"/>
              <a:t>-Smile is the investigator at the beginning of the study</a:t>
            </a:r>
          </a:p>
          <a:p>
            <a:endParaRPr lang="en-US" dirty="0"/>
          </a:p>
        </p:txBody>
      </p:sp>
      <p:sp>
        <p:nvSpPr>
          <p:cNvPr id="4" name="Slide Number Placeholder 3"/>
          <p:cNvSpPr>
            <a:spLocks noGrp="1"/>
          </p:cNvSpPr>
          <p:nvPr>
            <p:ph type="sldNum" sz="quarter" idx="10"/>
          </p:nvPr>
        </p:nvSpPr>
        <p:spPr/>
        <p:txBody>
          <a:bodyPr/>
          <a:lstStyle/>
          <a:p>
            <a:fld id="{04600964-B5C1-374D-8CBD-26DECFC3222A}" type="slidenum">
              <a:rPr lang="en-US" smtClean="0"/>
              <a:pPr/>
              <a:t>24</a:t>
            </a:fld>
            <a:endParaRPr lang="en-US"/>
          </a:p>
        </p:txBody>
      </p:sp>
    </p:spTree>
    <p:extLst>
      <p:ext uri="{BB962C8B-B14F-4D97-AF65-F5344CB8AC3E}">
        <p14:creationId xmlns:p14="http://schemas.microsoft.com/office/powerpoint/2010/main" val="336636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25</a:t>
            </a:fld>
            <a:endParaRPr lang="en-US"/>
          </a:p>
        </p:txBody>
      </p:sp>
    </p:spTree>
    <p:extLst>
      <p:ext uri="{BB962C8B-B14F-4D97-AF65-F5344CB8AC3E}">
        <p14:creationId xmlns:p14="http://schemas.microsoft.com/office/powerpoint/2010/main" val="4125047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27</a:t>
            </a:fld>
            <a:endParaRPr lang="en-US"/>
          </a:p>
        </p:txBody>
      </p:sp>
    </p:spTree>
    <p:extLst>
      <p:ext uri="{BB962C8B-B14F-4D97-AF65-F5344CB8AC3E}">
        <p14:creationId xmlns:p14="http://schemas.microsoft.com/office/powerpoint/2010/main" val="2432574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28</a:t>
            </a:fld>
            <a:endParaRPr lang="en-US"/>
          </a:p>
        </p:txBody>
      </p:sp>
    </p:spTree>
    <p:extLst>
      <p:ext uri="{BB962C8B-B14F-4D97-AF65-F5344CB8AC3E}">
        <p14:creationId xmlns:p14="http://schemas.microsoft.com/office/powerpoint/2010/main" val="3972952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31</a:t>
            </a:fld>
            <a:endParaRPr lang="en-US"/>
          </a:p>
        </p:txBody>
      </p:sp>
    </p:spTree>
    <p:extLst>
      <p:ext uri="{BB962C8B-B14F-4D97-AF65-F5344CB8AC3E}">
        <p14:creationId xmlns:p14="http://schemas.microsoft.com/office/powerpoint/2010/main" val="2739189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32</a:t>
            </a:fld>
            <a:endParaRPr lang="en-US"/>
          </a:p>
        </p:txBody>
      </p:sp>
    </p:spTree>
    <p:extLst>
      <p:ext uri="{BB962C8B-B14F-4D97-AF65-F5344CB8AC3E}">
        <p14:creationId xmlns:p14="http://schemas.microsoft.com/office/powerpoint/2010/main" val="154126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2</a:t>
            </a:fld>
            <a:endParaRPr lang="en-US"/>
          </a:p>
        </p:txBody>
      </p:sp>
    </p:spTree>
    <p:extLst>
      <p:ext uri="{BB962C8B-B14F-4D97-AF65-F5344CB8AC3E}">
        <p14:creationId xmlns:p14="http://schemas.microsoft.com/office/powerpoint/2010/main" val="3000027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33</a:t>
            </a:fld>
            <a:endParaRPr lang="en-US"/>
          </a:p>
        </p:txBody>
      </p:sp>
    </p:spTree>
    <p:extLst>
      <p:ext uri="{BB962C8B-B14F-4D97-AF65-F5344CB8AC3E}">
        <p14:creationId xmlns:p14="http://schemas.microsoft.com/office/powerpoint/2010/main" val="1442456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4</a:t>
            </a:fld>
            <a:endParaRPr lang="en-US"/>
          </a:p>
        </p:txBody>
      </p:sp>
    </p:spTree>
    <p:extLst>
      <p:ext uri="{BB962C8B-B14F-4D97-AF65-F5344CB8AC3E}">
        <p14:creationId xmlns:p14="http://schemas.microsoft.com/office/powerpoint/2010/main" val="2002700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5</a:t>
            </a:fld>
            <a:endParaRPr lang="en-US"/>
          </a:p>
        </p:txBody>
      </p:sp>
    </p:spTree>
    <p:extLst>
      <p:ext uri="{BB962C8B-B14F-4D97-AF65-F5344CB8AC3E}">
        <p14:creationId xmlns:p14="http://schemas.microsoft.com/office/powerpoint/2010/main" val="1533119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6</a:t>
            </a:fld>
            <a:endParaRPr lang="en-US"/>
          </a:p>
        </p:txBody>
      </p:sp>
    </p:spTree>
    <p:extLst>
      <p:ext uri="{BB962C8B-B14F-4D97-AF65-F5344CB8AC3E}">
        <p14:creationId xmlns:p14="http://schemas.microsoft.com/office/powerpoint/2010/main" val="3565818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8</a:t>
            </a:fld>
            <a:endParaRPr lang="en-US"/>
          </a:p>
        </p:txBody>
      </p:sp>
    </p:spTree>
    <p:extLst>
      <p:ext uri="{BB962C8B-B14F-4D97-AF65-F5344CB8AC3E}">
        <p14:creationId xmlns:p14="http://schemas.microsoft.com/office/powerpoint/2010/main" val="1036859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i="0" dirty="0">
              <a:solidFill>
                <a:srgbClr val="555555"/>
              </a:solidFill>
              <a:effectLst/>
              <a:latin typeface="Benton"/>
            </a:endParaRPr>
          </a:p>
        </p:txBody>
      </p:sp>
      <p:sp>
        <p:nvSpPr>
          <p:cNvPr id="4" name="Slide Number Placeholder 3"/>
          <p:cNvSpPr>
            <a:spLocks noGrp="1"/>
          </p:cNvSpPr>
          <p:nvPr>
            <p:ph type="sldNum" sz="quarter" idx="5"/>
          </p:nvPr>
        </p:nvSpPr>
        <p:spPr/>
        <p:txBody>
          <a:bodyPr/>
          <a:lstStyle/>
          <a:p>
            <a:fld id="{EAB58301-8E47-694C-884E-80E9D5260CC5}" type="slidenum">
              <a:rPr lang="en-US" smtClean="0"/>
              <a:t>10</a:t>
            </a:fld>
            <a:endParaRPr lang="en-US"/>
          </a:p>
        </p:txBody>
      </p:sp>
    </p:spTree>
    <p:extLst>
      <p:ext uri="{BB962C8B-B14F-4D97-AF65-F5344CB8AC3E}">
        <p14:creationId xmlns:p14="http://schemas.microsoft.com/office/powerpoint/2010/main" val="4220379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14</a:t>
            </a:fld>
            <a:endParaRPr lang="en-US"/>
          </a:p>
        </p:txBody>
      </p:sp>
    </p:spTree>
    <p:extLst>
      <p:ext uri="{BB962C8B-B14F-4D97-AF65-F5344CB8AC3E}">
        <p14:creationId xmlns:p14="http://schemas.microsoft.com/office/powerpoint/2010/main" val="424592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B58301-8E47-694C-884E-80E9D5260CC5}" type="slidenum">
              <a:rPr lang="en-US" smtClean="0"/>
              <a:t>15</a:t>
            </a:fld>
            <a:endParaRPr lang="en-US"/>
          </a:p>
        </p:txBody>
      </p:sp>
    </p:spTree>
    <p:extLst>
      <p:ext uri="{BB962C8B-B14F-4D97-AF65-F5344CB8AC3E}">
        <p14:creationId xmlns:p14="http://schemas.microsoft.com/office/powerpoint/2010/main" val="25575659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78C2-47AD-C340-9456-D9F9B3D30035}"/>
              </a:ext>
            </a:extLst>
          </p:cNvPr>
          <p:cNvSpPr>
            <a:spLocks noGrp="1"/>
          </p:cNvSpPr>
          <p:nvPr>
            <p:ph type="ctrTitle"/>
          </p:nvPr>
        </p:nvSpPr>
        <p:spPr>
          <a:xfrm>
            <a:off x="1578279" y="1785343"/>
            <a:ext cx="7841294" cy="2342688"/>
          </a:xfrm>
          <a:prstGeom prst="rect">
            <a:avLst/>
          </a:prstGeom>
        </p:spPr>
        <p:txBody>
          <a:bodyPr anchor="b">
            <a:normAutofit/>
          </a:bodyPr>
          <a:lstStyle>
            <a:lvl1pPr algn="l">
              <a:lnSpc>
                <a:spcPts val="5600"/>
              </a:lnSpc>
              <a:defRPr sz="5400" b="1">
                <a:solidFill>
                  <a:schemeClr val="accent1"/>
                </a:solidFill>
                <a:latin typeface="+mn-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36038AA-9B5A-234E-B6E1-FE9722AB0657}"/>
              </a:ext>
            </a:extLst>
          </p:cNvPr>
          <p:cNvSpPr>
            <a:spLocks noGrp="1"/>
          </p:cNvSpPr>
          <p:nvPr>
            <p:ph type="subTitle" idx="1"/>
          </p:nvPr>
        </p:nvSpPr>
        <p:spPr>
          <a:xfrm>
            <a:off x="1578279" y="4128032"/>
            <a:ext cx="7841294" cy="714931"/>
          </a:xfrm>
          <a:prstGeom prst="rect">
            <a:avLst/>
          </a:prstGeom>
        </p:spPr>
        <p:txBody>
          <a:bodyPr/>
          <a:lstStyle>
            <a:lvl1pPr marL="0" indent="0" algn="l">
              <a:lnSpc>
                <a:spcPts val="2600"/>
              </a:lnSpc>
              <a:spcBef>
                <a:spcPts val="0"/>
              </a:spcBef>
              <a:buNone/>
              <a:defRPr sz="24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 Placeholder 9">
            <a:extLst>
              <a:ext uri="{FF2B5EF4-FFF2-40B4-BE49-F238E27FC236}">
                <a16:creationId xmlns:a16="http://schemas.microsoft.com/office/drawing/2014/main" id="{13FD472B-32E4-8A46-90E5-97757DC24EE5}"/>
              </a:ext>
            </a:extLst>
          </p:cNvPr>
          <p:cNvSpPr>
            <a:spLocks noGrp="1"/>
          </p:cNvSpPr>
          <p:nvPr>
            <p:ph type="body" sz="quarter" idx="10" hasCustomPrompt="1"/>
          </p:nvPr>
        </p:nvSpPr>
        <p:spPr>
          <a:xfrm>
            <a:off x="1578279" y="4849226"/>
            <a:ext cx="7841294" cy="1125689"/>
          </a:xfrm>
          <a:prstGeom prst="rect">
            <a:avLst/>
          </a:prstGeom>
        </p:spPr>
        <p:txBody>
          <a:bodyPr anchor="b" anchorCtr="0">
            <a:noAutofit/>
          </a:bodyPr>
          <a:lstStyle>
            <a:lvl1pPr marL="0" indent="0">
              <a:lnSpc>
                <a:spcPts val="2000"/>
              </a:lnSpc>
              <a:spcBef>
                <a:spcPts val="0"/>
              </a:spcBef>
              <a:buNone/>
              <a:defRPr sz="1800">
                <a:solidFill>
                  <a:schemeClr val="tx1"/>
                </a:solidFill>
              </a:defRPr>
            </a:lvl1pPr>
          </a:lstStyle>
          <a:p>
            <a:pPr lvl="0"/>
            <a:r>
              <a:rPr lang="en-US" dirty="0"/>
              <a:t>Presenter’s Name</a:t>
            </a:r>
            <a:br>
              <a:rPr lang="en-US" dirty="0"/>
            </a:br>
            <a:r>
              <a:rPr lang="en-US" dirty="0"/>
              <a:t>Presenter’s title / additional designations</a:t>
            </a:r>
            <a:br>
              <a:rPr lang="en-US" dirty="0"/>
            </a:br>
            <a:r>
              <a:rPr lang="en-US" dirty="0"/>
              <a:t>Faculty of / Department of / additional designations</a:t>
            </a:r>
          </a:p>
        </p:txBody>
      </p:sp>
      <p:sp>
        <p:nvSpPr>
          <p:cNvPr id="12" name="Text Placeholder 11">
            <a:extLst>
              <a:ext uri="{FF2B5EF4-FFF2-40B4-BE49-F238E27FC236}">
                <a16:creationId xmlns:a16="http://schemas.microsoft.com/office/drawing/2014/main" id="{65E4B113-E638-B640-8F48-252058659E0B}"/>
              </a:ext>
            </a:extLst>
          </p:cNvPr>
          <p:cNvSpPr>
            <a:spLocks noGrp="1"/>
          </p:cNvSpPr>
          <p:nvPr>
            <p:ph type="body" sz="quarter" idx="11" hasCustomPrompt="1"/>
          </p:nvPr>
        </p:nvSpPr>
        <p:spPr>
          <a:xfrm>
            <a:off x="1578279" y="5981178"/>
            <a:ext cx="6586081" cy="521874"/>
          </a:xfrm>
          <a:prstGeom prst="rect">
            <a:avLst/>
          </a:prstGeom>
        </p:spPr>
        <p:txBody>
          <a:bodyPr>
            <a:normAutofit/>
          </a:bodyPr>
          <a:lstStyle>
            <a:lvl1pPr marL="0" indent="0">
              <a:spcBef>
                <a:spcPts val="0"/>
              </a:spcBef>
              <a:buNone/>
              <a:defRPr sz="1400" b="1">
                <a:solidFill>
                  <a:schemeClr val="accent3"/>
                </a:solidFill>
              </a:defRPr>
            </a:lvl1pPr>
          </a:lstStyle>
          <a:p>
            <a:pPr lvl="0"/>
            <a:r>
              <a:rPr lang="en-US" dirty="0"/>
              <a:t>Click to add date</a:t>
            </a:r>
          </a:p>
        </p:txBody>
      </p:sp>
    </p:spTree>
    <p:extLst>
      <p:ext uri="{BB962C8B-B14F-4D97-AF65-F5344CB8AC3E}">
        <p14:creationId xmlns:p14="http://schemas.microsoft.com/office/powerpoint/2010/main" val="398029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A32D7-DB76-2847-ADA0-EE213BEBB022}"/>
              </a:ext>
            </a:extLst>
          </p:cNvPr>
          <p:cNvSpPr>
            <a:spLocks noGrp="1"/>
          </p:cNvSpPr>
          <p:nvPr>
            <p:ph type="title"/>
          </p:nvPr>
        </p:nvSpPr>
        <p:spPr>
          <a:xfrm>
            <a:off x="562628" y="463968"/>
            <a:ext cx="9724372" cy="1033398"/>
          </a:xfrm>
          <a:prstGeom prst="rect">
            <a:avLst/>
          </a:prstGeom>
        </p:spPr>
        <p:txBody>
          <a:bodyPr anchor="ctr" anchorCtr="0">
            <a:normAutofit/>
          </a:bodyPr>
          <a:lstStyle>
            <a:lvl1pPr>
              <a:lnSpc>
                <a:spcPts val="3800"/>
              </a:lnSpc>
              <a:defRPr sz="3600" b="1">
                <a:solidFill>
                  <a:schemeClr val="accent1"/>
                </a:solidFill>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4F7C696-28D5-3D4E-90D5-168D38046ECC}"/>
              </a:ext>
            </a:extLst>
          </p:cNvPr>
          <p:cNvSpPr>
            <a:spLocks noGrp="1"/>
          </p:cNvSpPr>
          <p:nvPr>
            <p:ph idx="1"/>
          </p:nvPr>
        </p:nvSpPr>
        <p:spPr>
          <a:xfrm>
            <a:off x="562628" y="1773195"/>
            <a:ext cx="9724372" cy="4115669"/>
          </a:xfrm>
          <a:prstGeom prst="rect">
            <a:avLst/>
          </a:prstGeom>
        </p:spPr>
        <p:txBody>
          <a:bodyPr/>
          <a:lstStyle>
            <a:lvl1pPr>
              <a:buClr>
                <a:srgbClr val="E32726"/>
              </a:buClr>
              <a:defRPr sz="2800"/>
            </a:lvl1pPr>
            <a:lvl2pPr>
              <a:buClr>
                <a:srgbClr val="FBB031"/>
              </a:buClr>
              <a:defRPr sz="2400"/>
            </a:lvl2pPr>
            <a:lvl3pPr>
              <a:buClr>
                <a:srgbClr val="8B857B"/>
              </a:buClr>
              <a:defRPr sz="2000"/>
            </a:lvl3pPr>
            <a:lvl4pPr>
              <a:buClr>
                <a:schemeClr val="accent3"/>
              </a:buClr>
              <a:defRPr sz="1800"/>
            </a:lvl4pPr>
            <a:lvl5pPr>
              <a:buClr>
                <a:schemeClr val="accent1"/>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56054994-38BD-EA48-95B9-EDE63B92B824}"/>
              </a:ext>
            </a:extLst>
          </p:cNvPr>
          <p:cNvSpPr>
            <a:spLocks noGrp="1"/>
          </p:cNvSpPr>
          <p:nvPr>
            <p:ph type="sldNum" sz="quarter" idx="12"/>
          </p:nvPr>
        </p:nvSpPr>
        <p:spPr>
          <a:xfrm>
            <a:off x="9146427" y="6380538"/>
            <a:ext cx="2743200" cy="365125"/>
          </a:xfrm>
          <a:prstGeom prst="rect">
            <a:avLst/>
          </a:prstGeom>
        </p:spPr>
        <p:txBody>
          <a:bodyPr/>
          <a:lstStyle>
            <a:lvl1pPr algn="r">
              <a:defRPr sz="1000"/>
            </a:lvl1pPr>
          </a:lstStyle>
          <a:p>
            <a:fld id="{5C35FCF4-C3EF-BD43-82E0-05BC237DAD2A}" type="slidenum">
              <a:rPr lang="en-US" smtClean="0"/>
              <a:pPr/>
              <a:t>‹#›</a:t>
            </a:fld>
            <a:endParaRPr lang="en-US" dirty="0"/>
          </a:p>
        </p:txBody>
      </p:sp>
    </p:spTree>
    <p:extLst>
      <p:ext uri="{BB962C8B-B14F-4D97-AF65-F5344CB8AC3E}">
        <p14:creationId xmlns:p14="http://schemas.microsoft.com/office/powerpoint/2010/main" val="388144403"/>
      </p:ext>
    </p:extLst>
  </p:cSld>
  <p:clrMapOvr>
    <a:masterClrMapping/>
  </p:clrMapOvr>
  <p:extLst>
    <p:ext uri="{DCECCB84-F9BA-43D5-87BE-67443E8EF086}">
      <p15:sldGuideLst xmlns:p15="http://schemas.microsoft.com/office/powerpoint/2012/main">
        <p15:guide id="1" orient="horz" pos="70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photo with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83A0EC-D117-3A44-A056-CF7521187A07}"/>
              </a:ext>
            </a:extLst>
          </p:cNvPr>
          <p:cNvSpPr>
            <a:spLocks noGrp="1"/>
          </p:cNvSpPr>
          <p:nvPr>
            <p:ph type="pic" sz="quarter" idx="13"/>
          </p:nvPr>
        </p:nvSpPr>
        <p:spPr>
          <a:xfrm>
            <a:off x="933864" y="1773021"/>
            <a:ext cx="3938587" cy="3938587"/>
          </a:xfrm>
          <a:prstGeom prst="rect">
            <a:avLst/>
          </a:prstGeom>
        </p:spPr>
        <p:txBody>
          <a:bodyPr/>
          <a:lstStyle>
            <a:lvl1pPr marL="0" indent="0">
              <a:buNone/>
              <a:defRPr/>
            </a:lvl1pPr>
          </a:lstStyle>
          <a:p>
            <a:r>
              <a:rPr lang="en-US"/>
              <a:t>Click icon to add picture</a:t>
            </a:r>
          </a:p>
        </p:txBody>
      </p:sp>
      <p:sp>
        <p:nvSpPr>
          <p:cNvPr id="11" name="Content Placeholder 2">
            <a:extLst>
              <a:ext uri="{FF2B5EF4-FFF2-40B4-BE49-F238E27FC236}">
                <a16:creationId xmlns:a16="http://schemas.microsoft.com/office/drawing/2014/main" id="{EC2CEEFA-DEDA-3C4E-B209-94546CDD8BD9}"/>
              </a:ext>
            </a:extLst>
          </p:cNvPr>
          <p:cNvSpPr>
            <a:spLocks noGrp="1"/>
          </p:cNvSpPr>
          <p:nvPr>
            <p:ph idx="1"/>
          </p:nvPr>
        </p:nvSpPr>
        <p:spPr>
          <a:xfrm>
            <a:off x="5347569" y="1773021"/>
            <a:ext cx="6013537" cy="3938587"/>
          </a:xfrm>
          <a:prstGeom prst="rect">
            <a:avLst/>
          </a:prstGeom>
        </p:spPr>
        <p:txBody>
          <a:bodyPr/>
          <a:lstStyle>
            <a:lvl1pPr>
              <a:buClr>
                <a:schemeClr val="accent1"/>
              </a:buClr>
              <a:defRPr sz="2800"/>
            </a:lvl1pPr>
            <a:lvl2pPr>
              <a:buClr>
                <a:srgbClr val="FBB031"/>
              </a:buClr>
              <a:defRPr sz="2400"/>
            </a:lvl2pPr>
            <a:lvl3pPr>
              <a:buClr>
                <a:srgbClr val="8B857B"/>
              </a:buClr>
              <a:defRPr sz="2000"/>
            </a:lvl3pPr>
            <a:lvl4pPr>
              <a:buClr>
                <a:schemeClr val="accent3"/>
              </a:buClr>
              <a:defRPr sz="1800"/>
            </a:lvl4pPr>
            <a:lvl5pPr>
              <a:buClr>
                <a:schemeClr val="accent1"/>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DBF3C08-C8EC-DC49-84E7-B18774364A03}"/>
              </a:ext>
            </a:extLst>
          </p:cNvPr>
          <p:cNvSpPr>
            <a:spLocks noGrp="1"/>
          </p:cNvSpPr>
          <p:nvPr>
            <p:ph type="sldNum" sz="quarter" idx="12"/>
          </p:nvPr>
        </p:nvSpPr>
        <p:spPr>
          <a:xfrm>
            <a:off x="9146427" y="6380538"/>
            <a:ext cx="2743200" cy="365125"/>
          </a:xfrm>
          <a:prstGeom prst="rect">
            <a:avLst/>
          </a:prstGeom>
        </p:spPr>
        <p:txBody>
          <a:bodyPr/>
          <a:lstStyle>
            <a:lvl1pPr algn="r">
              <a:defRPr sz="1000"/>
            </a:lvl1pPr>
          </a:lstStyle>
          <a:p>
            <a:fld id="{5C35FCF4-C3EF-BD43-82E0-05BC237DAD2A}" type="slidenum">
              <a:rPr lang="en-US" smtClean="0"/>
              <a:pPr/>
              <a:t>‹#›</a:t>
            </a:fld>
            <a:endParaRPr lang="en-US" dirty="0"/>
          </a:p>
        </p:txBody>
      </p:sp>
      <p:sp>
        <p:nvSpPr>
          <p:cNvPr id="7" name="Title 1">
            <a:extLst>
              <a:ext uri="{FF2B5EF4-FFF2-40B4-BE49-F238E27FC236}">
                <a16:creationId xmlns:a16="http://schemas.microsoft.com/office/drawing/2014/main" id="{4AF4FC2F-942D-6942-8D5B-4C7E0E5244FF}"/>
              </a:ext>
            </a:extLst>
          </p:cNvPr>
          <p:cNvSpPr>
            <a:spLocks noGrp="1"/>
          </p:cNvSpPr>
          <p:nvPr>
            <p:ph type="title"/>
          </p:nvPr>
        </p:nvSpPr>
        <p:spPr>
          <a:xfrm>
            <a:off x="562628" y="463968"/>
            <a:ext cx="9724372" cy="1033398"/>
          </a:xfrm>
          <a:prstGeom prst="rect">
            <a:avLst/>
          </a:prstGeom>
        </p:spPr>
        <p:txBody>
          <a:bodyPr anchor="ctr" anchorCtr="0">
            <a:normAutofit/>
          </a:bodyPr>
          <a:lstStyle>
            <a:lvl1pPr>
              <a:lnSpc>
                <a:spcPts val="3800"/>
              </a:lnSpc>
              <a:defRPr sz="3600" b="1">
                <a:solidFill>
                  <a:schemeClr val="accent1"/>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19073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uble photo with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83A0EC-D117-3A44-A056-CF7521187A07}"/>
              </a:ext>
            </a:extLst>
          </p:cNvPr>
          <p:cNvSpPr>
            <a:spLocks noGrp="1"/>
          </p:cNvSpPr>
          <p:nvPr>
            <p:ph type="pic" sz="quarter" idx="13"/>
          </p:nvPr>
        </p:nvSpPr>
        <p:spPr>
          <a:xfrm>
            <a:off x="933864" y="1655241"/>
            <a:ext cx="3982602" cy="2222782"/>
          </a:xfrm>
          <a:prstGeom prst="rect">
            <a:avLst/>
          </a:prstGeom>
        </p:spPr>
        <p:txBody>
          <a:bodyPr/>
          <a:lstStyle>
            <a:lvl1pPr marL="0" indent="0">
              <a:buNone/>
              <a:defRPr/>
            </a:lvl1pPr>
          </a:lstStyle>
          <a:p>
            <a:r>
              <a:rPr lang="en-US"/>
              <a:t>Click icon to add picture</a:t>
            </a:r>
            <a:endParaRPr lang="en-US" dirty="0"/>
          </a:p>
        </p:txBody>
      </p:sp>
      <p:sp>
        <p:nvSpPr>
          <p:cNvPr id="11" name="Content Placeholder 2">
            <a:extLst>
              <a:ext uri="{FF2B5EF4-FFF2-40B4-BE49-F238E27FC236}">
                <a16:creationId xmlns:a16="http://schemas.microsoft.com/office/drawing/2014/main" id="{EC2CEEFA-DEDA-3C4E-B209-94546CDD8BD9}"/>
              </a:ext>
            </a:extLst>
          </p:cNvPr>
          <p:cNvSpPr>
            <a:spLocks noGrp="1"/>
          </p:cNvSpPr>
          <p:nvPr>
            <p:ph idx="1"/>
          </p:nvPr>
        </p:nvSpPr>
        <p:spPr>
          <a:xfrm>
            <a:off x="933864" y="4202482"/>
            <a:ext cx="3995802" cy="1835063"/>
          </a:xfrm>
          <a:prstGeom prst="rect">
            <a:avLst/>
          </a:prstGeom>
        </p:spPr>
        <p:txBody>
          <a:bodyPr/>
          <a:lstStyle>
            <a:lvl1pPr>
              <a:buClr>
                <a:schemeClr val="accent1"/>
              </a:buClr>
              <a:defRPr sz="2000"/>
            </a:lvl1pPr>
            <a:lvl2pPr>
              <a:buClr>
                <a:srgbClr val="FBB031"/>
              </a:buClr>
              <a:defRPr sz="1800"/>
            </a:lvl2pPr>
            <a:lvl3pPr>
              <a:buClr>
                <a:srgbClr val="8B857B"/>
              </a:buClr>
              <a:defRPr sz="1600"/>
            </a:lvl3pPr>
            <a:lvl4pPr>
              <a:buClr>
                <a:schemeClr val="accent3"/>
              </a:buClr>
              <a:defRPr sz="1400"/>
            </a:lvl4pPr>
            <a:lvl5pPr>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7">
            <a:extLst>
              <a:ext uri="{FF2B5EF4-FFF2-40B4-BE49-F238E27FC236}">
                <a16:creationId xmlns:a16="http://schemas.microsoft.com/office/drawing/2014/main" id="{873EC9B2-3D79-EB42-BD2D-94A59CE5C329}"/>
              </a:ext>
            </a:extLst>
          </p:cNvPr>
          <p:cNvSpPr>
            <a:spLocks noGrp="1"/>
          </p:cNvSpPr>
          <p:nvPr>
            <p:ph type="pic" sz="quarter" idx="14"/>
          </p:nvPr>
        </p:nvSpPr>
        <p:spPr>
          <a:xfrm>
            <a:off x="7240719" y="1655241"/>
            <a:ext cx="3982602" cy="2222782"/>
          </a:xfrm>
          <a:prstGeom prst="rect">
            <a:avLst/>
          </a:prstGeom>
        </p:spPr>
        <p:txBody>
          <a:bodyPr/>
          <a:lstStyle>
            <a:lvl1pPr marL="0" indent="0">
              <a:buNone/>
              <a:defRPr/>
            </a:lvl1pPr>
          </a:lstStyle>
          <a:p>
            <a:r>
              <a:rPr lang="en-US"/>
              <a:t>Click icon to add picture</a:t>
            </a:r>
          </a:p>
        </p:txBody>
      </p:sp>
      <p:cxnSp>
        <p:nvCxnSpPr>
          <p:cNvPr id="3" name="Straight Connector 2">
            <a:extLst>
              <a:ext uri="{FF2B5EF4-FFF2-40B4-BE49-F238E27FC236}">
                <a16:creationId xmlns:a16="http://schemas.microsoft.com/office/drawing/2014/main" id="{B1D7853A-8D09-4041-8FD1-E58DBA8A7F0F}"/>
              </a:ext>
            </a:extLst>
          </p:cNvPr>
          <p:cNvCxnSpPr/>
          <p:nvPr userDrawn="1"/>
        </p:nvCxnSpPr>
        <p:spPr>
          <a:xfrm>
            <a:off x="6096000" y="1551313"/>
            <a:ext cx="0" cy="4653420"/>
          </a:xfrm>
          <a:prstGeom prst="line">
            <a:avLst/>
          </a:prstGeom>
          <a:ln>
            <a:solidFill>
              <a:schemeClr val="tx2"/>
            </a:solidFill>
          </a:ln>
        </p:spPr>
        <p:style>
          <a:lnRef idx="1">
            <a:schemeClr val="accent2"/>
          </a:lnRef>
          <a:fillRef idx="0">
            <a:schemeClr val="accent2"/>
          </a:fillRef>
          <a:effectRef idx="0">
            <a:schemeClr val="accent2"/>
          </a:effectRef>
          <a:fontRef idx="minor">
            <a:schemeClr val="tx1"/>
          </a:fontRef>
        </p:style>
      </p:cxnSp>
      <p:sp>
        <p:nvSpPr>
          <p:cNvPr id="13" name="Content Placeholder 2">
            <a:extLst>
              <a:ext uri="{FF2B5EF4-FFF2-40B4-BE49-F238E27FC236}">
                <a16:creationId xmlns:a16="http://schemas.microsoft.com/office/drawing/2014/main" id="{AEF50DEA-27DF-7C4E-AD5F-60F66ED518A4}"/>
              </a:ext>
            </a:extLst>
          </p:cNvPr>
          <p:cNvSpPr>
            <a:spLocks noGrp="1"/>
          </p:cNvSpPr>
          <p:nvPr>
            <p:ph idx="15"/>
          </p:nvPr>
        </p:nvSpPr>
        <p:spPr>
          <a:xfrm>
            <a:off x="7240719" y="4202482"/>
            <a:ext cx="3995802" cy="1835063"/>
          </a:xfrm>
          <a:prstGeom prst="rect">
            <a:avLst/>
          </a:prstGeom>
        </p:spPr>
        <p:txBody>
          <a:bodyPr/>
          <a:lstStyle>
            <a:lvl1pPr>
              <a:buClr>
                <a:schemeClr val="accent1"/>
              </a:buClr>
              <a:defRPr sz="2000"/>
            </a:lvl1pPr>
            <a:lvl2pPr>
              <a:buClr>
                <a:srgbClr val="FBB031"/>
              </a:buClr>
              <a:defRPr sz="1800"/>
            </a:lvl2pPr>
            <a:lvl3pPr>
              <a:buClr>
                <a:srgbClr val="8B857B"/>
              </a:buClr>
              <a:defRPr sz="1600"/>
            </a:lvl3pPr>
            <a:lvl4pPr>
              <a:buClr>
                <a:schemeClr val="accent3"/>
              </a:buClr>
              <a:defRPr sz="1400"/>
            </a:lvl4pPr>
            <a:lvl5pPr>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a:extLst>
              <a:ext uri="{FF2B5EF4-FFF2-40B4-BE49-F238E27FC236}">
                <a16:creationId xmlns:a16="http://schemas.microsoft.com/office/drawing/2014/main" id="{5D4A5085-02C7-C249-93B0-AC3B6836CB82}"/>
              </a:ext>
            </a:extLst>
          </p:cNvPr>
          <p:cNvSpPr>
            <a:spLocks noGrp="1"/>
          </p:cNvSpPr>
          <p:nvPr>
            <p:ph type="sldNum" sz="quarter" idx="12"/>
          </p:nvPr>
        </p:nvSpPr>
        <p:spPr>
          <a:xfrm>
            <a:off x="9146427" y="6380538"/>
            <a:ext cx="2743200" cy="365125"/>
          </a:xfrm>
          <a:prstGeom prst="rect">
            <a:avLst/>
          </a:prstGeom>
        </p:spPr>
        <p:txBody>
          <a:bodyPr/>
          <a:lstStyle>
            <a:lvl1pPr algn="r">
              <a:defRPr sz="1000"/>
            </a:lvl1pPr>
          </a:lstStyle>
          <a:p>
            <a:fld id="{5C35FCF4-C3EF-BD43-82E0-05BC237DAD2A}" type="slidenum">
              <a:rPr lang="en-US" smtClean="0"/>
              <a:pPr/>
              <a:t>‹#›</a:t>
            </a:fld>
            <a:endParaRPr lang="en-US" dirty="0"/>
          </a:p>
        </p:txBody>
      </p:sp>
      <p:sp>
        <p:nvSpPr>
          <p:cNvPr id="10" name="Title 1">
            <a:extLst>
              <a:ext uri="{FF2B5EF4-FFF2-40B4-BE49-F238E27FC236}">
                <a16:creationId xmlns:a16="http://schemas.microsoft.com/office/drawing/2014/main" id="{5CF9A15B-E143-B248-AA59-A29370229760}"/>
              </a:ext>
            </a:extLst>
          </p:cNvPr>
          <p:cNvSpPr>
            <a:spLocks noGrp="1"/>
          </p:cNvSpPr>
          <p:nvPr>
            <p:ph type="title"/>
          </p:nvPr>
        </p:nvSpPr>
        <p:spPr>
          <a:xfrm>
            <a:off x="562628" y="463968"/>
            <a:ext cx="9724372" cy="1033398"/>
          </a:xfrm>
          <a:prstGeom prst="rect">
            <a:avLst/>
          </a:prstGeom>
        </p:spPr>
        <p:txBody>
          <a:bodyPr anchor="ctr" anchorCtr="0">
            <a:normAutofit/>
          </a:bodyPr>
          <a:lstStyle>
            <a:lvl1pPr>
              <a:lnSpc>
                <a:spcPts val="3800"/>
              </a:lnSpc>
              <a:defRPr sz="3600" b="1">
                <a:solidFill>
                  <a:schemeClr val="accent1"/>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68388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tem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C0016D1F-0C29-D446-876E-DD6C096D7311}"/>
              </a:ext>
            </a:extLst>
          </p:cNvPr>
          <p:cNvSpPr>
            <a:spLocks noGrp="1"/>
          </p:cNvSpPr>
          <p:nvPr>
            <p:ph type="body" sz="quarter" idx="10" hasCustomPrompt="1"/>
          </p:nvPr>
        </p:nvSpPr>
        <p:spPr>
          <a:xfrm>
            <a:off x="1578280" y="1637270"/>
            <a:ext cx="8749432" cy="4621427"/>
          </a:xfrm>
          <a:prstGeom prst="rect">
            <a:avLst/>
          </a:prstGeom>
        </p:spPr>
        <p:txBody>
          <a:bodyPr anchor="ctr" anchorCtr="0"/>
          <a:lstStyle>
            <a:lvl1pPr marL="0" indent="0">
              <a:lnSpc>
                <a:spcPts val="6200"/>
              </a:lnSpc>
              <a:spcBef>
                <a:spcPts val="0"/>
              </a:spcBef>
              <a:buNone/>
              <a:defRPr sz="6000" b="1">
                <a:solidFill>
                  <a:schemeClr val="accent1"/>
                </a:solidFill>
                <a:latin typeface="+mn-lt"/>
              </a:defRPr>
            </a:lvl1pPr>
          </a:lstStyle>
          <a:p>
            <a:pPr lvl="0"/>
            <a:r>
              <a:rPr lang="en-US" dirty="0"/>
              <a:t>This slide is for one big, bold statement. Bullet points can’t compete! </a:t>
            </a:r>
          </a:p>
        </p:txBody>
      </p:sp>
    </p:spTree>
    <p:extLst>
      <p:ext uri="{BB962C8B-B14F-4D97-AF65-F5344CB8AC3E}">
        <p14:creationId xmlns:p14="http://schemas.microsoft.com/office/powerpoint/2010/main" val="3997480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cluding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78C2-47AD-C340-9456-D9F9B3D30035}"/>
              </a:ext>
            </a:extLst>
          </p:cNvPr>
          <p:cNvSpPr>
            <a:spLocks noGrp="1"/>
          </p:cNvSpPr>
          <p:nvPr>
            <p:ph type="ctrTitle" hasCustomPrompt="1"/>
          </p:nvPr>
        </p:nvSpPr>
        <p:spPr>
          <a:xfrm>
            <a:off x="1578279" y="1680519"/>
            <a:ext cx="8418337" cy="1928468"/>
          </a:xfrm>
          <a:prstGeom prst="rect">
            <a:avLst/>
          </a:prstGeom>
        </p:spPr>
        <p:txBody>
          <a:bodyPr anchor="b">
            <a:normAutofit/>
          </a:bodyPr>
          <a:lstStyle>
            <a:lvl1pPr algn="l">
              <a:lnSpc>
                <a:spcPts val="3800"/>
              </a:lnSpc>
              <a:defRPr sz="3600" b="1">
                <a:solidFill>
                  <a:schemeClr val="accent1"/>
                </a:solidFill>
                <a:latin typeface="+mn-lt"/>
              </a:defRPr>
            </a:lvl1pPr>
          </a:lstStyle>
          <a:p>
            <a:r>
              <a:rPr lang="en-US" dirty="0"/>
              <a:t>Thank you for attending! </a:t>
            </a:r>
            <a:br>
              <a:rPr lang="en-US" dirty="0"/>
            </a:br>
            <a:r>
              <a:rPr lang="en-US" dirty="0"/>
              <a:t>and/or other concluding message</a:t>
            </a:r>
          </a:p>
        </p:txBody>
      </p:sp>
      <p:sp>
        <p:nvSpPr>
          <p:cNvPr id="3" name="Subtitle 2">
            <a:extLst>
              <a:ext uri="{FF2B5EF4-FFF2-40B4-BE49-F238E27FC236}">
                <a16:creationId xmlns:a16="http://schemas.microsoft.com/office/drawing/2014/main" id="{336038AA-9B5A-234E-B6E1-FE9722AB0657}"/>
              </a:ext>
            </a:extLst>
          </p:cNvPr>
          <p:cNvSpPr>
            <a:spLocks noGrp="1"/>
          </p:cNvSpPr>
          <p:nvPr>
            <p:ph type="subTitle" idx="1" hasCustomPrompt="1"/>
          </p:nvPr>
        </p:nvSpPr>
        <p:spPr>
          <a:xfrm>
            <a:off x="1578279" y="3624188"/>
            <a:ext cx="8418337" cy="780997"/>
          </a:xfrm>
          <a:prstGeom prst="rect">
            <a:avLst/>
          </a:prstGeom>
        </p:spPr>
        <p:txBody>
          <a:bodyPr/>
          <a:lstStyle>
            <a:lvl1pPr marL="0" indent="0" algn="l">
              <a:lnSpc>
                <a:spcPts val="2600"/>
              </a:lnSpc>
              <a:spcBef>
                <a:spcPts val="0"/>
              </a:spcBef>
              <a:buNone/>
              <a:defRPr sz="24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For more information go to </a:t>
            </a:r>
            <a:r>
              <a:rPr lang="en-US" dirty="0" err="1"/>
              <a:t>ucalgary.ca</a:t>
            </a:r>
            <a:r>
              <a:rPr lang="en-US" dirty="0"/>
              <a:t>/</a:t>
            </a:r>
            <a:r>
              <a:rPr lang="en-US" dirty="0" err="1"/>
              <a:t>webaddress</a:t>
            </a:r>
            <a:endParaRPr lang="en-US" dirty="0"/>
          </a:p>
        </p:txBody>
      </p:sp>
      <p:sp>
        <p:nvSpPr>
          <p:cNvPr id="10" name="Text Placeholder 9">
            <a:extLst>
              <a:ext uri="{FF2B5EF4-FFF2-40B4-BE49-F238E27FC236}">
                <a16:creationId xmlns:a16="http://schemas.microsoft.com/office/drawing/2014/main" id="{13FD472B-32E4-8A46-90E5-97757DC24EE5}"/>
              </a:ext>
            </a:extLst>
          </p:cNvPr>
          <p:cNvSpPr>
            <a:spLocks noGrp="1"/>
          </p:cNvSpPr>
          <p:nvPr>
            <p:ph type="body" sz="quarter" idx="10" hasCustomPrompt="1"/>
          </p:nvPr>
        </p:nvSpPr>
        <p:spPr>
          <a:xfrm>
            <a:off x="1578279" y="4420386"/>
            <a:ext cx="8418337" cy="1468879"/>
          </a:xfrm>
          <a:prstGeom prst="rect">
            <a:avLst/>
          </a:prstGeom>
        </p:spPr>
        <p:txBody>
          <a:bodyPr anchor="b" anchorCtr="0">
            <a:noAutofit/>
          </a:bodyPr>
          <a:lstStyle>
            <a:lvl1pPr marL="0" indent="0">
              <a:lnSpc>
                <a:spcPts val="2000"/>
              </a:lnSpc>
              <a:spcBef>
                <a:spcPts val="0"/>
              </a:spcBef>
              <a:buNone/>
              <a:defRPr sz="1800" b="0">
                <a:solidFill>
                  <a:schemeClr val="tx1"/>
                </a:solidFill>
              </a:defRPr>
            </a:lvl1pPr>
          </a:lstStyle>
          <a:p>
            <a:pPr lvl="0"/>
            <a:r>
              <a:rPr lang="en-US" dirty="0"/>
              <a:t>Presenter’s Name</a:t>
            </a:r>
            <a:br>
              <a:rPr lang="en-US" dirty="0"/>
            </a:br>
            <a:r>
              <a:rPr lang="en-US" dirty="0" err="1"/>
              <a:t>presentersemail@ucalgary.ca</a:t>
            </a:r>
            <a:br>
              <a:rPr lang="en-US" dirty="0"/>
            </a:br>
            <a:r>
              <a:rPr lang="en-US" dirty="0"/>
              <a:t>Phone number / Twitter handle / additional contact info</a:t>
            </a:r>
          </a:p>
        </p:txBody>
      </p:sp>
    </p:spTree>
    <p:extLst>
      <p:ext uri="{BB962C8B-B14F-4D97-AF65-F5344CB8AC3E}">
        <p14:creationId xmlns:p14="http://schemas.microsoft.com/office/powerpoint/2010/main" val="1795914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BE7213-0BA6-381F-7A8E-D47CB0898082}"/>
              </a:ext>
            </a:extLst>
          </p:cNvPr>
          <p:cNvSpPr>
            <a:spLocks noGrp="1" noChangeArrowheads="1"/>
          </p:cNvSpPr>
          <p:nvPr>
            <p:ph type="dt" sz="half" idx="10"/>
          </p:nvPr>
        </p:nvSpPr>
        <p:spPr/>
        <p:txBody>
          <a:bodyPr/>
          <a:lstStyle>
            <a:lvl1pPr>
              <a:defRPr/>
            </a:lvl1pPr>
          </a:lstStyle>
          <a:p>
            <a:pPr>
              <a:defRPr/>
            </a:pPr>
            <a:endParaRPr lang="en-CA"/>
          </a:p>
        </p:txBody>
      </p:sp>
      <p:sp>
        <p:nvSpPr>
          <p:cNvPr id="3" name="Rectangle 5">
            <a:extLst>
              <a:ext uri="{FF2B5EF4-FFF2-40B4-BE49-F238E27FC236}">
                <a16:creationId xmlns:a16="http://schemas.microsoft.com/office/drawing/2014/main" id="{1A9AFBBE-6E0C-7B28-5E5F-7FAC7425F97F}"/>
              </a:ext>
            </a:extLst>
          </p:cNvPr>
          <p:cNvSpPr>
            <a:spLocks noGrp="1" noChangeArrowheads="1"/>
          </p:cNvSpPr>
          <p:nvPr>
            <p:ph type="ftr" sz="quarter" idx="11"/>
          </p:nvPr>
        </p:nvSpPr>
        <p:spPr/>
        <p:txBody>
          <a:bodyPr/>
          <a:lstStyle>
            <a:lvl1pPr>
              <a:defRPr/>
            </a:lvl1pPr>
          </a:lstStyle>
          <a:p>
            <a:pPr>
              <a:defRPr/>
            </a:pPr>
            <a:endParaRPr lang="en-CA"/>
          </a:p>
        </p:txBody>
      </p:sp>
      <p:sp>
        <p:nvSpPr>
          <p:cNvPr id="4" name="Rectangle 6">
            <a:extLst>
              <a:ext uri="{FF2B5EF4-FFF2-40B4-BE49-F238E27FC236}">
                <a16:creationId xmlns:a16="http://schemas.microsoft.com/office/drawing/2014/main" id="{DFC34BF1-9C63-2F9C-9643-2DC4E666F5C1}"/>
              </a:ext>
            </a:extLst>
          </p:cNvPr>
          <p:cNvSpPr>
            <a:spLocks noGrp="1" noChangeArrowheads="1"/>
          </p:cNvSpPr>
          <p:nvPr>
            <p:ph type="sldNum" sz="quarter" idx="12"/>
          </p:nvPr>
        </p:nvSpPr>
        <p:spPr/>
        <p:txBody>
          <a:bodyPr/>
          <a:lstStyle>
            <a:lvl1pPr>
              <a:defRPr/>
            </a:lvl1pPr>
          </a:lstStyle>
          <a:p>
            <a:pPr>
              <a:defRPr/>
            </a:pPr>
            <a:fld id="{0F427CED-3F4B-8541-9192-86C90CCFD6D6}" type="slidenum">
              <a:rPr lang="en-CA" altLang="en-US"/>
              <a:pPr>
                <a:defRPr/>
              </a:pPr>
              <a:t>‹#›</a:t>
            </a:fld>
            <a:endParaRPr lang="en-CA" altLang="en-US"/>
          </a:p>
        </p:txBody>
      </p:sp>
    </p:spTree>
    <p:extLst>
      <p:ext uri="{BB962C8B-B14F-4D97-AF65-F5344CB8AC3E}">
        <p14:creationId xmlns:p14="http://schemas.microsoft.com/office/powerpoint/2010/main" val="2776643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830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6" r:id="rId4"/>
    <p:sldLayoutId id="2147483654" r:id="rId5"/>
    <p:sldLayoutId id="2147483657" r:id="rId6"/>
    <p:sldLayoutId id="2147483658"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jamanetwork.com/searchresults?author=Kieran+J.+Phelan&amp;q=Kieran+J.+Phelan"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jamanetwork.com/searchresults?author=Yingying+Xu&amp;q=Yingying+Xu" TargetMode="External"/><Relationship Id="rId4" Type="http://schemas.openxmlformats.org/officeDocument/2006/relationships/hyperlink" Target="https://jamanetwork.com/searchresults?author=Jane+Khoury&amp;q=Jane+Khoury"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9828DA3-9E9C-174C-A096-933EB68D54B0}"/>
              </a:ext>
            </a:extLst>
          </p:cNvPr>
          <p:cNvSpPr>
            <a:spLocks noGrp="1"/>
          </p:cNvSpPr>
          <p:nvPr>
            <p:ph type="subTitle" idx="1"/>
          </p:nvPr>
        </p:nvSpPr>
        <p:spPr/>
        <p:txBody>
          <a:bodyPr/>
          <a:lstStyle/>
          <a:p>
            <a:r>
              <a:rPr lang="en-US" sz="3200" dirty="0"/>
              <a:t>Janet Aucoin</a:t>
            </a:r>
          </a:p>
        </p:txBody>
      </p:sp>
      <p:sp>
        <p:nvSpPr>
          <p:cNvPr id="4" name="Text Placeholder 3">
            <a:extLst>
              <a:ext uri="{FF2B5EF4-FFF2-40B4-BE49-F238E27FC236}">
                <a16:creationId xmlns:a16="http://schemas.microsoft.com/office/drawing/2014/main" id="{13E932DF-6BEC-8349-9E3C-C74C19687D56}"/>
              </a:ext>
            </a:extLst>
          </p:cNvPr>
          <p:cNvSpPr>
            <a:spLocks noGrp="1"/>
          </p:cNvSpPr>
          <p:nvPr>
            <p:ph type="body" sz="quarter" idx="10"/>
          </p:nvPr>
        </p:nvSpPr>
        <p:spPr>
          <a:xfrm>
            <a:off x="1578278" y="5259984"/>
            <a:ext cx="8353121" cy="714931"/>
          </a:xfrm>
        </p:spPr>
        <p:txBody>
          <a:bodyPr/>
          <a:lstStyle/>
          <a:p>
            <a:r>
              <a:rPr lang="en-CA" b="1" i="1" dirty="0">
                <a:solidFill>
                  <a:schemeClr val="accent6"/>
                </a:solidFill>
                <a:latin typeface="+mj-lt"/>
                <a:cs typeface="Times New Roman"/>
              </a:rPr>
              <a:t>These </a:t>
            </a:r>
            <a:r>
              <a:rPr lang="en-CA" b="1" i="1" spc="-5" dirty="0">
                <a:solidFill>
                  <a:schemeClr val="accent6"/>
                </a:solidFill>
                <a:latin typeface="+mj-lt"/>
                <a:cs typeface="Times New Roman"/>
              </a:rPr>
              <a:t>lecture </a:t>
            </a:r>
            <a:r>
              <a:rPr lang="en-CA" b="1" i="1" dirty="0">
                <a:solidFill>
                  <a:schemeClr val="accent6"/>
                </a:solidFill>
                <a:latin typeface="+mj-lt"/>
                <a:cs typeface="Times New Roman"/>
              </a:rPr>
              <a:t>notes are based on </a:t>
            </a:r>
            <a:r>
              <a:rPr lang="en-CA" b="1" i="1" spc="5" dirty="0">
                <a:solidFill>
                  <a:schemeClr val="accent6"/>
                </a:solidFill>
                <a:latin typeface="+mj-lt"/>
                <a:cs typeface="Times New Roman"/>
              </a:rPr>
              <a:t>others </a:t>
            </a:r>
            <a:r>
              <a:rPr lang="en-CA" b="1" i="1" dirty="0">
                <a:solidFill>
                  <a:schemeClr val="accent6"/>
                </a:solidFill>
                <a:latin typeface="+mj-lt"/>
                <a:cs typeface="Times New Roman"/>
              </a:rPr>
              <a:t>developed by Dr. Brent Hagel and myself</a:t>
            </a:r>
            <a:endParaRPr lang="en-CA" b="1" dirty="0">
              <a:solidFill>
                <a:schemeClr val="accent6"/>
              </a:solidFill>
              <a:latin typeface="+mj-lt"/>
              <a:cs typeface="Times New Roman"/>
            </a:endParaRPr>
          </a:p>
          <a:p>
            <a:endParaRPr lang="en-US" b="1" dirty="0">
              <a:solidFill>
                <a:schemeClr val="accent6"/>
              </a:solidFill>
              <a:latin typeface="+mj-lt"/>
            </a:endParaRPr>
          </a:p>
        </p:txBody>
      </p:sp>
      <p:sp>
        <p:nvSpPr>
          <p:cNvPr id="5" name="Text Placeholder 4">
            <a:extLst>
              <a:ext uri="{FF2B5EF4-FFF2-40B4-BE49-F238E27FC236}">
                <a16:creationId xmlns:a16="http://schemas.microsoft.com/office/drawing/2014/main" id="{93423051-1C04-6F46-BEDF-92AECB74013E}"/>
              </a:ext>
            </a:extLst>
          </p:cNvPr>
          <p:cNvSpPr>
            <a:spLocks noGrp="1"/>
          </p:cNvSpPr>
          <p:nvPr>
            <p:ph type="body" sz="quarter" idx="11"/>
          </p:nvPr>
        </p:nvSpPr>
        <p:spPr>
          <a:xfrm>
            <a:off x="1578279" y="5844227"/>
            <a:ext cx="6586081" cy="521874"/>
          </a:xfrm>
        </p:spPr>
        <p:txBody>
          <a:bodyPr>
            <a:normAutofit/>
          </a:bodyPr>
          <a:lstStyle/>
          <a:p>
            <a:r>
              <a:rPr lang="en-US" sz="1800" dirty="0"/>
              <a:t>October 22, 2024</a:t>
            </a:r>
          </a:p>
        </p:txBody>
      </p:sp>
      <p:sp>
        <p:nvSpPr>
          <p:cNvPr id="6" name="Rectangle 2">
            <a:extLst>
              <a:ext uri="{FF2B5EF4-FFF2-40B4-BE49-F238E27FC236}">
                <a16:creationId xmlns:a16="http://schemas.microsoft.com/office/drawing/2014/main" id="{74988385-4C99-F247-D4AF-BC070C638C96}"/>
              </a:ext>
            </a:extLst>
          </p:cNvPr>
          <p:cNvSpPr>
            <a:spLocks noGrp="1" noChangeArrowheads="1"/>
          </p:cNvSpPr>
          <p:nvPr>
            <p:ph type="ctrTitle"/>
          </p:nvPr>
        </p:nvSpPr>
        <p:spPr/>
        <p:txBody>
          <a:bodyPr/>
          <a:lstStyle/>
          <a:p>
            <a:pPr eaLnBrk="1" hangingPunct="1"/>
            <a:r>
              <a:rPr lang="en-CA" altLang="en-US" dirty="0"/>
              <a:t>Overview of Study Designs</a:t>
            </a:r>
          </a:p>
        </p:txBody>
      </p:sp>
    </p:spTree>
    <p:extLst>
      <p:ext uri="{BB962C8B-B14F-4D97-AF65-F5344CB8AC3E}">
        <p14:creationId xmlns:p14="http://schemas.microsoft.com/office/powerpoint/2010/main" val="3682412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8A2E-D333-05F6-4E31-8E47A8CEFCCB}"/>
              </a:ext>
            </a:extLst>
          </p:cNvPr>
          <p:cNvSpPr>
            <a:spLocks noGrp="1"/>
          </p:cNvSpPr>
          <p:nvPr>
            <p:ph type="title"/>
          </p:nvPr>
        </p:nvSpPr>
        <p:spPr/>
        <p:txBody>
          <a:bodyPr/>
          <a:lstStyle/>
          <a:p>
            <a:r>
              <a:rPr lang="en-US" dirty="0"/>
              <a:t>Descriptive Studies</a:t>
            </a:r>
          </a:p>
        </p:txBody>
      </p:sp>
      <p:sp>
        <p:nvSpPr>
          <p:cNvPr id="3" name="Content Placeholder 2">
            <a:extLst>
              <a:ext uri="{FF2B5EF4-FFF2-40B4-BE49-F238E27FC236}">
                <a16:creationId xmlns:a16="http://schemas.microsoft.com/office/drawing/2014/main" id="{88F42505-9522-22C3-63EE-B885C367D042}"/>
              </a:ext>
            </a:extLst>
          </p:cNvPr>
          <p:cNvSpPr>
            <a:spLocks noGrp="1"/>
          </p:cNvSpPr>
          <p:nvPr>
            <p:ph idx="1"/>
          </p:nvPr>
        </p:nvSpPr>
        <p:spPr/>
        <p:txBody>
          <a:bodyPr/>
          <a:lstStyle/>
          <a:p>
            <a:pPr eaLnBrk="1" hangingPunct="1"/>
            <a:r>
              <a:rPr lang="en-CA" altLang="en-US" dirty="0"/>
              <a:t>Case series</a:t>
            </a:r>
          </a:p>
          <a:p>
            <a:pPr lvl="1" eaLnBrk="1" hangingPunct="1"/>
            <a:r>
              <a:rPr lang="en-CA" altLang="en-US" dirty="0"/>
              <a:t>Characteristics of a group of individuals with a given clinical outcome</a:t>
            </a:r>
          </a:p>
          <a:p>
            <a:endParaRPr lang="en-US" dirty="0"/>
          </a:p>
        </p:txBody>
      </p:sp>
      <p:sp>
        <p:nvSpPr>
          <p:cNvPr id="4" name="Slide Number Placeholder 3">
            <a:extLst>
              <a:ext uri="{FF2B5EF4-FFF2-40B4-BE49-F238E27FC236}">
                <a16:creationId xmlns:a16="http://schemas.microsoft.com/office/drawing/2014/main" id="{EF1695F7-F070-32C2-8EDD-29D647D33F9C}"/>
              </a:ext>
            </a:extLst>
          </p:cNvPr>
          <p:cNvSpPr>
            <a:spLocks noGrp="1"/>
          </p:cNvSpPr>
          <p:nvPr>
            <p:ph type="sldNum" sz="quarter" idx="12"/>
          </p:nvPr>
        </p:nvSpPr>
        <p:spPr/>
        <p:txBody>
          <a:bodyPr/>
          <a:lstStyle/>
          <a:p>
            <a:fld id="{5C35FCF4-C3EF-BD43-82E0-05BC237DAD2A}" type="slidenum">
              <a:rPr lang="en-US" smtClean="0"/>
              <a:pPr/>
              <a:t>10</a:t>
            </a:fld>
            <a:endParaRPr lang="en-US" dirty="0"/>
          </a:p>
        </p:txBody>
      </p:sp>
    </p:spTree>
    <p:extLst>
      <p:ext uri="{BB962C8B-B14F-4D97-AF65-F5344CB8AC3E}">
        <p14:creationId xmlns:p14="http://schemas.microsoft.com/office/powerpoint/2010/main" val="100594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F1695F7-F070-32C2-8EDD-29D647D33F9C}"/>
              </a:ext>
            </a:extLst>
          </p:cNvPr>
          <p:cNvSpPr>
            <a:spLocks noGrp="1"/>
          </p:cNvSpPr>
          <p:nvPr>
            <p:ph type="sldNum" sz="quarter" idx="12"/>
          </p:nvPr>
        </p:nvSpPr>
        <p:spPr/>
        <p:txBody>
          <a:bodyPr/>
          <a:lstStyle/>
          <a:p>
            <a:fld id="{5C35FCF4-C3EF-BD43-82E0-05BC237DAD2A}" type="slidenum">
              <a:rPr lang="en-US" smtClean="0"/>
              <a:pPr/>
              <a:t>11</a:t>
            </a:fld>
            <a:endParaRPr lang="en-US" dirty="0"/>
          </a:p>
        </p:txBody>
      </p:sp>
      <p:pic>
        <p:nvPicPr>
          <p:cNvPr id="9" name="Picture 4">
            <a:extLst>
              <a:ext uri="{FF2B5EF4-FFF2-40B4-BE49-F238E27FC236}">
                <a16:creationId xmlns:a16="http://schemas.microsoft.com/office/drawing/2014/main" id="{981F5C35-4F55-E5AF-D31E-E102BCE986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49" y="1213076"/>
            <a:ext cx="6518969" cy="36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a:extLst>
              <a:ext uri="{FF2B5EF4-FFF2-40B4-BE49-F238E27FC236}">
                <a16:creationId xmlns:a16="http://schemas.microsoft.com/office/drawing/2014/main" id="{2E35E8EF-E091-A766-1604-945D4106BA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6882" y="3207506"/>
            <a:ext cx="5579026" cy="363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a:extLst>
              <a:ext uri="{FF2B5EF4-FFF2-40B4-BE49-F238E27FC236}">
                <a16:creationId xmlns:a16="http://schemas.microsoft.com/office/drawing/2014/main" id="{5190AEB1-DD4C-7581-2F40-46A04F0668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55982"/>
            <a:ext cx="5722495" cy="989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a:extLst>
              <a:ext uri="{FF2B5EF4-FFF2-40B4-BE49-F238E27FC236}">
                <a16:creationId xmlns:a16="http://schemas.microsoft.com/office/drawing/2014/main" id="{15CDE024-3D97-15F6-D91B-3438D50CD07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76089" y="2171723"/>
            <a:ext cx="4659572" cy="86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6731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8A2E-D333-05F6-4E31-8E47A8CEFCCB}"/>
              </a:ext>
            </a:extLst>
          </p:cNvPr>
          <p:cNvSpPr>
            <a:spLocks noGrp="1"/>
          </p:cNvSpPr>
          <p:nvPr>
            <p:ph type="title"/>
          </p:nvPr>
        </p:nvSpPr>
        <p:spPr/>
        <p:txBody>
          <a:bodyPr/>
          <a:lstStyle/>
          <a:p>
            <a:r>
              <a:rPr lang="en-US" dirty="0"/>
              <a:t>Analytic Studies</a:t>
            </a:r>
          </a:p>
        </p:txBody>
      </p:sp>
      <p:sp>
        <p:nvSpPr>
          <p:cNvPr id="3" name="Content Placeholder 2">
            <a:extLst>
              <a:ext uri="{FF2B5EF4-FFF2-40B4-BE49-F238E27FC236}">
                <a16:creationId xmlns:a16="http://schemas.microsoft.com/office/drawing/2014/main" id="{88F42505-9522-22C3-63EE-B885C367D042}"/>
              </a:ext>
            </a:extLst>
          </p:cNvPr>
          <p:cNvSpPr>
            <a:spLocks noGrp="1"/>
          </p:cNvSpPr>
          <p:nvPr>
            <p:ph idx="1"/>
          </p:nvPr>
        </p:nvSpPr>
        <p:spPr/>
        <p:txBody>
          <a:bodyPr/>
          <a:lstStyle/>
          <a:p>
            <a:pPr eaLnBrk="1" hangingPunct="1"/>
            <a:r>
              <a:rPr lang="en-CA" altLang="en-US" dirty="0"/>
              <a:t>Often undertaken to test a hypothesis</a:t>
            </a:r>
          </a:p>
          <a:p>
            <a:pPr eaLnBrk="1" hangingPunct="1"/>
            <a:r>
              <a:rPr lang="en-CA" altLang="en-US" dirty="0"/>
              <a:t>Relate a health outcome to a potential determinant</a:t>
            </a:r>
          </a:p>
          <a:p>
            <a:pPr lvl="1" eaLnBrk="1" hangingPunct="1"/>
            <a:r>
              <a:rPr lang="en-CA" altLang="en-US" dirty="0"/>
              <a:t>Genetic</a:t>
            </a:r>
          </a:p>
          <a:p>
            <a:pPr lvl="1" eaLnBrk="1" hangingPunct="1"/>
            <a:r>
              <a:rPr lang="en-CA" altLang="en-US" dirty="0"/>
              <a:t>Environmental</a:t>
            </a:r>
          </a:p>
          <a:p>
            <a:pPr lvl="1" eaLnBrk="1" hangingPunct="1"/>
            <a:r>
              <a:rPr lang="en-CA" altLang="en-US" dirty="0"/>
              <a:t>Behavioural</a:t>
            </a:r>
          </a:p>
          <a:p>
            <a:pPr eaLnBrk="1" hangingPunct="1"/>
            <a:r>
              <a:rPr lang="en-CA" altLang="en-US" dirty="0"/>
              <a:t>Does the determinant/exposure cause the outcome?</a:t>
            </a:r>
          </a:p>
          <a:p>
            <a:endParaRPr lang="en-US" dirty="0"/>
          </a:p>
        </p:txBody>
      </p:sp>
      <p:sp>
        <p:nvSpPr>
          <p:cNvPr id="4" name="Slide Number Placeholder 3">
            <a:extLst>
              <a:ext uri="{FF2B5EF4-FFF2-40B4-BE49-F238E27FC236}">
                <a16:creationId xmlns:a16="http://schemas.microsoft.com/office/drawing/2014/main" id="{EF1695F7-F070-32C2-8EDD-29D647D33F9C}"/>
              </a:ext>
            </a:extLst>
          </p:cNvPr>
          <p:cNvSpPr>
            <a:spLocks noGrp="1"/>
          </p:cNvSpPr>
          <p:nvPr>
            <p:ph type="sldNum" sz="quarter" idx="12"/>
          </p:nvPr>
        </p:nvSpPr>
        <p:spPr/>
        <p:txBody>
          <a:bodyPr/>
          <a:lstStyle/>
          <a:p>
            <a:fld id="{5C35FCF4-C3EF-BD43-82E0-05BC237DAD2A}" type="slidenum">
              <a:rPr lang="en-US" smtClean="0"/>
              <a:pPr/>
              <a:t>12</a:t>
            </a:fld>
            <a:endParaRPr lang="en-US" dirty="0"/>
          </a:p>
        </p:txBody>
      </p:sp>
    </p:spTree>
    <p:extLst>
      <p:ext uri="{BB962C8B-B14F-4D97-AF65-F5344CB8AC3E}">
        <p14:creationId xmlns:p14="http://schemas.microsoft.com/office/powerpoint/2010/main" val="766711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8A2E-D333-05F6-4E31-8E47A8CEFCCB}"/>
              </a:ext>
            </a:extLst>
          </p:cNvPr>
          <p:cNvSpPr>
            <a:spLocks noGrp="1"/>
          </p:cNvSpPr>
          <p:nvPr>
            <p:ph type="title"/>
          </p:nvPr>
        </p:nvSpPr>
        <p:spPr/>
        <p:txBody>
          <a:bodyPr/>
          <a:lstStyle/>
          <a:p>
            <a:r>
              <a:rPr lang="en-US" dirty="0"/>
              <a:t>Analytic Studies</a:t>
            </a:r>
          </a:p>
        </p:txBody>
      </p:sp>
      <p:sp>
        <p:nvSpPr>
          <p:cNvPr id="4" name="Slide Number Placeholder 3">
            <a:extLst>
              <a:ext uri="{FF2B5EF4-FFF2-40B4-BE49-F238E27FC236}">
                <a16:creationId xmlns:a16="http://schemas.microsoft.com/office/drawing/2014/main" id="{EF1695F7-F070-32C2-8EDD-29D647D33F9C}"/>
              </a:ext>
            </a:extLst>
          </p:cNvPr>
          <p:cNvSpPr>
            <a:spLocks noGrp="1"/>
          </p:cNvSpPr>
          <p:nvPr>
            <p:ph type="sldNum" sz="quarter" idx="12"/>
          </p:nvPr>
        </p:nvSpPr>
        <p:spPr/>
        <p:txBody>
          <a:bodyPr/>
          <a:lstStyle/>
          <a:p>
            <a:fld id="{5C35FCF4-C3EF-BD43-82E0-05BC237DAD2A}" type="slidenum">
              <a:rPr lang="en-US" smtClean="0"/>
              <a:pPr/>
              <a:t>13</a:t>
            </a:fld>
            <a:endParaRPr lang="en-US" dirty="0"/>
          </a:p>
        </p:txBody>
      </p:sp>
      <p:pic>
        <p:nvPicPr>
          <p:cNvPr id="5" name="Content Placeholder 4" descr="Diagram&#10;&#10;Description automatically generated">
            <a:extLst>
              <a:ext uri="{FF2B5EF4-FFF2-40B4-BE49-F238E27FC236}">
                <a16:creationId xmlns:a16="http://schemas.microsoft.com/office/drawing/2014/main" id="{A7854F77-C0C8-9073-CBE0-2B1B112FAA3F}"/>
              </a:ext>
            </a:extLst>
          </p:cNvPr>
          <p:cNvPicPr>
            <a:picLocks noChangeAspect="1"/>
          </p:cNvPicPr>
          <p:nvPr/>
        </p:nvPicPr>
        <p:blipFill rotWithShape="1">
          <a:blip r:embed="rId2"/>
          <a:srcRect b="19"/>
          <a:stretch/>
        </p:blipFill>
        <p:spPr>
          <a:xfrm>
            <a:off x="1233813" y="1193369"/>
            <a:ext cx="10072321" cy="5664631"/>
          </a:xfrm>
          <a:prstGeom prst="rect">
            <a:avLst/>
          </a:prstGeom>
        </p:spPr>
      </p:pic>
    </p:spTree>
    <p:extLst>
      <p:ext uri="{BB962C8B-B14F-4D97-AF65-F5344CB8AC3E}">
        <p14:creationId xmlns:p14="http://schemas.microsoft.com/office/powerpoint/2010/main" val="419972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35FBEEA-2E87-741D-0B7F-D1D982210AAB}"/>
              </a:ext>
            </a:extLst>
          </p:cNvPr>
          <p:cNvSpPr>
            <a:spLocks noGrp="1" noChangeArrowheads="1"/>
          </p:cNvSpPr>
          <p:nvPr>
            <p:ph type="title"/>
          </p:nvPr>
        </p:nvSpPr>
        <p:spPr>
          <a:xfrm>
            <a:off x="452825" y="450057"/>
            <a:ext cx="8229600" cy="771525"/>
          </a:xfrm>
        </p:spPr>
        <p:txBody>
          <a:bodyPr/>
          <a:lstStyle/>
          <a:p>
            <a:pPr eaLnBrk="1" hangingPunct="1"/>
            <a:r>
              <a:rPr lang="en-CA" altLang="en-US" dirty="0"/>
              <a:t>Randomized Controlled Trials</a:t>
            </a:r>
          </a:p>
        </p:txBody>
      </p:sp>
      <p:sp>
        <p:nvSpPr>
          <p:cNvPr id="23555" name="Text Box 4">
            <a:extLst>
              <a:ext uri="{FF2B5EF4-FFF2-40B4-BE49-F238E27FC236}">
                <a16:creationId xmlns:a16="http://schemas.microsoft.com/office/drawing/2014/main" id="{9F5F40C2-AA09-E66A-62F2-E71780111D76}"/>
              </a:ext>
            </a:extLst>
          </p:cNvPr>
          <p:cNvSpPr txBox="1">
            <a:spLocks noChangeArrowheads="1"/>
          </p:cNvSpPr>
          <p:nvPr/>
        </p:nvSpPr>
        <p:spPr bwMode="auto">
          <a:xfrm>
            <a:off x="5499100" y="1171576"/>
            <a:ext cx="2051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Source Population</a:t>
            </a:r>
          </a:p>
        </p:txBody>
      </p:sp>
      <p:sp>
        <p:nvSpPr>
          <p:cNvPr id="23556" name="Line 5">
            <a:extLst>
              <a:ext uri="{FF2B5EF4-FFF2-40B4-BE49-F238E27FC236}">
                <a16:creationId xmlns:a16="http://schemas.microsoft.com/office/drawing/2014/main" id="{877D948F-EE81-9723-8821-7F2EF4252F8F}"/>
              </a:ext>
            </a:extLst>
          </p:cNvPr>
          <p:cNvSpPr>
            <a:spLocks noChangeShapeType="1"/>
          </p:cNvSpPr>
          <p:nvPr/>
        </p:nvSpPr>
        <p:spPr bwMode="auto">
          <a:xfrm>
            <a:off x="5664200" y="17287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7" name="Line 6">
            <a:extLst>
              <a:ext uri="{FF2B5EF4-FFF2-40B4-BE49-F238E27FC236}">
                <a16:creationId xmlns:a16="http://schemas.microsoft.com/office/drawing/2014/main" id="{5D64B570-09F2-B0AF-A182-870941F6103B}"/>
              </a:ext>
            </a:extLst>
          </p:cNvPr>
          <p:cNvSpPr>
            <a:spLocks noChangeShapeType="1"/>
          </p:cNvSpPr>
          <p:nvPr/>
        </p:nvSpPr>
        <p:spPr bwMode="auto">
          <a:xfrm>
            <a:off x="7464425" y="17287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8" name="Line 7">
            <a:extLst>
              <a:ext uri="{FF2B5EF4-FFF2-40B4-BE49-F238E27FC236}">
                <a16:creationId xmlns:a16="http://schemas.microsoft.com/office/drawing/2014/main" id="{F7D38678-E3D2-BCA4-D2B7-1062E845FE86}"/>
              </a:ext>
            </a:extLst>
          </p:cNvPr>
          <p:cNvSpPr>
            <a:spLocks noChangeShapeType="1"/>
          </p:cNvSpPr>
          <p:nvPr/>
        </p:nvSpPr>
        <p:spPr bwMode="auto">
          <a:xfrm>
            <a:off x="5664201" y="1728788"/>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9" name="Line 8">
            <a:extLst>
              <a:ext uri="{FF2B5EF4-FFF2-40B4-BE49-F238E27FC236}">
                <a16:creationId xmlns:a16="http://schemas.microsoft.com/office/drawing/2014/main" id="{1F814A66-9F9F-02D3-5B53-E7D4C1696AC1}"/>
              </a:ext>
            </a:extLst>
          </p:cNvPr>
          <p:cNvSpPr>
            <a:spLocks noChangeShapeType="1"/>
          </p:cNvSpPr>
          <p:nvPr/>
        </p:nvSpPr>
        <p:spPr bwMode="auto">
          <a:xfrm>
            <a:off x="6527800" y="15113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0" name="Text Box 9">
            <a:extLst>
              <a:ext uri="{FF2B5EF4-FFF2-40B4-BE49-F238E27FC236}">
                <a16:creationId xmlns:a16="http://schemas.microsoft.com/office/drawing/2014/main" id="{4722F6F8-00A7-D2BD-5476-B8EED9364881}"/>
              </a:ext>
            </a:extLst>
          </p:cNvPr>
          <p:cNvSpPr txBox="1">
            <a:spLocks noChangeArrowheads="1"/>
          </p:cNvSpPr>
          <p:nvPr/>
        </p:nvSpPr>
        <p:spPr bwMode="auto">
          <a:xfrm>
            <a:off x="5232400" y="2035176"/>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Eligible</a:t>
            </a:r>
          </a:p>
        </p:txBody>
      </p:sp>
      <p:sp>
        <p:nvSpPr>
          <p:cNvPr id="23561" name="Text Box 10">
            <a:extLst>
              <a:ext uri="{FF2B5EF4-FFF2-40B4-BE49-F238E27FC236}">
                <a16:creationId xmlns:a16="http://schemas.microsoft.com/office/drawing/2014/main" id="{69B73703-EACB-F668-E53F-D4FA35BA4C0E}"/>
              </a:ext>
            </a:extLst>
          </p:cNvPr>
          <p:cNvSpPr txBox="1">
            <a:spLocks noChangeArrowheads="1"/>
          </p:cNvSpPr>
          <p:nvPr/>
        </p:nvSpPr>
        <p:spPr bwMode="auto">
          <a:xfrm>
            <a:off x="6954838" y="2087563"/>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Ineligible</a:t>
            </a:r>
          </a:p>
        </p:txBody>
      </p:sp>
      <p:sp>
        <p:nvSpPr>
          <p:cNvPr id="23562" name="Line 11">
            <a:extLst>
              <a:ext uri="{FF2B5EF4-FFF2-40B4-BE49-F238E27FC236}">
                <a16:creationId xmlns:a16="http://schemas.microsoft.com/office/drawing/2014/main" id="{8BEA09D3-2176-2A67-44B2-A9C94DDB36D9}"/>
              </a:ext>
            </a:extLst>
          </p:cNvPr>
          <p:cNvSpPr>
            <a:spLocks noChangeShapeType="1"/>
          </p:cNvSpPr>
          <p:nvPr/>
        </p:nvSpPr>
        <p:spPr bwMode="auto">
          <a:xfrm>
            <a:off x="4800600" y="2663826"/>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3" name="Line 12">
            <a:extLst>
              <a:ext uri="{FF2B5EF4-FFF2-40B4-BE49-F238E27FC236}">
                <a16:creationId xmlns:a16="http://schemas.microsoft.com/office/drawing/2014/main" id="{6FC44CDA-B5A6-CC70-BCC2-335C1F861CE9}"/>
              </a:ext>
            </a:extLst>
          </p:cNvPr>
          <p:cNvSpPr>
            <a:spLocks noChangeShapeType="1"/>
          </p:cNvSpPr>
          <p:nvPr/>
        </p:nvSpPr>
        <p:spPr bwMode="auto">
          <a:xfrm>
            <a:off x="6600825" y="2663826"/>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4" name="Line 13">
            <a:extLst>
              <a:ext uri="{FF2B5EF4-FFF2-40B4-BE49-F238E27FC236}">
                <a16:creationId xmlns:a16="http://schemas.microsoft.com/office/drawing/2014/main" id="{875D7A33-14E7-3A11-08E6-BA323EDEB85E}"/>
              </a:ext>
            </a:extLst>
          </p:cNvPr>
          <p:cNvSpPr>
            <a:spLocks noChangeShapeType="1"/>
          </p:cNvSpPr>
          <p:nvPr/>
        </p:nvSpPr>
        <p:spPr bwMode="auto">
          <a:xfrm>
            <a:off x="4800601" y="2663825"/>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Line 14">
            <a:extLst>
              <a:ext uri="{FF2B5EF4-FFF2-40B4-BE49-F238E27FC236}">
                <a16:creationId xmlns:a16="http://schemas.microsoft.com/office/drawing/2014/main" id="{AF356483-CF00-FD8C-94F9-81A7343DACF1}"/>
              </a:ext>
            </a:extLst>
          </p:cNvPr>
          <p:cNvSpPr>
            <a:spLocks noChangeShapeType="1"/>
          </p:cNvSpPr>
          <p:nvPr/>
        </p:nvSpPr>
        <p:spPr bwMode="auto">
          <a:xfrm>
            <a:off x="5664200" y="2446339"/>
            <a:ext cx="0" cy="217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6" name="Text Box 15">
            <a:extLst>
              <a:ext uri="{FF2B5EF4-FFF2-40B4-BE49-F238E27FC236}">
                <a16:creationId xmlns:a16="http://schemas.microsoft.com/office/drawing/2014/main" id="{360D7C10-1F72-4A21-064C-13BEFF380A5B}"/>
              </a:ext>
            </a:extLst>
          </p:cNvPr>
          <p:cNvSpPr txBox="1">
            <a:spLocks noChangeArrowheads="1"/>
          </p:cNvSpPr>
          <p:nvPr/>
        </p:nvSpPr>
        <p:spPr bwMode="auto">
          <a:xfrm>
            <a:off x="4367213" y="3009900"/>
            <a:ext cx="1352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Consent to </a:t>
            </a:r>
          </a:p>
          <a:p>
            <a:pPr eaLnBrk="1" hangingPunct="1">
              <a:spcBef>
                <a:spcPct val="0"/>
              </a:spcBef>
              <a:buFontTx/>
              <a:buNone/>
            </a:pPr>
            <a:r>
              <a:rPr lang="en-CA" altLang="en-US" sz="1800" dirty="0">
                <a:solidFill>
                  <a:schemeClr val="tx1"/>
                </a:solidFill>
              </a:rPr>
              <a:t>Participate</a:t>
            </a:r>
          </a:p>
        </p:txBody>
      </p:sp>
      <p:sp>
        <p:nvSpPr>
          <p:cNvPr id="23567" name="Text Box 16">
            <a:extLst>
              <a:ext uri="{FF2B5EF4-FFF2-40B4-BE49-F238E27FC236}">
                <a16:creationId xmlns:a16="http://schemas.microsoft.com/office/drawing/2014/main" id="{2743E83B-CA15-C8EA-FEE7-8E212813D5D1}"/>
              </a:ext>
            </a:extLst>
          </p:cNvPr>
          <p:cNvSpPr txBox="1">
            <a:spLocks noChangeArrowheads="1"/>
          </p:cNvSpPr>
          <p:nvPr/>
        </p:nvSpPr>
        <p:spPr bwMode="auto">
          <a:xfrm>
            <a:off x="6096000" y="3036888"/>
            <a:ext cx="1263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Decline to </a:t>
            </a:r>
          </a:p>
          <a:p>
            <a:pPr eaLnBrk="1" hangingPunct="1">
              <a:spcBef>
                <a:spcPct val="0"/>
              </a:spcBef>
              <a:buFontTx/>
              <a:buNone/>
            </a:pPr>
            <a:r>
              <a:rPr lang="en-CA" altLang="en-US" sz="1800" dirty="0">
                <a:solidFill>
                  <a:schemeClr val="tx1"/>
                </a:solidFill>
              </a:rPr>
              <a:t>Participate</a:t>
            </a:r>
          </a:p>
        </p:txBody>
      </p:sp>
      <p:sp>
        <p:nvSpPr>
          <p:cNvPr id="23568" name="Text Box 19">
            <a:extLst>
              <a:ext uri="{FF2B5EF4-FFF2-40B4-BE49-F238E27FC236}">
                <a16:creationId xmlns:a16="http://schemas.microsoft.com/office/drawing/2014/main" id="{F39004EF-9054-946E-639C-0A7B97763366}"/>
              </a:ext>
            </a:extLst>
          </p:cNvPr>
          <p:cNvSpPr txBox="1">
            <a:spLocks noChangeArrowheads="1"/>
          </p:cNvSpPr>
          <p:nvPr/>
        </p:nvSpPr>
        <p:spPr bwMode="auto">
          <a:xfrm>
            <a:off x="3214124" y="3856038"/>
            <a:ext cx="3608745" cy="36933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Random Assignment of Exposure</a:t>
            </a:r>
          </a:p>
        </p:txBody>
      </p:sp>
      <p:sp>
        <p:nvSpPr>
          <p:cNvPr id="23569" name="Line 20">
            <a:extLst>
              <a:ext uri="{FF2B5EF4-FFF2-40B4-BE49-F238E27FC236}">
                <a16:creationId xmlns:a16="http://schemas.microsoft.com/office/drawing/2014/main" id="{78AE64A6-2F26-3BCF-A0D7-6BB98194BCD3}"/>
              </a:ext>
            </a:extLst>
          </p:cNvPr>
          <p:cNvSpPr>
            <a:spLocks noChangeShapeType="1"/>
          </p:cNvSpPr>
          <p:nvPr/>
        </p:nvSpPr>
        <p:spPr bwMode="auto">
          <a:xfrm>
            <a:off x="2927350" y="44846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0" name="Line 21">
            <a:extLst>
              <a:ext uri="{FF2B5EF4-FFF2-40B4-BE49-F238E27FC236}">
                <a16:creationId xmlns:a16="http://schemas.microsoft.com/office/drawing/2014/main" id="{300F3212-DB56-4947-D385-8A7FB721CE73}"/>
              </a:ext>
            </a:extLst>
          </p:cNvPr>
          <p:cNvSpPr>
            <a:spLocks noChangeShapeType="1"/>
          </p:cNvSpPr>
          <p:nvPr/>
        </p:nvSpPr>
        <p:spPr bwMode="auto">
          <a:xfrm>
            <a:off x="6959600" y="44846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1" name="Line 22">
            <a:extLst>
              <a:ext uri="{FF2B5EF4-FFF2-40B4-BE49-F238E27FC236}">
                <a16:creationId xmlns:a16="http://schemas.microsoft.com/office/drawing/2014/main" id="{31191A8A-4BE9-8EC3-DD25-C671E1EEB1D8}"/>
              </a:ext>
            </a:extLst>
          </p:cNvPr>
          <p:cNvSpPr>
            <a:spLocks noChangeShapeType="1"/>
          </p:cNvSpPr>
          <p:nvPr/>
        </p:nvSpPr>
        <p:spPr bwMode="auto">
          <a:xfrm>
            <a:off x="2927350" y="4484688"/>
            <a:ext cx="40322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2" name="Line 23">
            <a:extLst>
              <a:ext uri="{FF2B5EF4-FFF2-40B4-BE49-F238E27FC236}">
                <a16:creationId xmlns:a16="http://schemas.microsoft.com/office/drawing/2014/main" id="{7CBB1AFA-76BD-D93D-5120-813E0DA43BA7}"/>
              </a:ext>
            </a:extLst>
          </p:cNvPr>
          <p:cNvSpPr>
            <a:spLocks noChangeShapeType="1"/>
          </p:cNvSpPr>
          <p:nvPr/>
        </p:nvSpPr>
        <p:spPr bwMode="auto">
          <a:xfrm>
            <a:off x="4799013" y="42672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3" name="Text Box 24">
            <a:extLst>
              <a:ext uri="{FF2B5EF4-FFF2-40B4-BE49-F238E27FC236}">
                <a16:creationId xmlns:a16="http://schemas.microsoft.com/office/drawing/2014/main" id="{E0BB28E0-2718-C981-84B4-8FF6A2EA7377}"/>
              </a:ext>
            </a:extLst>
          </p:cNvPr>
          <p:cNvSpPr txBox="1">
            <a:spLocks noChangeArrowheads="1"/>
          </p:cNvSpPr>
          <p:nvPr/>
        </p:nvSpPr>
        <p:spPr bwMode="auto">
          <a:xfrm>
            <a:off x="2259013" y="479266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Experimental</a:t>
            </a:r>
          </a:p>
        </p:txBody>
      </p:sp>
      <p:sp>
        <p:nvSpPr>
          <p:cNvPr id="23574" name="Text Box 25">
            <a:extLst>
              <a:ext uri="{FF2B5EF4-FFF2-40B4-BE49-F238E27FC236}">
                <a16:creationId xmlns:a16="http://schemas.microsoft.com/office/drawing/2014/main" id="{DECF177C-9F6F-BF4E-A9AF-938091098E3D}"/>
              </a:ext>
            </a:extLst>
          </p:cNvPr>
          <p:cNvSpPr txBox="1">
            <a:spLocks noChangeArrowheads="1"/>
          </p:cNvSpPr>
          <p:nvPr/>
        </p:nvSpPr>
        <p:spPr bwMode="auto">
          <a:xfrm>
            <a:off x="6470650" y="4765676"/>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Control</a:t>
            </a:r>
          </a:p>
        </p:txBody>
      </p:sp>
      <p:sp>
        <p:nvSpPr>
          <p:cNvPr id="23575" name="Line 26">
            <a:extLst>
              <a:ext uri="{FF2B5EF4-FFF2-40B4-BE49-F238E27FC236}">
                <a16:creationId xmlns:a16="http://schemas.microsoft.com/office/drawing/2014/main" id="{CFA216A8-5F15-754D-BE21-D353BAFD9693}"/>
              </a:ext>
            </a:extLst>
          </p:cNvPr>
          <p:cNvSpPr>
            <a:spLocks noChangeShapeType="1"/>
          </p:cNvSpPr>
          <p:nvPr/>
        </p:nvSpPr>
        <p:spPr bwMode="auto">
          <a:xfrm>
            <a:off x="2063750"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6" name="Line 27">
            <a:extLst>
              <a:ext uri="{FF2B5EF4-FFF2-40B4-BE49-F238E27FC236}">
                <a16:creationId xmlns:a16="http://schemas.microsoft.com/office/drawing/2014/main" id="{248CC73B-91CE-8B41-AD7A-474C078BF12F}"/>
              </a:ext>
            </a:extLst>
          </p:cNvPr>
          <p:cNvSpPr>
            <a:spLocks noChangeShapeType="1"/>
          </p:cNvSpPr>
          <p:nvPr/>
        </p:nvSpPr>
        <p:spPr bwMode="auto">
          <a:xfrm>
            <a:off x="3863975"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7" name="Line 28">
            <a:extLst>
              <a:ext uri="{FF2B5EF4-FFF2-40B4-BE49-F238E27FC236}">
                <a16:creationId xmlns:a16="http://schemas.microsoft.com/office/drawing/2014/main" id="{B41D95EA-54FB-E7D3-F358-46263C35915A}"/>
              </a:ext>
            </a:extLst>
          </p:cNvPr>
          <p:cNvSpPr>
            <a:spLocks noChangeShapeType="1"/>
          </p:cNvSpPr>
          <p:nvPr/>
        </p:nvSpPr>
        <p:spPr bwMode="auto">
          <a:xfrm>
            <a:off x="2063751" y="5348288"/>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29">
            <a:extLst>
              <a:ext uri="{FF2B5EF4-FFF2-40B4-BE49-F238E27FC236}">
                <a16:creationId xmlns:a16="http://schemas.microsoft.com/office/drawing/2014/main" id="{E38DB2B1-E76E-94F6-1B65-8F0FCB4D2DD2}"/>
              </a:ext>
            </a:extLst>
          </p:cNvPr>
          <p:cNvSpPr>
            <a:spLocks noChangeShapeType="1"/>
          </p:cNvSpPr>
          <p:nvPr/>
        </p:nvSpPr>
        <p:spPr bwMode="auto">
          <a:xfrm>
            <a:off x="2927350" y="51308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9" name="Text Box 31">
            <a:extLst>
              <a:ext uri="{FF2B5EF4-FFF2-40B4-BE49-F238E27FC236}">
                <a16:creationId xmlns:a16="http://schemas.microsoft.com/office/drawing/2014/main" id="{ABA76008-94E4-1053-9542-2C09001AF822}"/>
              </a:ext>
            </a:extLst>
          </p:cNvPr>
          <p:cNvSpPr txBox="1">
            <a:spLocks noChangeArrowheads="1"/>
          </p:cNvSpPr>
          <p:nvPr/>
        </p:nvSpPr>
        <p:spPr bwMode="auto">
          <a:xfrm>
            <a:off x="1611313" y="5727701"/>
            <a:ext cx="173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Good Outcome</a:t>
            </a:r>
          </a:p>
        </p:txBody>
      </p:sp>
      <p:sp>
        <p:nvSpPr>
          <p:cNvPr id="23580" name="Text Box 32">
            <a:extLst>
              <a:ext uri="{FF2B5EF4-FFF2-40B4-BE49-F238E27FC236}">
                <a16:creationId xmlns:a16="http://schemas.microsoft.com/office/drawing/2014/main" id="{E6F587BF-D5DD-11FF-6030-F754334AA67F}"/>
              </a:ext>
            </a:extLst>
          </p:cNvPr>
          <p:cNvSpPr txBox="1">
            <a:spLocks noChangeArrowheads="1"/>
          </p:cNvSpPr>
          <p:nvPr/>
        </p:nvSpPr>
        <p:spPr bwMode="auto">
          <a:xfrm>
            <a:off x="3432175" y="5708651"/>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Poor Outcome</a:t>
            </a:r>
          </a:p>
        </p:txBody>
      </p:sp>
      <p:sp>
        <p:nvSpPr>
          <p:cNvPr id="23581" name="Line 33">
            <a:extLst>
              <a:ext uri="{FF2B5EF4-FFF2-40B4-BE49-F238E27FC236}">
                <a16:creationId xmlns:a16="http://schemas.microsoft.com/office/drawing/2014/main" id="{4C854EE4-95F6-A3E1-61C2-70E1FE70F5C5}"/>
              </a:ext>
            </a:extLst>
          </p:cNvPr>
          <p:cNvSpPr>
            <a:spLocks noChangeShapeType="1"/>
          </p:cNvSpPr>
          <p:nvPr/>
        </p:nvSpPr>
        <p:spPr bwMode="auto">
          <a:xfrm>
            <a:off x="6096000"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2" name="Line 34">
            <a:extLst>
              <a:ext uri="{FF2B5EF4-FFF2-40B4-BE49-F238E27FC236}">
                <a16:creationId xmlns:a16="http://schemas.microsoft.com/office/drawing/2014/main" id="{474170F6-F0CB-BF07-7938-B376641881FF}"/>
              </a:ext>
            </a:extLst>
          </p:cNvPr>
          <p:cNvSpPr>
            <a:spLocks noChangeShapeType="1"/>
          </p:cNvSpPr>
          <p:nvPr/>
        </p:nvSpPr>
        <p:spPr bwMode="auto">
          <a:xfrm>
            <a:off x="7896225"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3" name="Line 35">
            <a:extLst>
              <a:ext uri="{FF2B5EF4-FFF2-40B4-BE49-F238E27FC236}">
                <a16:creationId xmlns:a16="http://schemas.microsoft.com/office/drawing/2014/main" id="{9F0359DC-E59E-EA33-4326-B4C3CF193C4F}"/>
              </a:ext>
            </a:extLst>
          </p:cNvPr>
          <p:cNvSpPr>
            <a:spLocks noChangeShapeType="1"/>
          </p:cNvSpPr>
          <p:nvPr/>
        </p:nvSpPr>
        <p:spPr bwMode="auto">
          <a:xfrm>
            <a:off x="6096001" y="5348288"/>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Line 36">
            <a:extLst>
              <a:ext uri="{FF2B5EF4-FFF2-40B4-BE49-F238E27FC236}">
                <a16:creationId xmlns:a16="http://schemas.microsoft.com/office/drawing/2014/main" id="{45777BC1-7F1E-720E-A984-4CECCA7D7339}"/>
              </a:ext>
            </a:extLst>
          </p:cNvPr>
          <p:cNvSpPr>
            <a:spLocks noChangeShapeType="1"/>
          </p:cNvSpPr>
          <p:nvPr/>
        </p:nvSpPr>
        <p:spPr bwMode="auto">
          <a:xfrm>
            <a:off x="6959600" y="51308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5" name="Text Box 37">
            <a:extLst>
              <a:ext uri="{FF2B5EF4-FFF2-40B4-BE49-F238E27FC236}">
                <a16:creationId xmlns:a16="http://schemas.microsoft.com/office/drawing/2014/main" id="{D94F341B-5D07-F0CD-47CC-78110CFAABC9}"/>
              </a:ext>
            </a:extLst>
          </p:cNvPr>
          <p:cNvSpPr txBox="1">
            <a:spLocks noChangeArrowheads="1"/>
          </p:cNvSpPr>
          <p:nvPr/>
        </p:nvSpPr>
        <p:spPr bwMode="auto">
          <a:xfrm>
            <a:off x="5643563" y="5727701"/>
            <a:ext cx="173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Good Outcome</a:t>
            </a:r>
          </a:p>
        </p:txBody>
      </p:sp>
      <p:sp>
        <p:nvSpPr>
          <p:cNvPr id="23586" name="Text Box 38">
            <a:extLst>
              <a:ext uri="{FF2B5EF4-FFF2-40B4-BE49-F238E27FC236}">
                <a16:creationId xmlns:a16="http://schemas.microsoft.com/office/drawing/2014/main" id="{C4A14307-8FAD-66AD-8B15-AA5BCCF6907C}"/>
              </a:ext>
            </a:extLst>
          </p:cNvPr>
          <p:cNvSpPr txBox="1">
            <a:spLocks noChangeArrowheads="1"/>
          </p:cNvSpPr>
          <p:nvPr/>
        </p:nvSpPr>
        <p:spPr bwMode="auto">
          <a:xfrm>
            <a:off x="7464425" y="5708651"/>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Poor Outcome</a:t>
            </a:r>
          </a:p>
        </p:txBody>
      </p:sp>
      <p:sp>
        <p:nvSpPr>
          <p:cNvPr id="23587" name="Text Box 39">
            <a:extLst>
              <a:ext uri="{FF2B5EF4-FFF2-40B4-BE49-F238E27FC236}">
                <a16:creationId xmlns:a16="http://schemas.microsoft.com/office/drawing/2014/main" id="{39BC0EDA-21DA-3F1F-AFE1-FB0D39B7AC72}"/>
              </a:ext>
            </a:extLst>
          </p:cNvPr>
          <p:cNvSpPr txBox="1">
            <a:spLocks noChangeArrowheads="1"/>
          </p:cNvSpPr>
          <p:nvPr/>
        </p:nvSpPr>
        <p:spPr bwMode="auto">
          <a:xfrm>
            <a:off x="1992314" y="6232525"/>
            <a:ext cx="70983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400">
                <a:solidFill>
                  <a:schemeClr val="tx1"/>
                </a:solidFill>
              </a:rPr>
              <a:t>From Koepsell and Weiss. Epidemiologic Methods: Studying the Occurrence of Illness. </a:t>
            </a:r>
          </a:p>
          <a:p>
            <a:pPr eaLnBrk="1" hangingPunct="1">
              <a:spcBef>
                <a:spcPct val="0"/>
              </a:spcBef>
              <a:buFontTx/>
              <a:buNone/>
            </a:pPr>
            <a:r>
              <a:rPr lang="en-CA" altLang="en-US" sz="1400">
                <a:solidFill>
                  <a:schemeClr val="tx1"/>
                </a:solidFill>
              </a:rPr>
              <a:t>Oxford University Press 2003; P. 94</a:t>
            </a:r>
          </a:p>
        </p:txBody>
      </p:sp>
      <p:sp>
        <p:nvSpPr>
          <p:cNvPr id="23588" name="Line 40">
            <a:extLst>
              <a:ext uri="{FF2B5EF4-FFF2-40B4-BE49-F238E27FC236}">
                <a16:creationId xmlns:a16="http://schemas.microsoft.com/office/drawing/2014/main" id="{71732F60-3BF4-5F34-545F-11F899AA48AB}"/>
              </a:ext>
            </a:extLst>
          </p:cNvPr>
          <p:cNvSpPr>
            <a:spLocks noChangeShapeType="1"/>
          </p:cNvSpPr>
          <p:nvPr/>
        </p:nvSpPr>
        <p:spPr bwMode="auto">
          <a:xfrm>
            <a:off x="4810125" y="3609975"/>
            <a:ext cx="0" cy="190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4">
            <a:extLst>
              <a:ext uri="{FF2B5EF4-FFF2-40B4-BE49-F238E27FC236}">
                <a16:creationId xmlns:a16="http://schemas.microsoft.com/office/drawing/2014/main" id="{FCA450F5-1A30-56DE-419E-7646537E3EDE}"/>
              </a:ext>
            </a:extLst>
          </p:cNvPr>
          <p:cNvSpPr txBox="1">
            <a:spLocks noChangeArrowheads="1"/>
          </p:cNvSpPr>
          <p:nvPr/>
        </p:nvSpPr>
        <p:spPr bwMode="auto">
          <a:xfrm>
            <a:off x="976393" y="1533525"/>
            <a:ext cx="928838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FontTx/>
              <a:buNone/>
            </a:pPr>
            <a:r>
              <a:rPr lang="en-US" altLang="en-US" sz="1800" dirty="0">
                <a:solidFill>
                  <a:srgbClr val="0084C0"/>
                </a:solidFill>
                <a:latin typeface="+mn-lt"/>
              </a:rPr>
              <a:t>Abstract</a:t>
            </a:r>
          </a:p>
          <a:p>
            <a:pPr>
              <a:spcBef>
                <a:spcPct val="0"/>
              </a:spcBef>
              <a:buFontTx/>
              <a:buNone/>
            </a:pPr>
            <a:r>
              <a:rPr lang="en-US" altLang="en-US" sz="1800" b="1" dirty="0">
                <a:solidFill>
                  <a:srgbClr val="000000"/>
                </a:solidFill>
                <a:latin typeface="+mn-lt"/>
              </a:rPr>
              <a:t>Objective</a:t>
            </a:r>
            <a:r>
              <a:rPr lang="en-US" altLang="en-US" sz="1800" dirty="0">
                <a:solidFill>
                  <a:srgbClr val="333333"/>
                </a:solidFill>
                <a:latin typeface="+mn-lt"/>
              </a:rPr>
              <a:t>  To test the efficacy of installing safety devices in the homes of young children on total injury rates and on injuries deemed a priori modifiable by the installation of these devices.</a:t>
            </a:r>
          </a:p>
          <a:p>
            <a:pPr>
              <a:spcBef>
                <a:spcPct val="0"/>
              </a:spcBef>
              <a:buFontTx/>
              <a:buNone/>
            </a:pPr>
            <a:r>
              <a:rPr lang="en-US" altLang="en-US" sz="1800" b="1" dirty="0">
                <a:solidFill>
                  <a:srgbClr val="000000"/>
                </a:solidFill>
                <a:latin typeface="+mn-lt"/>
              </a:rPr>
              <a:t>Design</a:t>
            </a:r>
            <a:r>
              <a:rPr lang="en-US" altLang="en-US" sz="1800" dirty="0">
                <a:solidFill>
                  <a:srgbClr val="333333"/>
                </a:solidFill>
                <a:latin typeface="+mn-lt"/>
              </a:rPr>
              <a:t>  A nested, prospective, randomized controlled trial.</a:t>
            </a:r>
          </a:p>
          <a:p>
            <a:pPr>
              <a:spcBef>
                <a:spcPct val="0"/>
              </a:spcBef>
              <a:buFontTx/>
              <a:buNone/>
            </a:pPr>
            <a:r>
              <a:rPr lang="en-US" altLang="en-US" sz="1800" b="1" dirty="0">
                <a:solidFill>
                  <a:srgbClr val="000000"/>
                </a:solidFill>
                <a:latin typeface="+mn-lt"/>
              </a:rPr>
              <a:t>Setting</a:t>
            </a:r>
            <a:r>
              <a:rPr lang="en-US" altLang="en-US" sz="1800" dirty="0">
                <a:solidFill>
                  <a:srgbClr val="333333"/>
                </a:solidFill>
                <a:latin typeface="+mn-lt"/>
              </a:rPr>
              <a:t>  Indoor environment of housing units.</a:t>
            </a:r>
          </a:p>
          <a:p>
            <a:pPr>
              <a:spcBef>
                <a:spcPct val="0"/>
              </a:spcBef>
              <a:buFontTx/>
              <a:buNone/>
            </a:pPr>
            <a:r>
              <a:rPr lang="en-US" altLang="en-US" sz="1800" b="1" dirty="0">
                <a:solidFill>
                  <a:srgbClr val="000000"/>
                </a:solidFill>
                <a:latin typeface="+mn-lt"/>
              </a:rPr>
              <a:t>Participants</a:t>
            </a:r>
            <a:r>
              <a:rPr lang="en-US" altLang="en-US" sz="1800" dirty="0">
                <a:solidFill>
                  <a:srgbClr val="333333"/>
                </a:solidFill>
                <a:latin typeface="+mn-lt"/>
              </a:rPr>
              <a:t>  Mothers and their children from birth to 3 years old participating in the Home Observation and Measures of the Environment study. Among 8878 prenatal patients, 1263 (14.2%) were eligible, 413 (32.7%) agreed to participate, and 355 were randomly assigned to the intervention (n = 181) or control (n = 174) groups.</a:t>
            </a:r>
          </a:p>
          <a:p>
            <a:pPr>
              <a:spcBef>
                <a:spcPct val="0"/>
              </a:spcBef>
              <a:buFontTx/>
              <a:buNone/>
            </a:pPr>
            <a:r>
              <a:rPr lang="en-US" altLang="en-US" sz="1800" b="1" dirty="0">
                <a:solidFill>
                  <a:srgbClr val="000000"/>
                </a:solidFill>
                <a:latin typeface="+mn-lt"/>
              </a:rPr>
              <a:t>Intervention</a:t>
            </a:r>
            <a:r>
              <a:rPr lang="en-US" altLang="en-US" sz="1800" dirty="0">
                <a:solidFill>
                  <a:srgbClr val="333333"/>
                </a:solidFill>
                <a:latin typeface="+mn-lt"/>
              </a:rPr>
              <a:t>  Installation of multiple passive measures (</a:t>
            </a:r>
            <a:r>
              <a:rPr lang="en-US" altLang="en-US" sz="1800" dirty="0" err="1">
                <a:solidFill>
                  <a:srgbClr val="333333"/>
                </a:solidFill>
                <a:latin typeface="+mn-lt"/>
              </a:rPr>
              <a:t>eg</a:t>
            </a:r>
            <a:r>
              <a:rPr lang="en-US" altLang="en-US" sz="1800" dirty="0">
                <a:solidFill>
                  <a:srgbClr val="333333"/>
                </a:solidFill>
                <a:latin typeface="+mn-lt"/>
              </a:rPr>
              <a:t>, stair gates, cabinet locks, and smoke detectors) to reduce exposure to injury hazards. Injury hazards were assessed at home visits by teams of trained research assistants using a validated survey.</a:t>
            </a:r>
          </a:p>
          <a:p>
            <a:pPr>
              <a:spcBef>
                <a:spcPct val="0"/>
              </a:spcBef>
              <a:buFontTx/>
              <a:buNone/>
            </a:pPr>
            <a:r>
              <a:rPr lang="en-US" altLang="en-US" sz="1800" b="1" dirty="0">
                <a:solidFill>
                  <a:srgbClr val="000000"/>
                </a:solidFill>
                <a:latin typeface="+mn-lt"/>
              </a:rPr>
              <a:t>Main Outcome Measure</a:t>
            </a:r>
            <a:r>
              <a:rPr lang="en-US" altLang="en-US" sz="1800" dirty="0">
                <a:solidFill>
                  <a:srgbClr val="333333"/>
                </a:solidFill>
                <a:latin typeface="+mn-lt"/>
              </a:rPr>
              <a:t>  Modifiable and medically attended injury (</a:t>
            </a:r>
            <a:r>
              <a:rPr lang="en-US" altLang="en-US" sz="1800" dirty="0" err="1">
                <a:solidFill>
                  <a:srgbClr val="333333"/>
                </a:solidFill>
                <a:latin typeface="+mn-lt"/>
              </a:rPr>
              <a:t>ie</a:t>
            </a:r>
            <a:r>
              <a:rPr lang="en-US" altLang="en-US" sz="1800" dirty="0">
                <a:solidFill>
                  <a:srgbClr val="333333"/>
                </a:solidFill>
                <a:latin typeface="+mn-lt"/>
              </a:rPr>
              <a:t>, telephone calls, office visits, and emergency visits for injury).</a:t>
            </a:r>
          </a:p>
        </p:txBody>
      </p:sp>
      <p:sp>
        <p:nvSpPr>
          <p:cNvPr id="24579" name="TextBox 8">
            <a:extLst>
              <a:ext uri="{FF2B5EF4-FFF2-40B4-BE49-F238E27FC236}">
                <a16:creationId xmlns:a16="http://schemas.microsoft.com/office/drawing/2014/main" id="{7CD12735-D43E-E09B-14C0-05BAAB8AB01E}"/>
              </a:ext>
            </a:extLst>
          </p:cNvPr>
          <p:cNvSpPr txBox="1">
            <a:spLocks noChangeArrowheads="1"/>
          </p:cNvSpPr>
          <p:nvPr/>
        </p:nvSpPr>
        <p:spPr bwMode="auto">
          <a:xfrm>
            <a:off x="1763713" y="155576"/>
            <a:ext cx="8763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FontTx/>
              <a:buNone/>
            </a:pPr>
            <a:r>
              <a:rPr lang="en-US" altLang="en-US" sz="1800" b="1">
                <a:solidFill>
                  <a:srgbClr val="333333"/>
                </a:solidFill>
                <a:latin typeface="Guardian TextSans Web"/>
              </a:rPr>
              <a:t>A Randomized Controlled Trial of Home Injury Hazard Reduction: </a:t>
            </a:r>
            <a:r>
              <a:rPr lang="en-US" altLang="en-US" sz="1800">
                <a:solidFill>
                  <a:srgbClr val="333333"/>
                </a:solidFill>
                <a:latin typeface="Guardian TextSans Web"/>
              </a:rPr>
              <a:t>The HOME Injury Study</a:t>
            </a:r>
            <a:endParaRPr lang="en-US" altLang="en-US" sz="1800" b="1">
              <a:solidFill>
                <a:srgbClr val="333333"/>
              </a:solidFill>
              <a:latin typeface="Guardian TextSans Web"/>
            </a:endParaRPr>
          </a:p>
          <a:p>
            <a:pPr>
              <a:spcBef>
                <a:spcPct val="0"/>
              </a:spcBef>
              <a:buFontTx/>
              <a:buNone/>
            </a:pPr>
            <a:r>
              <a:rPr lang="en-US" altLang="en-US" sz="1800">
                <a:solidFill>
                  <a:srgbClr val="444444"/>
                </a:solidFill>
                <a:latin typeface="Guardian TextSans Web"/>
                <a:hlinkClick r:id="rId3"/>
              </a:rPr>
              <a:t>Kieran J. Phelan, MD, MS</a:t>
            </a:r>
            <a:r>
              <a:rPr lang="en-US" altLang="en-US" sz="1800">
                <a:solidFill>
                  <a:srgbClr val="333333"/>
                </a:solidFill>
                <a:latin typeface="Guardian TextSans Web"/>
              </a:rPr>
              <a:t>; </a:t>
            </a:r>
            <a:r>
              <a:rPr lang="en-US" altLang="en-US" sz="1800">
                <a:solidFill>
                  <a:srgbClr val="444444"/>
                </a:solidFill>
                <a:latin typeface="Guardian TextSans Web"/>
                <a:hlinkClick r:id="rId4"/>
              </a:rPr>
              <a:t>Jane Khoury, PhD</a:t>
            </a:r>
            <a:r>
              <a:rPr lang="en-US" altLang="en-US" sz="1800">
                <a:solidFill>
                  <a:srgbClr val="333333"/>
                </a:solidFill>
                <a:latin typeface="Guardian TextSans Web"/>
              </a:rPr>
              <a:t>; </a:t>
            </a:r>
            <a:r>
              <a:rPr lang="en-US" altLang="en-US" sz="1800">
                <a:solidFill>
                  <a:srgbClr val="444444"/>
                </a:solidFill>
                <a:latin typeface="Guardian TextSans Web"/>
                <a:hlinkClick r:id="rId5"/>
              </a:rPr>
              <a:t>Yingying Xu, MS</a:t>
            </a:r>
            <a:r>
              <a:rPr lang="en-US" altLang="en-US" sz="1800">
                <a:solidFill>
                  <a:srgbClr val="333333"/>
                </a:solidFill>
                <a:latin typeface="Guardian TextSans Web"/>
              </a:rPr>
              <a:t>; </a:t>
            </a:r>
            <a:r>
              <a:rPr lang="en-US" altLang="en-US" sz="1800" u="sng">
                <a:solidFill>
                  <a:srgbClr val="444444"/>
                </a:solidFill>
                <a:latin typeface="Guardian TextSans Web"/>
              </a:rPr>
              <a:t>et al</a:t>
            </a:r>
            <a:endParaRPr lang="en-US" altLang="en-US" sz="1800">
              <a:solidFill>
                <a:srgbClr val="333333"/>
              </a:solidFill>
              <a:latin typeface="Guardian TextSans Web"/>
            </a:endParaRPr>
          </a:p>
        </p:txBody>
      </p:sp>
      <p:sp>
        <p:nvSpPr>
          <p:cNvPr id="24580" name="TextBox 10">
            <a:extLst>
              <a:ext uri="{FF2B5EF4-FFF2-40B4-BE49-F238E27FC236}">
                <a16:creationId xmlns:a16="http://schemas.microsoft.com/office/drawing/2014/main" id="{C6B3F49A-3C63-0D8B-F3D4-280373012DDC}"/>
              </a:ext>
            </a:extLst>
          </p:cNvPr>
          <p:cNvSpPr txBox="1">
            <a:spLocks noChangeArrowheads="1"/>
          </p:cNvSpPr>
          <p:nvPr/>
        </p:nvSpPr>
        <p:spPr bwMode="auto">
          <a:xfrm>
            <a:off x="1763714" y="6242050"/>
            <a:ext cx="8593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FontTx/>
              <a:buNone/>
            </a:pPr>
            <a:r>
              <a:rPr lang="en-CA" altLang="en-US" sz="1800" i="1">
                <a:solidFill>
                  <a:srgbClr val="333333"/>
                </a:solidFill>
                <a:latin typeface="Guardian TextSans Web"/>
              </a:rPr>
              <a:t>Arch Pediatr Adolesc Med. </a:t>
            </a:r>
            <a:r>
              <a:rPr lang="en-CA" altLang="en-US" sz="1800">
                <a:solidFill>
                  <a:srgbClr val="333333"/>
                </a:solidFill>
                <a:latin typeface="Guardian TextSans Web"/>
              </a:rPr>
              <a:t>2011;165(4):339-345. doi:10.1001/archpediatrics.2011.29</a:t>
            </a:r>
            <a:endParaRPr lang="en-CA" altLang="en-US" sz="180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The Home Observation and Measures of the Environment (HOME) injury study participant enrollment flow diagram. OB indicates obstetrics.">
            <a:extLst>
              <a:ext uri="{FF2B5EF4-FFF2-40B4-BE49-F238E27FC236}">
                <a16:creationId xmlns:a16="http://schemas.microsoft.com/office/drawing/2014/main" id="{FA5E2DA5-0BFE-5D71-6D3E-423BCA98D0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8353" y="0"/>
            <a:ext cx="380626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extBox 3">
            <a:extLst>
              <a:ext uri="{FF2B5EF4-FFF2-40B4-BE49-F238E27FC236}">
                <a16:creationId xmlns:a16="http://schemas.microsoft.com/office/drawing/2014/main" id="{CF9F6250-EA86-B57F-0A94-C8B574E48E37}"/>
              </a:ext>
            </a:extLst>
          </p:cNvPr>
          <p:cNvSpPr txBox="1">
            <a:spLocks noChangeArrowheads="1"/>
          </p:cNvSpPr>
          <p:nvPr/>
        </p:nvSpPr>
        <p:spPr bwMode="auto">
          <a:xfrm>
            <a:off x="5728911" y="1283616"/>
            <a:ext cx="57243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FontTx/>
              <a:buNone/>
            </a:pPr>
            <a:r>
              <a:rPr lang="en-US" altLang="en-US" sz="2000" b="1" dirty="0">
                <a:solidFill>
                  <a:srgbClr val="000000"/>
                </a:solidFill>
                <a:latin typeface="+mj-lt"/>
              </a:rPr>
              <a:t>Results</a:t>
            </a:r>
            <a:r>
              <a:rPr lang="en-US" altLang="en-US" sz="2000" dirty="0">
                <a:solidFill>
                  <a:srgbClr val="333333"/>
                </a:solidFill>
                <a:latin typeface="+mj-lt"/>
              </a:rPr>
              <a:t>  The mean age of children at intervention was 6.3 months. Injury hazards were reduced in the intervention homes but not in the control homes at 1 and 2 years (</a:t>
            </a:r>
            <a:r>
              <a:rPr lang="en-US" altLang="en-US" sz="2000" i="1" dirty="0">
                <a:solidFill>
                  <a:srgbClr val="333333"/>
                </a:solidFill>
                <a:latin typeface="+mj-lt"/>
              </a:rPr>
              <a:t>P</a:t>
            </a:r>
            <a:r>
              <a:rPr lang="en-US" altLang="en-US" sz="2000" dirty="0">
                <a:solidFill>
                  <a:srgbClr val="333333"/>
                </a:solidFill>
                <a:latin typeface="+mj-lt"/>
              </a:rPr>
              <a:t> &lt; .004). There was no difference in the rate for all medically attended injuries in intervention children compared with controls: 14.3 injuries (95% confidence interval [CI], 9.7-21.1 injuries) vs 20.8 injuries (95% CI, 14.4-29.9 injuries) per 100 child-years (</a:t>
            </a:r>
            <a:r>
              <a:rPr lang="en-US" altLang="en-US" sz="2000" i="1" dirty="0">
                <a:solidFill>
                  <a:srgbClr val="333333"/>
                </a:solidFill>
                <a:latin typeface="+mj-lt"/>
              </a:rPr>
              <a:t>P</a:t>
            </a:r>
            <a:r>
              <a:rPr lang="en-US" altLang="en-US" sz="2000" dirty="0">
                <a:solidFill>
                  <a:srgbClr val="333333"/>
                </a:solidFill>
                <a:latin typeface="+mj-lt"/>
              </a:rPr>
              <a:t> = .17); but there was a significant reduction in the rate of modifiable medically attended injuries in intervention children compared with controls: 2.3 injuries (95% CI, 1.0-5.5 injuries) vs 7.7 injuries (95% CI, 4.2-14.2 injuries) per 100 child-years (</a:t>
            </a:r>
            <a:r>
              <a:rPr lang="en-US" altLang="en-US" sz="2000" i="1" dirty="0">
                <a:solidFill>
                  <a:srgbClr val="333333"/>
                </a:solidFill>
                <a:latin typeface="+mj-lt"/>
              </a:rPr>
              <a:t>P</a:t>
            </a:r>
            <a:r>
              <a:rPr lang="en-US" altLang="en-US" sz="2000" dirty="0">
                <a:solidFill>
                  <a:srgbClr val="333333"/>
                </a:solidFill>
                <a:latin typeface="+mj-lt"/>
              </a:rPr>
              <a:t> = .03).</a:t>
            </a:r>
          </a:p>
          <a:p>
            <a:pPr>
              <a:spcBef>
                <a:spcPct val="0"/>
              </a:spcBef>
              <a:buFontTx/>
              <a:buNone/>
            </a:pPr>
            <a:r>
              <a:rPr lang="en-US" altLang="en-US" sz="2000" b="1" dirty="0">
                <a:solidFill>
                  <a:srgbClr val="000000"/>
                </a:solidFill>
                <a:latin typeface="+mj-lt"/>
              </a:rPr>
              <a:t>Conclusion</a:t>
            </a:r>
            <a:r>
              <a:rPr lang="en-US" altLang="en-US" sz="2000" dirty="0">
                <a:solidFill>
                  <a:srgbClr val="333333"/>
                </a:solidFill>
                <a:latin typeface="+mj-lt"/>
              </a:rPr>
              <a:t>  An intervention to reduce exposure to hazards in homes led to a 70% reduction in the rate of modifiable medically attended injury.</a:t>
            </a:r>
          </a:p>
        </p:txBody>
      </p:sp>
      <p:sp>
        <p:nvSpPr>
          <p:cNvPr id="25604" name="TextBox 2">
            <a:extLst>
              <a:ext uri="{FF2B5EF4-FFF2-40B4-BE49-F238E27FC236}">
                <a16:creationId xmlns:a16="http://schemas.microsoft.com/office/drawing/2014/main" id="{3C68ECA0-C295-B31B-5AEB-10490D04EFC1}"/>
              </a:ext>
            </a:extLst>
          </p:cNvPr>
          <p:cNvSpPr txBox="1">
            <a:spLocks noChangeArrowheads="1"/>
          </p:cNvSpPr>
          <p:nvPr/>
        </p:nvSpPr>
        <p:spPr bwMode="auto">
          <a:xfrm>
            <a:off x="5154613" y="6483351"/>
            <a:ext cx="5441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FontTx/>
              <a:buNone/>
            </a:pPr>
            <a:r>
              <a:rPr lang="en-CA" altLang="en-US" sz="1200" i="1">
                <a:solidFill>
                  <a:srgbClr val="333333"/>
                </a:solidFill>
                <a:latin typeface="Guardian TextSans Web"/>
              </a:rPr>
              <a:t>Arch Pediatr Adolesc Med. </a:t>
            </a:r>
            <a:r>
              <a:rPr lang="en-CA" altLang="en-US" sz="1200">
                <a:solidFill>
                  <a:srgbClr val="333333"/>
                </a:solidFill>
                <a:latin typeface="Guardian TextSans Web"/>
              </a:rPr>
              <a:t>2011;165(4):339-345. doi:10.1001/archpediatrics.2011.29</a:t>
            </a:r>
            <a:endParaRPr lang="en-CA" altLang="en-US" sz="120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4C5E5-AB09-04DC-3985-37819E0AEA62}"/>
              </a:ext>
            </a:extLst>
          </p:cNvPr>
          <p:cNvSpPr>
            <a:spLocks noGrp="1"/>
          </p:cNvSpPr>
          <p:nvPr>
            <p:ph type="title"/>
          </p:nvPr>
        </p:nvSpPr>
        <p:spPr/>
        <p:txBody>
          <a:bodyPr/>
          <a:lstStyle/>
          <a:p>
            <a:r>
              <a:rPr lang="en-US" dirty="0"/>
              <a:t>Non-Randomized Studies</a:t>
            </a:r>
          </a:p>
        </p:txBody>
      </p:sp>
      <p:sp>
        <p:nvSpPr>
          <p:cNvPr id="3" name="Content Placeholder 2">
            <a:extLst>
              <a:ext uri="{FF2B5EF4-FFF2-40B4-BE49-F238E27FC236}">
                <a16:creationId xmlns:a16="http://schemas.microsoft.com/office/drawing/2014/main" id="{99F30B11-2D17-AB20-7B3A-D1B920C3A7B1}"/>
              </a:ext>
            </a:extLst>
          </p:cNvPr>
          <p:cNvSpPr>
            <a:spLocks noGrp="1"/>
          </p:cNvSpPr>
          <p:nvPr>
            <p:ph idx="1"/>
          </p:nvPr>
        </p:nvSpPr>
        <p:spPr>
          <a:xfrm>
            <a:off x="562628" y="1773195"/>
            <a:ext cx="4055867" cy="4115669"/>
          </a:xfrm>
        </p:spPr>
        <p:txBody>
          <a:bodyPr/>
          <a:lstStyle/>
          <a:p>
            <a:pPr eaLnBrk="1" hangingPunct="1"/>
            <a:r>
              <a:rPr lang="en-CA" altLang="en-US" dirty="0"/>
              <a:t>Quasi Experimental</a:t>
            </a:r>
          </a:p>
          <a:p>
            <a:pPr eaLnBrk="1" hangingPunct="1"/>
            <a:r>
              <a:rPr lang="en-CA" altLang="en-US" dirty="0"/>
              <a:t>Cohort </a:t>
            </a:r>
          </a:p>
          <a:p>
            <a:pPr lvl="1" eaLnBrk="1" hangingPunct="1"/>
            <a:r>
              <a:rPr lang="en-CA" altLang="en-US" dirty="0"/>
              <a:t>Retrospective</a:t>
            </a:r>
          </a:p>
          <a:p>
            <a:pPr lvl="1" eaLnBrk="1" hangingPunct="1"/>
            <a:r>
              <a:rPr lang="en-CA" altLang="en-US" dirty="0"/>
              <a:t>Prospective</a:t>
            </a:r>
          </a:p>
          <a:p>
            <a:pPr eaLnBrk="1" hangingPunct="1"/>
            <a:r>
              <a:rPr lang="en-CA" altLang="en-US" dirty="0"/>
              <a:t>Case-control</a:t>
            </a:r>
          </a:p>
          <a:p>
            <a:pPr eaLnBrk="1" hangingPunct="1"/>
            <a:r>
              <a:rPr lang="en-CA" altLang="en-US" dirty="0"/>
              <a:t>Cross-sectional</a:t>
            </a:r>
          </a:p>
          <a:p>
            <a:pPr eaLnBrk="1" hangingPunct="1"/>
            <a:endParaRPr lang="en-CA" altLang="en-US" i="1" dirty="0"/>
          </a:p>
          <a:p>
            <a:pPr eaLnBrk="1" hangingPunct="1"/>
            <a:r>
              <a:rPr lang="en-CA" altLang="en-US" dirty="0"/>
              <a:t>Ecological</a:t>
            </a:r>
          </a:p>
          <a:p>
            <a:pPr marL="0" indent="0">
              <a:buNone/>
            </a:pPr>
            <a:endParaRPr lang="en-US" dirty="0"/>
          </a:p>
        </p:txBody>
      </p:sp>
      <p:sp>
        <p:nvSpPr>
          <p:cNvPr id="4" name="Slide Number Placeholder 3">
            <a:extLst>
              <a:ext uri="{FF2B5EF4-FFF2-40B4-BE49-F238E27FC236}">
                <a16:creationId xmlns:a16="http://schemas.microsoft.com/office/drawing/2014/main" id="{2CF25A6E-7741-C2F7-1B0F-CF3DF7DEDC14}"/>
              </a:ext>
            </a:extLst>
          </p:cNvPr>
          <p:cNvSpPr>
            <a:spLocks noGrp="1"/>
          </p:cNvSpPr>
          <p:nvPr>
            <p:ph type="sldNum" sz="quarter" idx="12"/>
          </p:nvPr>
        </p:nvSpPr>
        <p:spPr/>
        <p:txBody>
          <a:bodyPr/>
          <a:lstStyle/>
          <a:p>
            <a:fld id="{5C35FCF4-C3EF-BD43-82E0-05BC237DAD2A}" type="slidenum">
              <a:rPr lang="en-US" smtClean="0"/>
              <a:pPr/>
              <a:t>17</a:t>
            </a:fld>
            <a:endParaRPr lang="en-US" dirty="0"/>
          </a:p>
        </p:txBody>
      </p:sp>
    </p:spTree>
    <p:extLst>
      <p:ext uri="{BB962C8B-B14F-4D97-AF65-F5344CB8AC3E}">
        <p14:creationId xmlns:p14="http://schemas.microsoft.com/office/powerpoint/2010/main" val="173923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C4EBBC2-0BAD-40CF-8E2F-AF7311A25F52}"/>
              </a:ext>
            </a:extLst>
          </p:cNvPr>
          <p:cNvSpPr>
            <a:spLocks noGrp="1" noChangeArrowheads="1"/>
          </p:cNvSpPr>
          <p:nvPr>
            <p:ph type="title"/>
          </p:nvPr>
        </p:nvSpPr>
        <p:spPr/>
        <p:txBody>
          <a:bodyPr/>
          <a:lstStyle/>
          <a:p>
            <a:pPr eaLnBrk="1" hangingPunct="1"/>
            <a:r>
              <a:rPr lang="en-CA" altLang="en-US" dirty="0"/>
              <a:t>Quasi-Experimental</a:t>
            </a:r>
          </a:p>
        </p:txBody>
      </p:sp>
      <p:sp>
        <p:nvSpPr>
          <p:cNvPr id="27651" name="Text Box 4">
            <a:extLst>
              <a:ext uri="{FF2B5EF4-FFF2-40B4-BE49-F238E27FC236}">
                <a16:creationId xmlns:a16="http://schemas.microsoft.com/office/drawing/2014/main" id="{C5BA61E5-FB7E-07AE-3FEC-3C1E233E3FC0}"/>
              </a:ext>
            </a:extLst>
          </p:cNvPr>
          <p:cNvSpPr txBox="1">
            <a:spLocks noChangeArrowheads="1"/>
          </p:cNvSpPr>
          <p:nvPr/>
        </p:nvSpPr>
        <p:spPr bwMode="auto">
          <a:xfrm>
            <a:off x="5499100" y="1171576"/>
            <a:ext cx="2051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Source Population</a:t>
            </a:r>
          </a:p>
        </p:txBody>
      </p:sp>
      <p:sp>
        <p:nvSpPr>
          <p:cNvPr id="27652" name="Line 5">
            <a:extLst>
              <a:ext uri="{FF2B5EF4-FFF2-40B4-BE49-F238E27FC236}">
                <a16:creationId xmlns:a16="http://schemas.microsoft.com/office/drawing/2014/main" id="{5E31FB9C-9D87-A139-2ECE-F78B0761E212}"/>
              </a:ext>
            </a:extLst>
          </p:cNvPr>
          <p:cNvSpPr>
            <a:spLocks noChangeShapeType="1"/>
          </p:cNvSpPr>
          <p:nvPr/>
        </p:nvSpPr>
        <p:spPr bwMode="auto">
          <a:xfrm>
            <a:off x="5664200" y="17287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3" name="Line 6">
            <a:extLst>
              <a:ext uri="{FF2B5EF4-FFF2-40B4-BE49-F238E27FC236}">
                <a16:creationId xmlns:a16="http://schemas.microsoft.com/office/drawing/2014/main" id="{A7597B09-F78A-BCD5-F97D-2470985BBE7E}"/>
              </a:ext>
            </a:extLst>
          </p:cNvPr>
          <p:cNvSpPr>
            <a:spLocks noChangeShapeType="1"/>
          </p:cNvSpPr>
          <p:nvPr/>
        </p:nvSpPr>
        <p:spPr bwMode="auto">
          <a:xfrm>
            <a:off x="7464425" y="17287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4" name="Line 7">
            <a:extLst>
              <a:ext uri="{FF2B5EF4-FFF2-40B4-BE49-F238E27FC236}">
                <a16:creationId xmlns:a16="http://schemas.microsoft.com/office/drawing/2014/main" id="{71AE5543-3C4C-F901-D2A7-F89F17892F1B}"/>
              </a:ext>
            </a:extLst>
          </p:cNvPr>
          <p:cNvSpPr>
            <a:spLocks noChangeShapeType="1"/>
          </p:cNvSpPr>
          <p:nvPr/>
        </p:nvSpPr>
        <p:spPr bwMode="auto">
          <a:xfrm>
            <a:off x="5664201" y="1728788"/>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5" name="Line 8">
            <a:extLst>
              <a:ext uri="{FF2B5EF4-FFF2-40B4-BE49-F238E27FC236}">
                <a16:creationId xmlns:a16="http://schemas.microsoft.com/office/drawing/2014/main" id="{0B125091-559A-AA8D-288A-A69BF864DC8F}"/>
              </a:ext>
            </a:extLst>
          </p:cNvPr>
          <p:cNvSpPr>
            <a:spLocks noChangeShapeType="1"/>
          </p:cNvSpPr>
          <p:nvPr/>
        </p:nvSpPr>
        <p:spPr bwMode="auto">
          <a:xfrm>
            <a:off x="6527800" y="15113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6" name="Text Box 9">
            <a:extLst>
              <a:ext uri="{FF2B5EF4-FFF2-40B4-BE49-F238E27FC236}">
                <a16:creationId xmlns:a16="http://schemas.microsoft.com/office/drawing/2014/main" id="{400CAA84-9A4A-2AD9-7F29-DF310974D4AB}"/>
              </a:ext>
            </a:extLst>
          </p:cNvPr>
          <p:cNvSpPr txBox="1">
            <a:spLocks noChangeArrowheads="1"/>
          </p:cNvSpPr>
          <p:nvPr/>
        </p:nvSpPr>
        <p:spPr bwMode="auto">
          <a:xfrm>
            <a:off x="5232400" y="2035176"/>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Eligible</a:t>
            </a:r>
          </a:p>
        </p:txBody>
      </p:sp>
      <p:sp>
        <p:nvSpPr>
          <p:cNvPr id="27657" name="Text Box 10">
            <a:extLst>
              <a:ext uri="{FF2B5EF4-FFF2-40B4-BE49-F238E27FC236}">
                <a16:creationId xmlns:a16="http://schemas.microsoft.com/office/drawing/2014/main" id="{B96D0FE2-2D2F-1489-EF19-36F1438F691B}"/>
              </a:ext>
            </a:extLst>
          </p:cNvPr>
          <p:cNvSpPr txBox="1">
            <a:spLocks noChangeArrowheads="1"/>
          </p:cNvSpPr>
          <p:nvPr/>
        </p:nvSpPr>
        <p:spPr bwMode="auto">
          <a:xfrm>
            <a:off x="6954838" y="2087563"/>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Ineligible</a:t>
            </a:r>
          </a:p>
        </p:txBody>
      </p:sp>
      <p:sp>
        <p:nvSpPr>
          <p:cNvPr id="27658" name="Line 11">
            <a:extLst>
              <a:ext uri="{FF2B5EF4-FFF2-40B4-BE49-F238E27FC236}">
                <a16:creationId xmlns:a16="http://schemas.microsoft.com/office/drawing/2014/main" id="{47E48F5B-DAEF-459A-4721-3A743FCD99EB}"/>
              </a:ext>
            </a:extLst>
          </p:cNvPr>
          <p:cNvSpPr>
            <a:spLocks noChangeShapeType="1"/>
          </p:cNvSpPr>
          <p:nvPr/>
        </p:nvSpPr>
        <p:spPr bwMode="auto">
          <a:xfrm>
            <a:off x="4800600" y="2663826"/>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9" name="Line 12">
            <a:extLst>
              <a:ext uri="{FF2B5EF4-FFF2-40B4-BE49-F238E27FC236}">
                <a16:creationId xmlns:a16="http://schemas.microsoft.com/office/drawing/2014/main" id="{1189953A-F040-172F-09E1-30719BF1194C}"/>
              </a:ext>
            </a:extLst>
          </p:cNvPr>
          <p:cNvSpPr>
            <a:spLocks noChangeShapeType="1"/>
          </p:cNvSpPr>
          <p:nvPr/>
        </p:nvSpPr>
        <p:spPr bwMode="auto">
          <a:xfrm>
            <a:off x="6600825" y="2663826"/>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60" name="Line 13">
            <a:extLst>
              <a:ext uri="{FF2B5EF4-FFF2-40B4-BE49-F238E27FC236}">
                <a16:creationId xmlns:a16="http://schemas.microsoft.com/office/drawing/2014/main" id="{7CF85EBE-24C5-BB5C-FE97-957757E4714B}"/>
              </a:ext>
            </a:extLst>
          </p:cNvPr>
          <p:cNvSpPr>
            <a:spLocks noChangeShapeType="1"/>
          </p:cNvSpPr>
          <p:nvPr/>
        </p:nvSpPr>
        <p:spPr bwMode="auto">
          <a:xfrm>
            <a:off x="4800601" y="2663825"/>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1" name="Line 14">
            <a:extLst>
              <a:ext uri="{FF2B5EF4-FFF2-40B4-BE49-F238E27FC236}">
                <a16:creationId xmlns:a16="http://schemas.microsoft.com/office/drawing/2014/main" id="{89DE359B-BB2D-4ACD-97C5-8FE7D0D5F5C1}"/>
              </a:ext>
            </a:extLst>
          </p:cNvPr>
          <p:cNvSpPr>
            <a:spLocks noChangeShapeType="1"/>
          </p:cNvSpPr>
          <p:nvPr/>
        </p:nvSpPr>
        <p:spPr bwMode="auto">
          <a:xfrm>
            <a:off x="5664200" y="2446339"/>
            <a:ext cx="0" cy="217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2" name="Text Box 15">
            <a:extLst>
              <a:ext uri="{FF2B5EF4-FFF2-40B4-BE49-F238E27FC236}">
                <a16:creationId xmlns:a16="http://schemas.microsoft.com/office/drawing/2014/main" id="{A575EB2F-ADA7-0694-6877-0CCB590F1AF3}"/>
              </a:ext>
            </a:extLst>
          </p:cNvPr>
          <p:cNvSpPr txBox="1">
            <a:spLocks noChangeArrowheads="1"/>
          </p:cNvSpPr>
          <p:nvPr/>
        </p:nvSpPr>
        <p:spPr bwMode="auto">
          <a:xfrm>
            <a:off x="4367213" y="3009900"/>
            <a:ext cx="1352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Consent to </a:t>
            </a:r>
          </a:p>
          <a:p>
            <a:pPr eaLnBrk="1" hangingPunct="1">
              <a:spcBef>
                <a:spcPct val="0"/>
              </a:spcBef>
              <a:buFontTx/>
              <a:buNone/>
            </a:pPr>
            <a:r>
              <a:rPr lang="en-CA" altLang="en-US" sz="1800">
                <a:solidFill>
                  <a:schemeClr val="tx1"/>
                </a:solidFill>
              </a:rPr>
              <a:t>Participate</a:t>
            </a:r>
          </a:p>
        </p:txBody>
      </p:sp>
      <p:sp>
        <p:nvSpPr>
          <p:cNvPr id="27663" name="Text Box 16">
            <a:extLst>
              <a:ext uri="{FF2B5EF4-FFF2-40B4-BE49-F238E27FC236}">
                <a16:creationId xmlns:a16="http://schemas.microsoft.com/office/drawing/2014/main" id="{68E964ED-F093-7202-4771-C292254B29F5}"/>
              </a:ext>
            </a:extLst>
          </p:cNvPr>
          <p:cNvSpPr txBox="1">
            <a:spLocks noChangeArrowheads="1"/>
          </p:cNvSpPr>
          <p:nvPr/>
        </p:nvSpPr>
        <p:spPr bwMode="auto">
          <a:xfrm>
            <a:off x="6096000" y="3036888"/>
            <a:ext cx="1263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Decline to </a:t>
            </a:r>
          </a:p>
          <a:p>
            <a:pPr eaLnBrk="1" hangingPunct="1">
              <a:spcBef>
                <a:spcPct val="0"/>
              </a:spcBef>
              <a:buFontTx/>
              <a:buNone/>
            </a:pPr>
            <a:r>
              <a:rPr lang="en-CA" altLang="en-US" sz="1800">
                <a:solidFill>
                  <a:schemeClr val="tx1"/>
                </a:solidFill>
              </a:rPr>
              <a:t>Participate</a:t>
            </a:r>
          </a:p>
        </p:txBody>
      </p:sp>
      <p:sp>
        <p:nvSpPr>
          <p:cNvPr id="27664" name="Text Box 17">
            <a:extLst>
              <a:ext uri="{FF2B5EF4-FFF2-40B4-BE49-F238E27FC236}">
                <a16:creationId xmlns:a16="http://schemas.microsoft.com/office/drawing/2014/main" id="{686F17E7-B0BC-8388-4154-422A0A6EA719}"/>
              </a:ext>
            </a:extLst>
          </p:cNvPr>
          <p:cNvSpPr txBox="1">
            <a:spLocks noChangeArrowheads="1"/>
          </p:cNvSpPr>
          <p:nvPr/>
        </p:nvSpPr>
        <p:spPr bwMode="auto">
          <a:xfrm>
            <a:off x="2857662" y="3856038"/>
            <a:ext cx="4108882" cy="36933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Non-Random Assignment of Exposure</a:t>
            </a:r>
          </a:p>
        </p:txBody>
      </p:sp>
      <p:sp>
        <p:nvSpPr>
          <p:cNvPr id="27665" name="Line 18">
            <a:extLst>
              <a:ext uri="{FF2B5EF4-FFF2-40B4-BE49-F238E27FC236}">
                <a16:creationId xmlns:a16="http://schemas.microsoft.com/office/drawing/2014/main" id="{F5390995-25FD-2D30-ABD4-25B515404604}"/>
              </a:ext>
            </a:extLst>
          </p:cNvPr>
          <p:cNvSpPr>
            <a:spLocks noChangeShapeType="1"/>
          </p:cNvSpPr>
          <p:nvPr/>
        </p:nvSpPr>
        <p:spPr bwMode="auto">
          <a:xfrm>
            <a:off x="2927350" y="44846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66" name="Line 19">
            <a:extLst>
              <a:ext uri="{FF2B5EF4-FFF2-40B4-BE49-F238E27FC236}">
                <a16:creationId xmlns:a16="http://schemas.microsoft.com/office/drawing/2014/main" id="{C7A25249-9D2D-E76E-4651-7B2059E80CBB}"/>
              </a:ext>
            </a:extLst>
          </p:cNvPr>
          <p:cNvSpPr>
            <a:spLocks noChangeShapeType="1"/>
          </p:cNvSpPr>
          <p:nvPr/>
        </p:nvSpPr>
        <p:spPr bwMode="auto">
          <a:xfrm>
            <a:off x="6959600" y="44846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67" name="Line 20">
            <a:extLst>
              <a:ext uri="{FF2B5EF4-FFF2-40B4-BE49-F238E27FC236}">
                <a16:creationId xmlns:a16="http://schemas.microsoft.com/office/drawing/2014/main" id="{720458BE-E839-79EE-EECD-570679100911}"/>
              </a:ext>
            </a:extLst>
          </p:cNvPr>
          <p:cNvSpPr>
            <a:spLocks noChangeShapeType="1"/>
          </p:cNvSpPr>
          <p:nvPr/>
        </p:nvSpPr>
        <p:spPr bwMode="auto">
          <a:xfrm>
            <a:off x="2927350" y="4484688"/>
            <a:ext cx="40322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21">
            <a:extLst>
              <a:ext uri="{FF2B5EF4-FFF2-40B4-BE49-F238E27FC236}">
                <a16:creationId xmlns:a16="http://schemas.microsoft.com/office/drawing/2014/main" id="{6446784E-8663-F10E-08AF-F573C7F08256}"/>
              </a:ext>
            </a:extLst>
          </p:cNvPr>
          <p:cNvSpPr>
            <a:spLocks noChangeShapeType="1"/>
          </p:cNvSpPr>
          <p:nvPr/>
        </p:nvSpPr>
        <p:spPr bwMode="auto">
          <a:xfrm>
            <a:off x="4799013" y="42672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Text Box 22">
            <a:extLst>
              <a:ext uri="{FF2B5EF4-FFF2-40B4-BE49-F238E27FC236}">
                <a16:creationId xmlns:a16="http://schemas.microsoft.com/office/drawing/2014/main" id="{1E07898A-4B07-1910-53A5-1F129C3596C3}"/>
              </a:ext>
            </a:extLst>
          </p:cNvPr>
          <p:cNvSpPr txBox="1">
            <a:spLocks noChangeArrowheads="1"/>
          </p:cNvSpPr>
          <p:nvPr/>
        </p:nvSpPr>
        <p:spPr bwMode="auto">
          <a:xfrm>
            <a:off x="2259013" y="479266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Experimental</a:t>
            </a:r>
          </a:p>
        </p:txBody>
      </p:sp>
      <p:sp>
        <p:nvSpPr>
          <p:cNvPr id="27670" name="Text Box 23">
            <a:extLst>
              <a:ext uri="{FF2B5EF4-FFF2-40B4-BE49-F238E27FC236}">
                <a16:creationId xmlns:a16="http://schemas.microsoft.com/office/drawing/2014/main" id="{0B036988-A9F8-1FC9-921E-E819CC4097B6}"/>
              </a:ext>
            </a:extLst>
          </p:cNvPr>
          <p:cNvSpPr txBox="1">
            <a:spLocks noChangeArrowheads="1"/>
          </p:cNvSpPr>
          <p:nvPr/>
        </p:nvSpPr>
        <p:spPr bwMode="auto">
          <a:xfrm>
            <a:off x="6470650" y="4765676"/>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Control</a:t>
            </a:r>
          </a:p>
        </p:txBody>
      </p:sp>
      <p:sp>
        <p:nvSpPr>
          <p:cNvPr id="27671" name="Line 24">
            <a:extLst>
              <a:ext uri="{FF2B5EF4-FFF2-40B4-BE49-F238E27FC236}">
                <a16:creationId xmlns:a16="http://schemas.microsoft.com/office/drawing/2014/main" id="{F9E54872-A045-75FD-420F-206032400842}"/>
              </a:ext>
            </a:extLst>
          </p:cNvPr>
          <p:cNvSpPr>
            <a:spLocks noChangeShapeType="1"/>
          </p:cNvSpPr>
          <p:nvPr/>
        </p:nvSpPr>
        <p:spPr bwMode="auto">
          <a:xfrm>
            <a:off x="2063750"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2" name="Line 25">
            <a:extLst>
              <a:ext uri="{FF2B5EF4-FFF2-40B4-BE49-F238E27FC236}">
                <a16:creationId xmlns:a16="http://schemas.microsoft.com/office/drawing/2014/main" id="{18D49CEA-44A5-B012-4FD1-086F1C51D2A0}"/>
              </a:ext>
            </a:extLst>
          </p:cNvPr>
          <p:cNvSpPr>
            <a:spLocks noChangeShapeType="1"/>
          </p:cNvSpPr>
          <p:nvPr/>
        </p:nvSpPr>
        <p:spPr bwMode="auto">
          <a:xfrm>
            <a:off x="3863975"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3" name="Line 26">
            <a:extLst>
              <a:ext uri="{FF2B5EF4-FFF2-40B4-BE49-F238E27FC236}">
                <a16:creationId xmlns:a16="http://schemas.microsoft.com/office/drawing/2014/main" id="{EC4AC36B-2BF0-B73C-726D-BC189CD2E9D3}"/>
              </a:ext>
            </a:extLst>
          </p:cNvPr>
          <p:cNvSpPr>
            <a:spLocks noChangeShapeType="1"/>
          </p:cNvSpPr>
          <p:nvPr/>
        </p:nvSpPr>
        <p:spPr bwMode="auto">
          <a:xfrm>
            <a:off x="2063751" y="5348288"/>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4" name="Line 27">
            <a:extLst>
              <a:ext uri="{FF2B5EF4-FFF2-40B4-BE49-F238E27FC236}">
                <a16:creationId xmlns:a16="http://schemas.microsoft.com/office/drawing/2014/main" id="{C11A544C-0289-416A-F70D-596026DDE782}"/>
              </a:ext>
            </a:extLst>
          </p:cNvPr>
          <p:cNvSpPr>
            <a:spLocks noChangeShapeType="1"/>
          </p:cNvSpPr>
          <p:nvPr/>
        </p:nvSpPr>
        <p:spPr bwMode="auto">
          <a:xfrm>
            <a:off x="2927350" y="51308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Text Box 28">
            <a:extLst>
              <a:ext uri="{FF2B5EF4-FFF2-40B4-BE49-F238E27FC236}">
                <a16:creationId xmlns:a16="http://schemas.microsoft.com/office/drawing/2014/main" id="{A2717356-EF72-8BCA-EE57-32BC9089A5BE}"/>
              </a:ext>
            </a:extLst>
          </p:cNvPr>
          <p:cNvSpPr txBox="1">
            <a:spLocks noChangeArrowheads="1"/>
          </p:cNvSpPr>
          <p:nvPr/>
        </p:nvSpPr>
        <p:spPr bwMode="auto">
          <a:xfrm>
            <a:off x="3432175" y="5708651"/>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Poor Outcome</a:t>
            </a:r>
          </a:p>
        </p:txBody>
      </p:sp>
      <p:sp>
        <p:nvSpPr>
          <p:cNvPr id="27676" name="Line 29">
            <a:extLst>
              <a:ext uri="{FF2B5EF4-FFF2-40B4-BE49-F238E27FC236}">
                <a16:creationId xmlns:a16="http://schemas.microsoft.com/office/drawing/2014/main" id="{82A079F4-3389-69B1-3606-DC779EFBC947}"/>
              </a:ext>
            </a:extLst>
          </p:cNvPr>
          <p:cNvSpPr>
            <a:spLocks noChangeShapeType="1"/>
          </p:cNvSpPr>
          <p:nvPr/>
        </p:nvSpPr>
        <p:spPr bwMode="auto">
          <a:xfrm>
            <a:off x="6096000"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7" name="Line 30">
            <a:extLst>
              <a:ext uri="{FF2B5EF4-FFF2-40B4-BE49-F238E27FC236}">
                <a16:creationId xmlns:a16="http://schemas.microsoft.com/office/drawing/2014/main" id="{6D8C9BF8-F132-E471-8DAF-D78B0BBB7F1B}"/>
              </a:ext>
            </a:extLst>
          </p:cNvPr>
          <p:cNvSpPr>
            <a:spLocks noChangeShapeType="1"/>
          </p:cNvSpPr>
          <p:nvPr/>
        </p:nvSpPr>
        <p:spPr bwMode="auto">
          <a:xfrm>
            <a:off x="7896225" y="5348289"/>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8" name="Line 31">
            <a:extLst>
              <a:ext uri="{FF2B5EF4-FFF2-40B4-BE49-F238E27FC236}">
                <a16:creationId xmlns:a16="http://schemas.microsoft.com/office/drawing/2014/main" id="{DB365484-CFCE-08DD-2B1D-23DBCEDDEC07}"/>
              </a:ext>
            </a:extLst>
          </p:cNvPr>
          <p:cNvSpPr>
            <a:spLocks noChangeShapeType="1"/>
          </p:cNvSpPr>
          <p:nvPr/>
        </p:nvSpPr>
        <p:spPr bwMode="auto">
          <a:xfrm>
            <a:off x="6096001" y="5348288"/>
            <a:ext cx="1800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32">
            <a:extLst>
              <a:ext uri="{FF2B5EF4-FFF2-40B4-BE49-F238E27FC236}">
                <a16:creationId xmlns:a16="http://schemas.microsoft.com/office/drawing/2014/main" id="{B52211B6-9DE7-9AC3-CC20-47BABAC5C3EE}"/>
              </a:ext>
            </a:extLst>
          </p:cNvPr>
          <p:cNvSpPr>
            <a:spLocks noChangeShapeType="1"/>
          </p:cNvSpPr>
          <p:nvPr/>
        </p:nvSpPr>
        <p:spPr bwMode="auto">
          <a:xfrm>
            <a:off x="6959600" y="51308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0" name="Text Box 33">
            <a:extLst>
              <a:ext uri="{FF2B5EF4-FFF2-40B4-BE49-F238E27FC236}">
                <a16:creationId xmlns:a16="http://schemas.microsoft.com/office/drawing/2014/main" id="{54F2FB4D-DE96-A7AB-F867-2CDA59598729}"/>
              </a:ext>
            </a:extLst>
          </p:cNvPr>
          <p:cNvSpPr txBox="1">
            <a:spLocks noChangeArrowheads="1"/>
          </p:cNvSpPr>
          <p:nvPr/>
        </p:nvSpPr>
        <p:spPr bwMode="auto">
          <a:xfrm>
            <a:off x="5434013" y="5727701"/>
            <a:ext cx="173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Good Outcome</a:t>
            </a:r>
          </a:p>
        </p:txBody>
      </p:sp>
      <p:sp>
        <p:nvSpPr>
          <p:cNvPr id="27681" name="Text Box 34">
            <a:extLst>
              <a:ext uri="{FF2B5EF4-FFF2-40B4-BE49-F238E27FC236}">
                <a16:creationId xmlns:a16="http://schemas.microsoft.com/office/drawing/2014/main" id="{67D1591D-5862-02E2-43C7-14C7D16E9F9E}"/>
              </a:ext>
            </a:extLst>
          </p:cNvPr>
          <p:cNvSpPr txBox="1">
            <a:spLocks noChangeArrowheads="1"/>
          </p:cNvSpPr>
          <p:nvPr/>
        </p:nvSpPr>
        <p:spPr bwMode="auto">
          <a:xfrm>
            <a:off x="7464425" y="5727701"/>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Poor Outcome</a:t>
            </a:r>
          </a:p>
        </p:txBody>
      </p:sp>
      <p:sp>
        <p:nvSpPr>
          <p:cNvPr id="27682" name="Line 35">
            <a:extLst>
              <a:ext uri="{FF2B5EF4-FFF2-40B4-BE49-F238E27FC236}">
                <a16:creationId xmlns:a16="http://schemas.microsoft.com/office/drawing/2014/main" id="{2FB6847A-D6D0-2B36-FE16-CDC10516ABBE}"/>
              </a:ext>
            </a:extLst>
          </p:cNvPr>
          <p:cNvSpPr>
            <a:spLocks noChangeShapeType="1"/>
          </p:cNvSpPr>
          <p:nvPr/>
        </p:nvSpPr>
        <p:spPr bwMode="auto">
          <a:xfrm>
            <a:off x="4810125" y="3609975"/>
            <a:ext cx="0" cy="190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3" name="Text Box 36">
            <a:extLst>
              <a:ext uri="{FF2B5EF4-FFF2-40B4-BE49-F238E27FC236}">
                <a16:creationId xmlns:a16="http://schemas.microsoft.com/office/drawing/2014/main" id="{CC9740EB-6EB6-C031-2890-B9B38E27B5DB}"/>
              </a:ext>
            </a:extLst>
          </p:cNvPr>
          <p:cNvSpPr txBox="1">
            <a:spLocks noChangeArrowheads="1"/>
          </p:cNvSpPr>
          <p:nvPr/>
        </p:nvSpPr>
        <p:spPr bwMode="auto">
          <a:xfrm>
            <a:off x="1524000" y="5715001"/>
            <a:ext cx="173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Good Outcome</a:t>
            </a:r>
          </a:p>
        </p:txBody>
      </p:sp>
      <p:sp>
        <p:nvSpPr>
          <p:cNvPr id="27684" name="Text Box 37">
            <a:extLst>
              <a:ext uri="{FF2B5EF4-FFF2-40B4-BE49-F238E27FC236}">
                <a16:creationId xmlns:a16="http://schemas.microsoft.com/office/drawing/2014/main" id="{47B68F05-A10A-53C1-7921-937394B26F5A}"/>
              </a:ext>
            </a:extLst>
          </p:cNvPr>
          <p:cNvSpPr txBox="1">
            <a:spLocks noChangeArrowheads="1"/>
          </p:cNvSpPr>
          <p:nvPr/>
        </p:nvSpPr>
        <p:spPr bwMode="auto">
          <a:xfrm>
            <a:off x="1992314" y="6232525"/>
            <a:ext cx="77555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400">
                <a:solidFill>
                  <a:schemeClr val="tx1"/>
                </a:solidFill>
              </a:rPr>
              <a:t>Adapted from Koepsell and Weiss. Epidemiologic Methods: Studying the Occurrence of Illness. </a:t>
            </a:r>
          </a:p>
          <a:p>
            <a:pPr eaLnBrk="1" hangingPunct="1">
              <a:spcBef>
                <a:spcPct val="0"/>
              </a:spcBef>
              <a:buFontTx/>
              <a:buNone/>
            </a:pPr>
            <a:r>
              <a:rPr lang="en-CA" altLang="en-US" sz="1400">
                <a:solidFill>
                  <a:schemeClr val="tx1"/>
                </a:solidFill>
              </a:rPr>
              <a:t>Oxford University Press 2003; P. 94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a:extLst>
              <a:ext uri="{FF2B5EF4-FFF2-40B4-BE49-F238E27FC236}">
                <a16:creationId xmlns:a16="http://schemas.microsoft.com/office/drawing/2014/main" id="{43AF08C6-91DE-369D-AD3B-47CAB9EBC2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7539" y="1960564"/>
            <a:ext cx="6256337" cy="436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5" name="Picture 6">
            <a:extLst>
              <a:ext uri="{FF2B5EF4-FFF2-40B4-BE49-F238E27FC236}">
                <a16:creationId xmlns:a16="http://schemas.microsoft.com/office/drawing/2014/main" id="{29FDD1DB-3BE5-D39F-9036-FE49219388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9500" y="458788"/>
            <a:ext cx="7188200" cy="110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2AD0-B422-9948-BB03-1443DE901CD6}"/>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5480ABD6-B0BD-B94F-9DA7-56F8E322B8EC}"/>
              </a:ext>
            </a:extLst>
          </p:cNvPr>
          <p:cNvSpPr>
            <a:spLocks noGrp="1"/>
          </p:cNvSpPr>
          <p:nvPr>
            <p:ph idx="1"/>
          </p:nvPr>
        </p:nvSpPr>
        <p:spPr/>
        <p:txBody>
          <a:bodyPr/>
          <a:lstStyle/>
          <a:p>
            <a:pPr eaLnBrk="1" hangingPunct="1"/>
            <a:r>
              <a:rPr lang="en-CA" altLang="en-US" dirty="0"/>
              <a:t>To provide an introduction to the major epidemiologic study designs</a:t>
            </a:r>
          </a:p>
          <a:p>
            <a:pPr eaLnBrk="1" hangingPunct="1"/>
            <a:r>
              <a:rPr lang="en-CA" altLang="en-US" dirty="0"/>
              <a:t>To distinguish the characteristics among major epidemiologic study designs</a:t>
            </a:r>
          </a:p>
          <a:p>
            <a:endParaRPr lang="en-US" dirty="0"/>
          </a:p>
        </p:txBody>
      </p:sp>
      <p:sp>
        <p:nvSpPr>
          <p:cNvPr id="4" name="Slide Number Placeholder 3">
            <a:extLst>
              <a:ext uri="{FF2B5EF4-FFF2-40B4-BE49-F238E27FC236}">
                <a16:creationId xmlns:a16="http://schemas.microsoft.com/office/drawing/2014/main" id="{724FA3F3-625E-CA46-8A0A-6A0AF37CFDC8}"/>
              </a:ext>
            </a:extLst>
          </p:cNvPr>
          <p:cNvSpPr>
            <a:spLocks noGrp="1"/>
          </p:cNvSpPr>
          <p:nvPr>
            <p:ph type="sldNum" sz="quarter" idx="12"/>
          </p:nvPr>
        </p:nvSpPr>
        <p:spPr/>
        <p:txBody>
          <a:bodyPr/>
          <a:lstStyle/>
          <a:p>
            <a:fld id="{5C35FCF4-C3EF-BD43-82E0-05BC237DAD2A}" type="slidenum">
              <a:rPr lang="en-US" smtClean="0"/>
              <a:pPr/>
              <a:t>2</a:t>
            </a:fld>
            <a:endParaRPr lang="en-US" dirty="0"/>
          </a:p>
        </p:txBody>
      </p:sp>
    </p:spTree>
    <p:extLst>
      <p:ext uri="{BB962C8B-B14F-4D97-AF65-F5344CB8AC3E}">
        <p14:creationId xmlns:p14="http://schemas.microsoft.com/office/powerpoint/2010/main" val="14210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DF782-799A-407D-1187-30C60C2374D0}"/>
              </a:ext>
            </a:extLst>
          </p:cNvPr>
          <p:cNvSpPr>
            <a:spLocks noGrp="1"/>
          </p:cNvSpPr>
          <p:nvPr>
            <p:ph type="title"/>
          </p:nvPr>
        </p:nvSpPr>
        <p:spPr/>
        <p:txBody>
          <a:bodyPr/>
          <a:lstStyle/>
          <a:p>
            <a:r>
              <a:rPr lang="en-CA" altLang="en-US" dirty="0"/>
              <a:t>Cohort Study</a:t>
            </a:r>
            <a:endParaRPr lang="en-US" dirty="0"/>
          </a:p>
        </p:txBody>
      </p:sp>
      <p:sp>
        <p:nvSpPr>
          <p:cNvPr id="3" name="Content Placeholder 2">
            <a:extLst>
              <a:ext uri="{FF2B5EF4-FFF2-40B4-BE49-F238E27FC236}">
                <a16:creationId xmlns:a16="http://schemas.microsoft.com/office/drawing/2014/main" id="{67E0079B-1BAE-8970-E82C-42FFA171B8AD}"/>
              </a:ext>
            </a:extLst>
          </p:cNvPr>
          <p:cNvSpPr>
            <a:spLocks noGrp="1"/>
          </p:cNvSpPr>
          <p:nvPr>
            <p:ph idx="1"/>
          </p:nvPr>
        </p:nvSpPr>
        <p:spPr/>
        <p:txBody>
          <a:bodyPr/>
          <a:lstStyle/>
          <a:p>
            <a:pPr eaLnBrk="1" hangingPunct="1">
              <a:lnSpc>
                <a:spcPct val="80000"/>
              </a:lnSpc>
            </a:pPr>
            <a:r>
              <a:rPr lang="en-CA" altLang="en-US" sz="2800" dirty="0"/>
              <a:t>Study groups defined in terms of exposure and followed to determine frequency of outcome</a:t>
            </a:r>
          </a:p>
          <a:p>
            <a:pPr eaLnBrk="1" hangingPunct="1">
              <a:lnSpc>
                <a:spcPct val="80000"/>
              </a:lnSpc>
            </a:pPr>
            <a:r>
              <a:rPr lang="en-CA" altLang="en-US" sz="2800" dirty="0"/>
              <a:t>Prospective or concurrent Cohort Study</a:t>
            </a:r>
          </a:p>
          <a:p>
            <a:pPr marL="0" indent="0" eaLnBrk="1" hangingPunct="1">
              <a:lnSpc>
                <a:spcPct val="80000"/>
              </a:lnSpc>
              <a:buNone/>
            </a:pPr>
            <a:endParaRPr lang="en-CA" altLang="en-US" sz="2800" dirty="0"/>
          </a:p>
          <a:p>
            <a:pPr marL="0" indent="0" eaLnBrk="1" hangingPunct="1">
              <a:lnSpc>
                <a:spcPct val="80000"/>
              </a:lnSpc>
              <a:buNone/>
            </a:pPr>
            <a:endParaRPr lang="en-CA" altLang="en-US" sz="2800" dirty="0"/>
          </a:p>
          <a:p>
            <a:pPr eaLnBrk="1" hangingPunct="1">
              <a:lnSpc>
                <a:spcPct val="80000"/>
              </a:lnSpc>
            </a:pPr>
            <a:r>
              <a:rPr lang="en-CA" altLang="en-US" sz="2800" dirty="0"/>
              <a:t>Retrospective or historical Cohort Study</a:t>
            </a:r>
          </a:p>
          <a:p>
            <a:pPr marL="0" indent="0" eaLnBrk="1" hangingPunct="1">
              <a:lnSpc>
                <a:spcPct val="80000"/>
              </a:lnSpc>
              <a:buNone/>
            </a:pPr>
            <a:endParaRPr lang="en-CA" altLang="en-US" dirty="0"/>
          </a:p>
          <a:p>
            <a:pPr marL="0" indent="0" eaLnBrk="1" hangingPunct="1">
              <a:lnSpc>
                <a:spcPct val="80000"/>
              </a:lnSpc>
              <a:buNone/>
            </a:pPr>
            <a:endParaRPr lang="en-CA" altLang="en-US" sz="2800" dirty="0"/>
          </a:p>
          <a:p>
            <a:pPr eaLnBrk="1" hangingPunct="1">
              <a:lnSpc>
                <a:spcPct val="80000"/>
              </a:lnSpc>
            </a:pPr>
            <a:r>
              <a:rPr lang="en-CA" altLang="en-US" sz="2800" dirty="0"/>
              <a:t>Studies can have both prospective and retrospective components</a:t>
            </a:r>
          </a:p>
          <a:p>
            <a:endParaRPr lang="en-US" dirty="0"/>
          </a:p>
        </p:txBody>
      </p:sp>
      <p:sp>
        <p:nvSpPr>
          <p:cNvPr id="4" name="Slide Number Placeholder 3">
            <a:extLst>
              <a:ext uri="{FF2B5EF4-FFF2-40B4-BE49-F238E27FC236}">
                <a16:creationId xmlns:a16="http://schemas.microsoft.com/office/drawing/2014/main" id="{C697A13D-BC1B-14D2-35AE-1A9086BDE8F1}"/>
              </a:ext>
            </a:extLst>
          </p:cNvPr>
          <p:cNvSpPr>
            <a:spLocks noGrp="1"/>
          </p:cNvSpPr>
          <p:nvPr>
            <p:ph type="sldNum" sz="quarter" idx="12"/>
          </p:nvPr>
        </p:nvSpPr>
        <p:spPr/>
        <p:txBody>
          <a:bodyPr/>
          <a:lstStyle/>
          <a:p>
            <a:fld id="{5C35FCF4-C3EF-BD43-82E0-05BC237DAD2A}" type="slidenum">
              <a:rPr lang="en-US" smtClean="0"/>
              <a:pPr/>
              <a:t>20</a:t>
            </a:fld>
            <a:endParaRPr lang="en-US" dirty="0"/>
          </a:p>
        </p:txBody>
      </p:sp>
      <p:sp>
        <p:nvSpPr>
          <p:cNvPr id="5" name="Line 31">
            <a:extLst>
              <a:ext uri="{FF2B5EF4-FFF2-40B4-BE49-F238E27FC236}">
                <a16:creationId xmlns:a16="http://schemas.microsoft.com/office/drawing/2014/main" id="{D1A35C7F-9FD9-F9E1-FC93-A4AC0ECC6DAA}"/>
              </a:ext>
            </a:extLst>
          </p:cNvPr>
          <p:cNvSpPr>
            <a:spLocks noChangeShapeType="1"/>
          </p:cNvSpPr>
          <p:nvPr/>
        </p:nvSpPr>
        <p:spPr bwMode="auto">
          <a:xfrm>
            <a:off x="7439942" y="5186878"/>
            <a:ext cx="1314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Text Box 32">
            <a:extLst>
              <a:ext uri="{FF2B5EF4-FFF2-40B4-BE49-F238E27FC236}">
                <a16:creationId xmlns:a16="http://schemas.microsoft.com/office/drawing/2014/main" id="{3C6314FE-3F5E-5A30-BEAE-BF6DC4145A77}"/>
              </a:ext>
            </a:extLst>
          </p:cNvPr>
          <p:cNvSpPr txBox="1">
            <a:spLocks noChangeArrowheads="1"/>
          </p:cNvSpPr>
          <p:nvPr/>
        </p:nvSpPr>
        <p:spPr bwMode="auto">
          <a:xfrm>
            <a:off x="6903367" y="4378841"/>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Exposure</a:t>
            </a:r>
          </a:p>
        </p:txBody>
      </p:sp>
      <p:sp>
        <p:nvSpPr>
          <p:cNvPr id="7" name="Text Box 33">
            <a:extLst>
              <a:ext uri="{FF2B5EF4-FFF2-40B4-BE49-F238E27FC236}">
                <a16:creationId xmlns:a16="http://schemas.microsoft.com/office/drawing/2014/main" id="{E819993C-E9C3-E5AF-D037-29AD0942E55E}"/>
              </a:ext>
            </a:extLst>
          </p:cNvPr>
          <p:cNvSpPr txBox="1">
            <a:spLocks noChangeArrowheads="1"/>
          </p:cNvSpPr>
          <p:nvPr/>
        </p:nvSpPr>
        <p:spPr bwMode="auto">
          <a:xfrm>
            <a:off x="8979817" y="4683641"/>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a:t>
            </a:r>
          </a:p>
        </p:txBody>
      </p:sp>
      <p:sp>
        <p:nvSpPr>
          <p:cNvPr id="8" name="Oval 36">
            <a:extLst>
              <a:ext uri="{FF2B5EF4-FFF2-40B4-BE49-F238E27FC236}">
                <a16:creationId xmlns:a16="http://schemas.microsoft.com/office/drawing/2014/main" id="{3EFB3E95-E234-2317-9EDC-A09D058A0259}"/>
              </a:ext>
            </a:extLst>
          </p:cNvPr>
          <p:cNvSpPr>
            <a:spLocks noChangeArrowheads="1"/>
          </p:cNvSpPr>
          <p:nvPr/>
        </p:nvSpPr>
        <p:spPr bwMode="auto">
          <a:xfrm>
            <a:off x="7300242" y="4780478"/>
            <a:ext cx="190500" cy="190500"/>
          </a:xfrm>
          <a:prstGeom prst="ellipse">
            <a:avLst/>
          </a:prstGeom>
          <a:solidFill>
            <a:schemeClr val="tx2"/>
          </a:solidFill>
          <a:ln w="9525">
            <a:solidFill>
              <a:schemeClr val="tx1"/>
            </a:solidFill>
            <a:round/>
            <a:headEnd/>
            <a:tailEnd/>
          </a:ln>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9" name="Oval 37">
            <a:extLst>
              <a:ext uri="{FF2B5EF4-FFF2-40B4-BE49-F238E27FC236}">
                <a16:creationId xmlns:a16="http://schemas.microsoft.com/office/drawing/2014/main" id="{E1444717-D263-9A82-C763-65D7610B55E9}"/>
              </a:ext>
            </a:extLst>
          </p:cNvPr>
          <p:cNvSpPr>
            <a:spLocks noChangeArrowheads="1"/>
          </p:cNvSpPr>
          <p:nvPr/>
        </p:nvSpPr>
        <p:spPr bwMode="auto">
          <a:xfrm>
            <a:off x="7306592" y="5091628"/>
            <a:ext cx="190500" cy="1905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10" name="Line 38">
            <a:extLst>
              <a:ext uri="{FF2B5EF4-FFF2-40B4-BE49-F238E27FC236}">
                <a16:creationId xmlns:a16="http://schemas.microsoft.com/office/drawing/2014/main" id="{1F36A255-A253-655A-C516-7C7A09E98979}"/>
              </a:ext>
            </a:extLst>
          </p:cNvPr>
          <p:cNvSpPr>
            <a:spLocks noChangeShapeType="1"/>
          </p:cNvSpPr>
          <p:nvPr/>
        </p:nvSpPr>
        <p:spPr bwMode="auto">
          <a:xfrm>
            <a:off x="7395492" y="4875728"/>
            <a:ext cx="1409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Text Box 39">
            <a:extLst>
              <a:ext uri="{FF2B5EF4-FFF2-40B4-BE49-F238E27FC236}">
                <a16:creationId xmlns:a16="http://schemas.microsoft.com/office/drawing/2014/main" id="{DA12D0A4-2A72-7588-D442-FC3180913D92}"/>
              </a:ext>
            </a:extLst>
          </p:cNvPr>
          <p:cNvSpPr txBox="1">
            <a:spLocks noChangeArrowheads="1"/>
          </p:cNvSpPr>
          <p:nvPr/>
        </p:nvSpPr>
        <p:spPr bwMode="auto">
          <a:xfrm>
            <a:off x="8986167" y="5032891"/>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a:t>
            </a:r>
          </a:p>
        </p:txBody>
      </p:sp>
      <p:sp>
        <p:nvSpPr>
          <p:cNvPr id="12" name="Text Box 40">
            <a:extLst>
              <a:ext uri="{FF2B5EF4-FFF2-40B4-BE49-F238E27FC236}">
                <a16:creationId xmlns:a16="http://schemas.microsoft.com/office/drawing/2014/main" id="{C2F1D9E2-96F0-59D1-70A0-A9D8000E0184}"/>
              </a:ext>
            </a:extLst>
          </p:cNvPr>
          <p:cNvSpPr txBox="1">
            <a:spLocks noChangeArrowheads="1"/>
          </p:cNvSpPr>
          <p:nvPr/>
        </p:nvSpPr>
        <p:spPr bwMode="auto">
          <a:xfrm>
            <a:off x="8643267" y="4385191"/>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Disease</a:t>
            </a:r>
          </a:p>
        </p:txBody>
      </p:sp>
      <p:sp>
        <p:nvSpPr>
          <p:cNvPr id="13" name="Line 41">
            <a:extLst>
              <a:ext uri="{FF2B5EF4-FFF2-40B4-BE49-F238E27FC236}">
                <a16:creationId xmlns:a16="http://schemas.microsoft.com/office/drawing/2014/main" id="{E4FD2F3A-CB85-0637-43DB-3FD8924E0AEF}"/>
              </a:ext>
            </a:extLst>
          </p:cNvPr>
          <p:cNvSpPr>
            <a:spLocks noChangeShapeType="1"/>
          </p:cNvSpPr>
          <p:nvPr/>
        </p:nvSpPr>
        <p:spPr bwMode="auto">
          <a:xfrm>
            <a:off x="9370342" y="5174178"/>
            <a:ext cx="1314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42">
            <a:extLst>
              <a:ext uri="{FF2B5EF4-FFF2-40B4-BE49-F238E27FC236}">
                <a16:creationId xmlns:a16="http://schemas.microsoft.com/office/drawing/2014/main" id="{8021613E-4D7B-DA7D-F2FC-D7B1B99EA375}"/>
              </a:ext>
            </a:extLst>
          </p:cNvPr>
          <p:cNvSpPr>
            <a:spLocks noChangeShapeType="1"/>
          </p:cNvSpPr>
          <p:nvPr/>
        </p:nvSpPr>
        <p:spPr bwMode="auto">
          <a:xfrm>
            <a:off x="9363992" y="4863028"/>
            <a:ext cx="1314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Text Box 44">
            <a:extLst>
              <a:ext uri="{FF2B5EF4-FFF2-40B4-BE49-F238E27FC236}">
                <a16:creationId xmlns:a16="http://schemas.microsoft.com/office/drawing/2014/main" id="{E55D969D-BB76-4626-F5C8-1C875668B0E5}"/>
              </a:ext>
            </a:extLst>
          </p:cNvPr>
          <p:cNvSpPr txBox="1">
            <a:spLocks noChangeArrowheads="1"/>
          </p:cNvSpPr>
          <p:nvPr/>
        </p:nvSpPr>
        <p:spPr bwMode="auto">
          <a:xfrm>
            <a:off x="9970417" y="5407541"/>
            <a:ext cx="153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Study Begins</a:t>
            </a:r>
          </a:p>
        </p:txBody>
      </p:sp>
      <p:sp>
        <p:nvSpPr>
          <p:cNvPr id="16" name="Line 45">
            <a:extLst>
              <a:ext uri="{FF2B5EF4-FFF2-40B4-BE49-F238E27FC236}">
                <a16:creationId xmlns:a16="http://schemas.microsoft.com/office/drawing/2014/main" id="{C282ECBF-96CF-4F65-1ACE-237B43F77BBA}"/>
              </a:ext>
            </a:extLst>
          </p:cNvPr>
          <p:cNvSpPr>
            <a:spLocks noChangeShapeType="1"/>
          </p:cNvSpPr>
          <p:nvPr/>
        </p:nvSpPr>
        <p:spPr bwMode="auto">
          <a:xfrm flipV="1">
            <a:off x="10729242" y="5161478"/>
            <a:ext cx="0" cy="247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28">
            <a:extLst>
              <a:ext uri="{FF2B5EF4-FFF2-40B4-BE49-F238E27FC236}">
                <a16:creationId xmlns:a16="http://schemas.microsoft.com/office/drawing/2014/main" id="{7A18C59F-84FD-A8C3-411F-3E9BFE823AF5}"/>
              </a:ext>
            </a:extLst>
          </p:cNvPr>
          <p:cNvSpPr>
            <a:spLocks noChangeShapeType="1"/>
          </p:cNvSpPr>
          <p:nvPr/>
        </p:nvSpPr>
        <p:spPr bwMode="auto">
          <a:xfrm>
            <a:off x="7492026" y="3326864"/>
            <a:ext cx="33147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Text Box 4">
            <a:extLst>
              <a:ext uri="{FF2B5EF4-FFF2-40B4-BE49-F238E27FC236}">
                <a16:creationId xmlns:a16="http://schemas.microsoft.com/office/drawing/2014/main" id="{B158B05F-819F-4370-E124-B293CD2EE69E}"/>
              </a:ext>
            </a:extLst>
          </p:cNvPr>
          <p:cNvSpPr txBox="1">
            <a:spLocks noChangeArrowheads="1"/>
          </p:cNvSpPr>
          <p:nvPr/>
        </p:nvSpPr>
        <p:spPr bwMode="auto">
          <a:xfrm>
            <a:off x="6784001" y="2556927"/>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Exposure</a:t>
            </a:r>
          </a:p>
        </p:txBody>
      </p:sp>
      <p:sp>
        <p:nvSpPr>
          <p:cNvPr id="19" name="Text Box 6">
            <a:extLst>
              <a:ext uri="{FF2B5EF4-FFF2-40B4-BE49-F238E27FC236}">
                <a16:creationId xmlns:a16="http://schemas.microsoft.com/office/drawing/2014/main" id="{F2061133-CF55-AAF5-E0AB-A107980DA482}"/>
              </a:ext>
            </a:extLst>
          </p:cNvPr>
          <p:cNvSpPr txBox="1">
            <a:spLocks noChangeArrowheads="1"/>
          </p:cNvSpPr>
          <p:nvPr/>
        </p:nvSpPr>
        <p:spPr bwMode="auto">
          <a:xfrm>
            <a:off x="10765451" y="2823627"/>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a:t>
            </a:r>
          </a:p>
        </p:txBody>
      </p:sp>
      <p:sp>
        <p:nvSpPr>
          <p:cNvPr id="20" name="Text Box 12">
            <a:extLst>
              <a:ext uri="{FF2B5EF4-FFF2-40B4-BE49-F238E27FC236}">
                <a16:creationId xmlns:a16="http://schemas.microsoft.com/office/drawing/2014/main" id="{0E83E37B-059E-9BFB-A64D-7CC68FB79174}"/>
              </a:ext>
            </a:extLst>
          </p:cNvPr>
          <p:cNvSpPr txBox="1">
            <a:spLocks noChangeArrowheads="1"/>
          </p:cNvSpPr>
          <p:nvPr/>
        </p:nvSpPr>
        <p:spPr bwMode="auto">
          <a:xfrm>
            <a:off x="8384201" y="3623727"/>
            <a:ext cx="153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Study Begins</a:t>
            </a:r>
          </a:p>
        </p:txBody>
      </p:sp>
      <p:sp>
        <p:nvSpPr>
          <p:cNvPr id="21" name="Line 13">
            <a:extLst>
              <a:ext uri="{FF2B5EF4-FFF2-40B4-BE49-F238E27FC236}">
                <a16:creationId xmlns:a16="http://schemas.microsoft.com/office/drawing/2014/main" id="{EBF25596-DE3A-D0F0-C8C0-B910EBE3086A}"/>
              </a:ext>
            </a:extLst>
          </p:cNvPr>
          <p:cNvSpPr>
            <a:spLocks noChangeShapeType="1"/>
          </p:cNvSpPr>
          <p:nvPr/>
        </p:nvSpPr>
        <p:spPr bwMode="auto">
          <a:xfrm flipV="1">
            <a:off x="9143026" y="3377664"/>
            <a:ext cx="0" cy="247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Oval 23">
            <a:extLst>
              <a:ext uri="{FF2B5EF4-FFF2-40B4-BE49-F238E27FC236}">
                <a16:creationId xmlns:a16="http://schemas.microsoft.com/office/drawing/2014/main" id="{E04F2E5C-359D-8BC0-4718-1368C691EE70}"/>
              </a:ext>
            </a:extLst>
          </p:cNvPr>
          <p:cNvSpPr>
            <a:spLocks noChangeArrowheads="1"/>
          </p:cNvSpPr>
          <p:nvPr/>
        </p:nvSpPr>
        <p:spPr bwMode="auto">
          <a:xfrm>
            <a:off x="7352326" y="2920464"/>
            <a:ext cx="190500" cy="190500"/>
          </a:xfrm>
          <a:prstGeom prst="ellipse">
            <a:avLst/>
          </a:prstGeom>
          <a:solidFill>
            <a:schemeClr val="tx2"/>
          </a:solidFill>
          <a:ln w="9525">
            <a:solidFill>
              <a:schemeClr val="tx1"/>
            </a:solidFill>
            <a:round/>
            <a:headEnd/>
            <a:tailEnd/>
          </a:ln>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23" name="Oval 25">
            <a:extLst>
              <a:ext uri="{FF2B5EF4-FFF2-40B4-BE49-F238E27FC236}">
                <a16:creationId xmlns:a16="http://schemas.microsoft.com/office/drawing/2014/main" id="{B2684B62-715A-EB9E-5640-A4576E55D4BE}"/>
              </a:ext>
            </a:extLst>
          </p:cNvPr>
          <p:cNvSpPr>
            <a:spLocks noChangeArrowheads="1"/>
          </p:cNvSpPr>
          <p:nvPr/>
        </p:nvSpPr>
        <p:spPr bwMode="auto">
          <a:xfrm>
            <a:off x="7358676" y="3231614"/>
            <a:ext cx="190500" cy="1905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24" name="Line 27">
            <a:extLst>
              <a:ext uri="{FF2B5EF4-FFF2-40B4-BE49-F238E27FC236}">
                <a16:creationId xmlns:a16="http://schemas.microsoft.com/office/drawing/2014/main" id="{5E97761B-999E-C3F5-75B0-39DEA4104F6A}"/>
              </a:ext>
            </a:extLst>
          </p:cNvPr>
          <p:cNvSpPr>
            <a:spLocks noChangeShapeType="1"/>
          </p:cNvSpPr>
          <p:nvPr/>
        </p:nvSpPr>
        <p:spPr bwMode="auto">
          <a:xfrm>
            <a:off x="7447576" y="3015714"/>
            <a:ext cx="3352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Text Box 29">
            <a:extLst>
              <a:ext uri="{FF2B5EF4-FFF2-40B4-BE49-F238E27FC236}">
                <a16:creationId xmlns:a16="http://schemas.microsoft.com/office/drawing/2014/main" id="{F4F244C9-40F1-D48E-C229-BD4AD1A05B54}"/>
              </a:ext>
            </a:extLst>
          </p:cNvPr>
          <p:cNvSpPr txBox="1">
            <a:spLocks noChangeArrowheads="1"/>
          </p:cNvSpPr>
          <p:nvPr/>
        </p:nvSpPr>
        <p:spPr bwMode="auto">
          <a:xfrm>
            <a:off x="10771801" y="3172877"/>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a:t>
            </a:r>
          </a:p>
        </p:txBody>
      </p:sp>
      <p:sp>
        <p:nvSpPr>
          <p:cNvPr id="26" name="Text Box 30">
            <a:extLst>
              <a:ext uri="{FF2B5EF4-FFF2-40B4-BE49-F238E27FC236}">
                <a16:creationId xmlns:a16="http://schemas.microsoft.com/office/drawing/2014/main" id="{AB54CA08-716E-998C-98CA-F7F589FCA17F}"/>
              </a:ext>
            </a:extLst>
          </p:cNvPr>
          <p:cNvSpPr txBox="1">
            <a:spLocks noChangeArrowheads="1"/>
          </p:cNvSpPr>
          <p:nvPr/>
        </p:nvSpPr>
        <p:spPr bwMode="auto">
          <a:xfrm>
            <a:off x="10390801" y="2525177"/>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Disease</a:t>
            </a:r>
          </a:p>
        </p:txBody>
      </p:sp>
      <p:sp>
        <p:nvSpPr>
          <p:cNvPr id="27" name="Text Box 43">
            <a:extLst>
              <a:ext uri="{FF2B5EF4-FFF2-40B4-BE49-F238E27FC236}">
                <a16:creationId xmlns:a16="http://schemas.microsoft.com/office/drawing/2014/main" id="{B8AC2D3A-AE94-0E7F-696A-4E5CEE701EFD}"/>
              </a:ext>
            </a:extLst>
          </p:cNvPr>
          <p:cNvSpPr txBox="1">
            <a:spLocks noChangeArrowheads="1"/>
          </p:cNvSpPr>
          <p:nvPr/>
        </p:nvSpPr>
        <p:spPr bwMode="auto">
          <a:xfrm>
            <a:off x="1992313" y="6527959"/>
            <a:ext cx="8280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400" dirty="0">
                <a:solidFill>
                  <a:schemeClr val="tx1"/>
                </a:solidFill>
              </a:rPr>
              <a:t>From </a:t>
            </a:r>
            <a:r>
              <a:rPr lang="en-CA" altLang="en-US" sz="1400" dirty="0" err="1">
                <a:solidFill>
                  <a:schemeClr val="tx1"/>
                </a:solidFill>
              </a:rPr>
              <a:t>Hennekens</a:t>
            </a:r>
            <a:r>
              <a:rPr lang="en-CA" altLang="en-US" sz="1400" dirty="0">
                <a:solidFill>
                  <a:schemeClr val="tx1"/>
                </a:solidFill>
              </a:rPr>
              <a:t> &amp; </a:t>
            </a:r>
            <a:r>
              <a:rPr lang="en-CA" altLang="en-US" sz="1400" dirty="0" err="1">
                <a:solidFill>
                  <a:schemeClr val="tx1"/>
                </a:solidFill>
              </a:rPr>
              <a:t>Buring</a:t>
            </a:r>
            <a:r>
              <a:rPr lang="en-CA" altLang="en-US" sz="1400" dirty="0">
                <a:solidFill>
                  <a:schemeClr val="tx1"/>
                </a:solidFill>
              </a:rPr>
              <a:t>. Epidemiology in Medicine. Little Brown and Company, 1987; P. 24</a:t>
            </a:r>
          </a:p>
        </p:txBody>
      </p:sp>
    </p:spTree>
    <p:extLst>
      <p:ext uri="{BB962C8B-B14F-4D97-AF65-F5344CB8AC3E}">
        <p14:creationId xmlns:p14="http://schemas.microsoft.com/office/powerpoint/2010/main" val="276237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a:extLst>
              <a:ext uri="{FF2B5EF4-FFF2-40B4-BE49-F238E27FC236}">
                <a16:creationId xmlns:a16="http://schemas.microsoft.com/office/drawing/2014/main" id="{2E1F1959-F311-FCB6-3041-4649D8D88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1650" y="1928814"/>
            <a:ext cx="8510588" cy="468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5">
            <a:extLst>
              <a:ext uri="{FF2B5EF4-FFF2-40B4-BE49-F238E27FC236}">
                <a16:creationId xmlns:a16="http://schemas.microsoft.com/office/drawing/2014/main" id="{4E9DA1F3-EDCA-7B81-234B-8B445646B1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2289" y="214314"/>
            <a:ext cx="60674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3267005-373A-7991-AEDA-2B25FBF71679}"/>
              </a:ext>
            </a:extLst>
          </p:cNvPr>
          <p:cNvSpPr>
            <a:spLocks noGrp="1" noChangeArrowheads="1"/>
          </p:cNvSpPr>
          <p:nvPr>
            <p:ph type="title"/>
          </p:nvPr>
        </p:nvSpPr>
        <p:spPr/>
        <p:txBody>
          <a:bodyPr/>
          <a:lstStyle/>
          <a:p>
            <a:pPr eaLnBrk="1" hangingPunct="1"/>
            <a:r>
              <a:rPr lang="en-CA" altLang="en-US"/>
              <a:t>Case-control Studies</a:t>
            </a:r>
          </a:p>
        </p:txBody>
      </p:sp>
      <p:sp>
        <p:nvSpPr>
          <p:cNvPr id="31747" name="Rectangle 3">
            <a:extLst>
              <a:ext uri="{FF2B5EF4-FFF2-40B4-BE49-F238E27FC236}">
                <a16:creationId xmlns:a16="http://schemas.microsoft.com/office/drawing/2014/main" id="{73814386-EC12-7D67-E237-36BB39FAA834}"/>
              </a:ext>
            </a:extLst>
          </p:cNvPr>
          <p:cNvSpPr>
            <a:spLocks noGrp="1" noChangeArrowheads="1"/>
          </p:cNvSpPr>
          <p:nvPr>
            <p:ph type="body" idx="1"/>
          </p:nvPr>
        </p:nvSpPr>
        <p:spPr/>
        <p:txBody>
          <a:bodyPr/>
          <a:lstStyle/>
          <a:p>
            <a:pPr eaLnBrk="1" hangingPunct="1"/>
            <a:r>
              <a:rPr lang="en-CA" altLang="en-US" dirty="0"/>
              <a:t>Subjects are selected on outcome status (disease / no disease)</a:t>
            </a:r>
          </a:p>
          <a:p>
            <a:pPr eaLnBrk="1" hangingPunct="1"/>
            <a:r>
              <a:rPr lang="en-CA" altLang="en-US" dirty="0"/>
              <a:t>Look back to determine exposure status</a:t>
            </a:r>
          </a:p>
          <a:p>
            <a:pPr eaLnBrk="1" hangingPunct="1"/>
            <a:endParaRPr lang="en-CA" altLang="en-US" dirty="0"/>
          </a:p>
          <a:p>
            <a:pPr eaLnBrk="1" hangingPunct="1"/>
            <a:endParaRPr lang="en-CA" altLang="en-US" dirty="0"/>
          </a:p>
          <a:p>
            <a:pPr eaLnBrk="1" hangingPunct="1"/>
            <a:endParaRPr lang="en-CA" altLang="en-US" dirty="0"/>
          </a:p>
          <a:p>
            <a:pPr eaLnBrk="1" hangingPunct="1"/>
            <a:endParaRPr lang="en-CA" altLang="en-US" dirty="0"/>
          </a:p>
          <a:p>
            <a:pPr marL="0" indent="0" eaLnBrk="1" hangingPunct="1">
              <a:buNone/>
            </a:pPr>
            <a:endParaRPr lang="en-CA" altLang="en-US" dirty="0"/>
          </a:p>
          <a:p>
            <a:pPr eaLnBrk="1" hangingPunct="1"/>
            <a:r>
              <a:rPr lang="en-CA" altLang="en-US" dirty="0"/>
              <a:t>There can be prospective data collection in a case-control study</a:t>
            </a:r>
          </a:p>
          <a:p>
            <a:pPr eaLnBrk="1" hangingPunct="1"/>
            <a:endParaRPr lang="en-CA" altLang="en-US" dirty="0"/>
          </a:p>
        </p:txBody>
      </p:sp>
      <p:sp>
        <p:nvSpPr>
          <p:cNvPr id="31748" name="Line 10">
            <a:extLst>
              <a:ext uri="{FF2B5EF4-FFF2-40B4-BE49-F238E27FC236}">
                <a16:creationId xmlns:a16="http://schemas.microsoft.com/office/drawing/2014/main" id="{5F8EB2AC-4BC7-960A-ED80-4F88D764DB1A}"/>
              </a:ext>
            </a:extLst>
          </p:cNvPr>
          <p:cNvSpPr>
            <a:spLocks noChangeShapeType="1"/>
          </p:cNvSpPr>
          <p:nvPr/>
        </p:nvSpPr>
        <p:spPr bwMode="auto">
          <a:xfrm>
            <a:off x="4387850" y="4102100"/>
            <a:ext cx="40576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49" name="Text Box 11">
            <a:extLst>
              <a:ext uri="{FF2B5EF4-FFF2-40B4-BE49-F238E27FC236}">
                <a16:creationId xmlns:a16="http://schemas.microsoft.com/office/drawing/2014/main" id="{CBD468E7-3C26-4E5E-A945-2F8E011B5BEF}"/>
              </a:ext>
            </a:extLst>
          </p:cNvPr>
          <p:cNvSpPr txBox="1">
            <a:spLocks noChangeArrowheads="1"/>
          </p:cNvSpPr>
          <p:nvPr/>
        </p:nvSpPr>
        <p:spPr bwMode="auto">
          <a:xfrm>
            <a:off x="3584575" y="325596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Exposure</a:t>
            </a:r>
          </a:p>
        </p:txBody>
      </p:sp>
      <p:sp>
        <p:nvSpPr>
          <p:cNvPr id="31750" name="Text Box 12">
            <a:extLst>
              <a:ext uri="{FF2B5EF4-FFF2-40B4-BE49-F238E27FC236}">
                <a16:creationId xmlns:a16="http://schemas.microsoft.com/office/drawing/2014/main" id="{526F5A47-AAEA-FD5E-E070-D62EC6E1D548}"/>
              </a:ext>
            </a:extLst>
          </p:cNvPr>
          <p:cNvSpPr txBox="1">
            <a:spLocks noChangeArrowheads="1"/>
          </p:cNvSpPr>
          <p:nvPr/>
        </p:nvSpPr>
        <p:spPr bwMode="auto">
          <a:xfrm>
            <a:off x="4022725" y="35988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a:t>
            </a:r>
          </a:p>
        </p:txBody>
      </p:sp>
      <p:sp>
        <p:nvSpPr>
          <p:cNvPr id="31751" name="Text Box 13">
            <a:extLst>
              <a:ext uri="{FF2B5EF4-FFF2-40B4-BE49-F238E27FC236}">
                <a16:creationId xmlns:a16="http://schemas.microsoft.com/office/drawing/2014/main" id="{5B5828CE-B3E3-D346-285F-FFBA0C5C27BB}"/>
              </a:ext>
            </a:extLst>
          </p:cNvPr>
          <p:cNvSpPr txBox="1">
            <a:spLocks noChangeArrowheads="1"/>
          </p:cNvSpPr>
          <p:nvPr/>
        </p:nvSpPr>
        <p:spPr bwMode="auto">
          <a:xfrm>
            <a:off x="7889875" y="4608513"/>
            <a:ext cx="153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Study Begins</a:t>
            </a:r>
          </a:p>
        </p:txBody>
      </p:sp>
      <p:sp>
        <p:nvSpPr>
          <p:cNvPr id="31752" name="Line 14">
            <a:extLst>
              <a:ext uri="{FF2B5EF4-FFF2-40B4-BE49-F238E27FC236}">
                <a16:creationId xmlns:a16="http://schemas.microsoft.com/office/drawing/2014/main" id="{0FACE4D9-E459-8A3C-CB74-E33E0A0ACA7A}"/>
              </a:ext>
            </a:extLst>
          </p:cNvPr>
          <p:cNvSpPr>
            <a:spLocks noChangeShapeType="1"/>
          </p:cNvSpPr>
          <p:nvPr/>
        </p:nvSpPr>
        <p:spPr bwMode="auto">
          <a:xfrm flipV="1">
            <a:off x="8648700" y="4267200"/>
            <a:ext cx="0" cy="323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3" name="Line 15">
            <a:extLst>
              <a:ext uri="{FF2B5EF4-FFF2-40B4-BE49-F238E27FC236}">
                <a16:creationId xmlns:a16="http://schemas.microsoft.com/office/drawing/2014/main" id="{99D79093-6662-71A5-950A-39B0DF4CFE78}"/>
              </a:ext>
            </a:extLst>
          </p:cNvPr>
          <p:cNvSpPr>
            <a:spLocks noChangeShapeType="1"/>
          </p:cNvSpPr>
          <p:nvPr/>
        </p:nvSpPr>
        <p:spPr bwMode="auto">
          <a:xfrm>
            <a:off x="4343400" y="3790950"/>
            <a:ext cx="40767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4" name="Text Box 16">
            <a:extLst>
              <a:ext uri="{FF2B5EF4-FFF2-40B4-BE49-F238E27FC236}">
                <a16:creationId xmlns:a16="http://schemas.microsoft.com/office/drawing/2014/main" id="{8D3E2686-28DA-D5D8-99CA-E573FF29FC87}"/>
              </a:ext>
            </a:extLst>
          </p:cNvPr>
          <p:cNvSpPr txBox="1">
            <a:spLocks noChangeArrowheads="1"/>
          </p:cNvSpPr>
          <p:nvPr/>
        </p:nvSpPr>
        <p:spPr bwMode="auto">
          <a:xfrm>
            <a:off x="4029075" y="39481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a:t>
            </a:r>
          </a:p>
        </p:txBody>
      </p:sp>
      <p:sp>
        <p:nvSpPr>
          <p:cNvPr id="31755" name="Text Box 17">
            <a:extLst>
              <a:ext uri="{FF2B5EF4-FFF2-40B4-BE49-F238E27FC236}">
                <a16:creationId xmlns:a16="http://schemas.microsoft.com/office/drawing/2014/main" id="{811FAE26-67E0-81C9-154A-53485BEA6A9A}"/>
              </a:ext>
            </a:extLst>
          </p:cNvPr>
          <p:cNvSpPr txBox="1">
            <a:spLocks noChangeArrowheads="1"/>
          </p:cNvSpPr>
          <p:nvPr/>
        </p:nvSpPr>
        <p:spPr bwMode="auto">
          <a:xfrm>
            <a:off x="5724525" y="3262313"/>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Disease</a:t>
            </a:r>
          </a:p>
        </p:txBody>
      </p:sp>
      <p:sp>
        <p:nvSpPr>
          <p:cNvPr id="31756" name="Oval 18">
            <a:extLst>
              <a:ext uri="{FF2B5EF4-FFF2-40B4-BE49-F238E27FC236}">
                <a16:creationId xmlns:a16="http://schemas.microsoft.com/office/drawing/2014/main" id="{6BB507C6-2791-FCD1-1A63-5C8CD72C6D8C}"/>
              </a:ext>
            </a:extLst>
          </p:cNvPr>
          <p:cNvSpPr>
            <a:spLocks noChangeArrowheads="1"/>
          </p:cNvSpPr>
          <p:nvPr/>
        </p:nvSpPr>
        <p:spPr bwMode="auto">
          <a:xfrm>
            <a:off x="6115050" y="3676650"/>
            <a:ext cx="190500" cy="190500"/>
          </a:xfrm>
          <a:prstGeom prst="ellipse">
            <a:avLst/>
          </a:prstGeom>
          <a:solidFill>
            <a:schemeClr val="tx2"/>
          </a:solidFill>
          <a:ln w="9525">
            <a:solidFill>
              <a:schemeClr val="tx1"/>
            </a:solidFill>
            <a:round/>
            <a:headEnd/>
            <a:tailEnd/>
          </a:ln>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31757" name="Oval 19">
            <a:extLst>
              <a:ext uri="{FF2B5EF4-FFF2-40B4-BE49-F238E27FC236}">
                <a16:creationId xmlns:a16="http://schemas.microsoft.com/office/drawing/2014/main" id="{69C2E321-357B-6E65-A86C-FDD828C1A7D8}"/>
              </a:ext>
            </a:extLst>
          </p:cNvPr>
          <p:cNvSpPr>
            <a:spLocks noChangeArrowheads="1"/>
          </p:cNvSpPr>
          <p:nvPr/>
        </p:nvSpPr>
        <p:spPr bwMode="auto">
          <a:xfrm>
            <a:off x="6121400" y="3987800"/>
            <a:ext cx="190500" cy="1905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31758" name="Text Box 20">
            <a:extLst>
              <a:ext uri="{FF2B5EF4-FFF2-40B4-BE49-F238E27FC236}">
                <a16:creationId xmlns:a16="http://schemas.microsoft.com/office/drawing/2014/main" id="{533E515A-7EA6-9490-8A1B-7D9C5B01A64B}"/>
              </a:ext>
            </a:extLst>
          </p:cNvPr>
          <p:cNvSpPr txBox="1">
            <a:spLocks noChangeArrowheads="1"/>
          </p:cNvSpPr>
          <p:nvPr/>
        </p:nvSpPr>
        <p:spPr bwMode="auto">
          <a:xfrm>
            <a:off x="1992313" y="6403975"/>
            <a:ext cx="8280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400">
                <a:solidFill>
                  <a:schemeClr val="tx1"/>
                </a:solidFill>
              </a:rPr>
              <a:t>From Hennekens &amp; Buring. Epidemiology in Medicine. Little Brown and Company, 1987; P. 24</a:t>
            </a:r>
          </a:p>
        </p:txBody>
      </p:sp>
      <p:sp>
        <p:nvSpPr>
          <p:cNvPr id="31759" name="Text Box 21">
            <a:extLst>
              <a:ext uri="{FF2B5EF4-FFF2-40B4-BE49-F238E27FC236}">
                <a16:creationId xmlns:a16="http://schemas.microsoft.com/office/drawing/2014/main" id="{13FA7928-D25E-6A35-28F4-F855AB431292}"/>
              </a:ext>
            </a:extLst>
          </p:cNvPr>
          <p:cNvSpPr txBox="1">
            <a:spLocks noChangeArrowheads="1"/>
          </p:cNvSpPr>
          <p:nvPr/>
        </p:nvSpPr>
        <p:spPr bwMode="auto">
          <a:xfrm>
            <a:off x="4835525" y="3783013"/>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Time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a:extLst>
              <a:ext uri="{FF2B5EF4-FFF2-40B4-BE49-F238E27FC236}">
                <a16:creationId xmlns:a16="http://schemas.microsoft.com/office/drawing/2014/main" id="{53049E8A-CF90-CFEA-4DAD-BF3E306351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7075" y="1990725"/>
            <a:ext cx="83693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5">
            <a:extLst>
              <a:ext uri="{FF2B5EF4-FFF2-40B4-BE49-F238E27FC236}">
                <a16:creationId xmlns:a16="http://schemas.microsoft.com/office/drawing/2014/main" id="{25757DB8-2FA5-1C86-43ED-F85BB2A05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3325" y="171450"/>
            <a:ext cx="67135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30705" y="1685412"/>
            <a:ext cx="226336" cy="338554"/>
          </a:xfrm>
          <a:prstGeom prst="rect">
            <a:avLst/>
          </a:prstGeom>
          <a:noFill/>
        </p:spPr>
        <p:txBody>
          <a:bodyPr wrap="square" rtlCol="0">
            <a:spAutoFit/>
          </a:bodyPr>
          <a:lstStyle/>
          <a:p>
            <a:r>
              <a:rPr lang="en-US" sz="1600" dirty="0"/>
              <a:t>?</a:t>
            </a:r>
            <a:endParaRPr lang="en-US" dirty="0"/>
          </a:p>
        </p:txBody>
      </p:sp>
      <p:sp>
        <p:nvSpPr>
          <p:cNvPr id="8" name="TextBox 7"/>
          <p:cNvSpPr txBox="1"/>
          <p:nvPr/>
        </p:nvSpPr>
        <p:spPr>
          <a:xfrm>
            <a:off x="1831879" y="1365213"/>
            <a:ext cx="1050325" cy="338554"/>
          </a:xfrm>
          <a:prstGeom prst="rect">
            <a:avLst/>
          </a:prstGeom>
          <a:noFill/>
        </p:spPr>
        <p:txBody>
          <a:bodyPr wrap="square" rtlCol="0">
            <a:spAutoFit/>
          </a:bodyPr>
          <a:lstStyle/>
          <a:p>
            <a:r>
              <a:rPr lang="en-US" sz="1600" dirty="0"/>
              <a:t>Exposure</a:t>
            </a:r>
            <a:endParaRPr lang="en-US" dirty="0"/>
          </a:p>
        </p:txBody>
      </p:sp>
      <p:sp>
        <p:nvSpPr>
          <p:cNvPr id="9" name="TextBox 8"/>
          <p:cNvSpPr txBox="1"/>
          <p:nvPr/>
        </p:nvSpPr>
        <p:spPr>
          <a:xfrm>
            <a:off x="5235981" y="1346858"/>
            <a:ext cx="1050325" cy="338554"/>
          </a:xfrm>
          <a:prstGeom prst="rect">
            <a:avLst/>
          </a:prstGeom>
          <a:noFill/>
        </p:spPr>
        <p:txBody>
          <a:bodyPr wrap="square" rtlCol="0">
            <a:spAutoFit/>
          </a:bodyPr>
          <a:lstStyle/>
          <a:p>
            <a:r>
              <a:rPr lang="en-US" sz="1600" dirty="0"/>
              <a:t>Outcome</a:t>
            </a:r>
            <a:endParaRPr lang="en-US" dirty="0"/>
          </a:p>
        </p:txBody>
      </p:sp>
      <p:sp>
        <p:nvSpPr>
          <p:cNvPr id="10" name="TextBox 9"/>
          <p:cNvSpPr txBox="1"/>
          <p:nvPr/>
        </p:nvSpPr>
        <p:spPr>
          <a:xfrm>
            <a:off x="4846621" y="894816"/>
            <a:ext cx="3630440" cy="369332"/>
          </a:xfrm>
          <a:prstGeom prst="rect">
            <a:avLst/>
          </a:prstGeom>
          <a:noFill/>
        </p:spPr>
        <p:txBody>
          <a:bodyPr wrap="square" rtlCol="0">
            <a:spAutoFit/>
          </a:bodyPr>
          <a:lstStyle/>
          <a:p>
            <a:r>
              <a:rPr lang="en-US" dirty="0"/>
              <a:t>Case-Control Study</a:t>
            </a:r>
          </a:p>
        </p:txBody>
      </p:sp>
      <p:sp>
        <p:nvSpPr>
          <p:cNvPr id="11" name="TextBox 10"/>
          <p:cNvSpPr txBox="1"/>
          <p:nvPr/>
        </p:nvSpPr>
        <p:spPr>
          <a:xfrm>
            <a:off x="2130705" y="2075174"/>
            <a:ext cx="226336" cy="338554"/>
          </a:xfrm>
          <a:prstGeom prst="rect">
            <a:avLst/>
          </a:prstGeom>
          <a:noFill/>
        </p:spPr>
        <p:txBody>
          <a:bodyPr wrap="square" rtlCol="0">
            <a:spAutoFit/>
          </a:bodyPr>
          <a:lstStyle/>
          <a:p>
            <a:r>
              <a:rPr lang="en-US" sz="1600" dirty="0"/>
              <a:t>?</a:t>
            </a:r>
          </a:p>
        </p:txBody>
      </p:sp>
      <p:cxnSp>
        <p:nvCxnSpPr>
          <p:cNvPr id="13" name="Straight Connector 12"/>
          <p:cNvCxnSpPr>
            <a:stCxn id="7" idx="3"/>
          </p:cNvCxnSpPr>
          <p:nvPr/>
        </p:nvCxnSpPr>
        <p:spPr>
          <a:xfrm>
            <a:off x="2357042" y="1854689"/>
            <a:ext cx="6518373"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357041" y="2244451"/>
            <a:ext cx="6518373"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5534806" y="1754111"/>
            <a:ext cx="235330" cy="194881"/>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534806" y="2147011"/>
            <a:ext cx="235330" cy="194881"/>
          </a:xfrm>
          <a:prstGeom prst="ellipse">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Smiley Face 16"/>
          <p:cNvSpPr/>
          <p:nvPr/>
        </p:nvSpPr>
        <p:spPr>
          <a:xfrm>
            <a:off x="8753193" y="1648302"/>
            <a:ext cx="760491" cy="689836"/>
          </a:xfrm>
          <a:prstGeom prst="smileyFace">
            <a:avLst/>
          </a:prstGeom>
          <a:gradFill>
            <a:gsLst>
              <a:gs pos="0">
                <a:srgbClr val="FFCD00"/>
              </a:gs>
              <a:gs pos="50000">
                <a:srgbClr val="FFCD00"/>
              </a:gs>
              <a:gs pos="100000">
                <a:srgbClr val="FBB031"/>
              </a:gs>
            </a:gsLst>
          </a:gradFill>
          <a:ln>
            <a:solidFill>
              <a:srgbClr val="E32726"/>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8" name="TextBox 17"/>
          <p:cNvSpPr txBox="1"/>
          <p:nvPr/>
        </p:nvSpPr>
        <p:spPr>
          <a:xfrm>
            <a:off x="4620285" y="2640597"/>
            <a:ext cx="3630440" cy="369332"/>
          </a:xfrm>
          <a:prstGeom prst="rect">
            <a:avLst/>
          </a:prstGeom>
          <a:noFill/>
        </p:spPr>
        <p:txBody>
          <a:bodyPr wrap="square" rtlCol="0">
            <a:spAutoFit/>
          </a:bodyPr>
          <a:lstStyle/>
          <a:p>
            <a:r>
              <a:rPr lang="en-US" dirty="0"/>
              <a:t>Prospective Cohort Study</a:t>
            </a:r>
          </a:p>
        </p:txBody>
      </p:sp>
      <p:sp>
        <p:nvSpPr>
          <p:cNvPr id="19" name="TextBox 18"/>
          <p:cNvSpPr txBox="1"/>
          <p:nvPr/>
        </p:nvSpPr>
        <p:spPr>
          <a:xfrm>
            <a:off x="1831879" y="3084904"/>
            <a:ext cx="1050325" cy="338554"/>
          </a:xfrm>
          <a:prstGeom prst="rect">
            <a:avLst/>
          </a:prstGeom>
          <a:noFill/>
        </p:spPr>
        <p:txBody>
          <a:bodyPr wrap="square" rtlCol="0">
            <a:spAutoFit/>
          </a:bodyPr>
          <a:lstStyle/>
          <a:p>
            <a:r>
              <a:rPr lang="en-US" sz="1600" dirty="0"/>
              <a:t>Exposure</a:t>
            </a:r>
            <a:endParaRPr lang="en-US" dirty="0"/>
          </a:p>
        </p:txBody>
      </p:sp>
      <p:sp>
        <p:nvSpPr>
          <p:cNvPr id="20" name="TextBox 19"/>
          <p:cNvSpPr txBox="1"/>
          <p:nvPr/>
        </p:nvSpPr>
        <p:spPr>
          <a:xfrm>
            <a:off x="8608275" y="3135032"/>
            <a:ext cx="1050325" cy="338554"/>
          </a:xfrm>
          <a:prstGeom prst="rect">
            <a:avLst/>
          </a:prstGeom>
          <a:noFill/>
        </p:spPr>
        <p:txBody>
          <a:bodyPr wrap="square" rtlCol="0">
            <a:spAutoFit/>
          </a:bodyPr>
          <a:lstStyle/>
          <a:p>
            <a:r>
              <a:rPr lang="en-US" sz="1600" dirty="0"/>
              <a:t>Outcome</a:t>
            </a:r>
            <a:endParaRPr lang="en-US" dirty="0"/>
          </a:p>
        </p:txBody>
      </p:sp>
      <p:cxnSp>
        <p:nvCxnSpPr>
          <p:cNvPr id="22" name="Straight Connector 21"/>
          <p:cNvCxnSpPr/>
          <p:nvPr/>
        </p:nvCxnSpPr>
        <p:spPr>
          <a:xfrm>
            <a:off x="2393284" y="3709141"/>
            <a:ext cx="6518373"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393284" y="4071279"/>
            <a:ext cx="6518373"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9020270" y="3567272"/>
            <a:ext cx="226336" cy="338554"/>
          </a:xfrm>
          <a:prstGeom prst="rect">
            <a:avLst/>
          </a:prstGeom>
          <a:noFill/>
        </p:spPr>
        <p:txBody>
          <a:bodyPr wrap="square" rtlCol="0">
            <a:spAutoFit/>
          </a:bodyPr>
          <a:lstStyle/>
          <a:p>
            <a:r>
              <a:rPr lang="en-US" sz="1600" dirty="0"/>
              <a:t>?</a:t>
            </a:r>
            <a:endParaRPr lang="en-US" dirty="0"/>
          </a:p>
        </p:txBody>
      </p:sp>
      <p:sp>
        <p:nvSpPr>
          <p:cNvPr id="25" name="TextBox 24"/>
          <p:cNvSpPr txBox="1"/>
          <p:nvPr/>
        </p:nvSpPr>
        <p:spPr>
          <a:xfrm>
            <a:off x="9020270" y="3918554"/>
            <a:ext cx="226336" cy="338554"/>
          </a:xfrm>
          <a:prstGeom prst="rect">
            <a:avLst/>
          </a:prstGeom>
          <a:noFill/>
        </p:spPr>
        <p:txBody>
          <a:bodyPr wrap="square" rtlCol="0">
            <a:spAutoFit/>
          </a:bodyPr>
          <a:lstStyle/>
          <a:p>
            <a:r>
              <a:rPr lang="en-US" sz="1600" dirty="0"/>
              <a:t>?</a:t>
            </a:r>
            <a:endParaRPr lang="en-US" dirty="0"/>
          </a:p>
        </p:txBody>
      </p:sp>
      <p:sp>
        <p:nvSpPr>
          <p:cNvPr id="26" name="Oval 25"/>
          <p:cNvSpPr/>
          <p:nvPr/>
        </p:nvSpPr>
        <p:spPr>
          <a:xfrm>
            <a:off x="2167006" y="3611701"/>
            <a:ext cx="235330" cy="194881"/>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2157953" y="3973839"/>
            <a:ext cx="235330" cy="194881"/>
          </a:xfrm>
          <a:prstGeom prst="ellipse">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Smiley Face 20"/>
          <p:cNvSpPr/>
          <p:nvPr/>
        </p:nvSpPr>
        <p:spPr>
          <a:xfrm>
            <a:off x="5272226" y="3567272"/>
            <a:ext cx="760491" cy="689836"/>
          </a:xfrm>
          <a:prstGeom prst="smileyFace">
            <a:avLst/>
          </a:prstGeom>
          <a:gradFill>
            <a:gsLst>
              <a:gs pos="0">
                <a:srgbClr val="FFCD00"/>
              </a:gs>
              <a:gs pos="50000">
                <a:srgbClr val="FFCD00"/>
              </a:gs>
              <a:gs pos="100000">
                <a:srgbClr val="FBB031"/>
              </a:gs>
            </a:gsLst>
          </a:gradFill>
          <a:ln>
            <a:solidFill>
              <a:srgbClr val="E32726"/>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8" name="TextBox 27"/>
          <p:cNvSpPr txBox="1"/>
          <p:nvPr/>
        </p:nvSpPr>
        <p:spPr>
          <a:xfrm>
            <a:off x="4620285" y="4634570"/>
            <a:ext cx="3630440" cy="369332"/>
          </a:xfrm>
          <a:prstGeom prst="rect">
            <a:avLst/>
          </a:prstGeom>
          <a:noFill/>
        </p:spPr>
        <p:txBody>
          <a:bodyPr wrap="square" rtlCol="0">
            <a:spAutoFit/>
          </a:bodyPr>
          <a:lstStyle/>
          <a:p>
            <a:r>
              <a:rPr lang="en-US" dirty="0"/>
              <a:t>Retrospective Cohort Study</a:t>
            </a:r>
          </a:p>
        </p:txBody>
      </p:sp>
      <p:sp>
        <p:nvSpPr>
          <p:cNvPr id="29" name="TextBox 28"/>
          <p:cNvSpPr txBox="1"/>
          <p:nvPr/>
        </p:nvSpPr>
        <p:spPr>
          <a:xfrm>
            <a:off x="1877174" y="5004554"/>
            <a:ext cx="1050325" cy="338554"/>
          </a:xfrm>
          <a:prstGeom prst="rect">
            <a:avLst/>
          </a:prstGeom>
          <a:noFill/>
        </p:spPr>
        <p:txBody>
          <a:bodyPr wrap="square" rtlCol="0">
            <a:spAutoFit/>
          </a:bodyPr>
          <a:lstStyle/>
          <a:p>
            <a:r>
              <a:rPr lang="en-US" sz="1600" dirty="0"/>
              <a:t>Exposure</a:t>
            </a:r>
            <a:endParaRPr lang="en-US" dirty="0"/>
          </a:p>
        </p:txBody>
      </p:sp>
      <p:sp>
        <p:nvSpPr>
          <p:cNvPr id="30" name="TextBox 29"/>
          <p:cNvSpPr txBox="1"/>
          <p:nvPr/>
        </p:nvSpPr>
        <p:spPr>
          <a:xfrm>
            <a:off x="5235979" y="5004761"/>
            <a:ext cx="1050325" cy="338554"/>
          </a:xfrm>
          <a:prstGeom prst="rect">
            <a:avLst/>
          </a:prstGeom>
          <a:noFill/>
        </p:spPr>
        <p:txBody>
          <a:bodyPr wrap="square" rtlCol="0">
            <a:spAutoFit/>
          </a:bodyPr>
          <a:lstStyle/>
          <a:p>
            <a:r>
              <a:rPr lang="en-US" sz="1600" dirty="0"/>
              <a:t>Outcome</a:t>
            </a:r>
            <a:endParaRPr lang="en-US" dirty="0"/>
          </a:p>
        </p:txBody>
      </p:sp>
      <p:cxnSp>
        <p:nvCxnSpPr>
          <p:cNvPr id="32" name="Straight Connector 31"/>
          <p:cNvCxnSpPr/>
          <p:nvPr/>
        </p:nvCxnSpPr>
        <p:spPr>
          <a:xfrm>
            <a:off x="2429621" y="5550779"/>
            <a:ext cx="6518373"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2203343" y="5453339"/>
            <a:ext cx="235330" cy="194881"/>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2438674" y="5930490"/>
            <a:ext cx="6518373"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5" name="Oval 34"/>
          <p:cNvSpPr/>
          <p:nvPr/>
        </p:nvSpPr>
        <p:spPr>
          <a:xfrm>
            <a:off x="2203343" y="5833050"/>
            <a:ext cx="235330" cy="194881"/>
          </a:xfrm>
          <a:prstGeom prst="ellipse">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Smiley Face 30"/>
          <p:cNvSpPr/>
          <p:nvPr/>
        </p:nvSpPr>
        <p:spPr>
          <a:xfrm>
            <a:off x="8875415" y="5343315"/>
            <a:ext cx="760491" cy="689836"/>
          </a:xfrm>
          <a:prstGeom prst="smileyFace">
            <a:avLst/>
          </a:prstGeom>
          <a:gradFill>
            <a:gsLst>
              <a:gs pos="0">
                <a:srgbClr val="FFCD00"/>
              </a:gs>
              <a:gs pos="50000">
                <a:srgbClr val="FFCD00"/>
              </a:gs>
              <a:gs pos="100000">
                <a:srgbClr val="FBB031"/>
              </a:gs>
            </a:gsLst>
          </a:gradFill>
          <a:ln>
            <a:solidFill>
              <a:srgbClr val="E32726"/>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36" name="TextBox 35"/>
          <p:cNvSpPr txBox="1"/>
          <p:nvPr/>
        </p:nvSpPr>
        <p:spPr>
          <a:xfrm>
            <a:off x="5543875" y="5394316"/>
            <a:ext cx="226336" cy="338554"/>
          </a:xfrm>
          <a:prstGeom prst="rect">
            <a:avLst/>
          </a:prstGeom>
          <a:solidFill>
            <a:schemeClr val="bg1"/>
          </a:solidFill>
        </p:spPr>
        <p:txBody>
          <a:bodyPr wrap="square" rtlCol="0">
            <a:spAutoFit/>
          </a:bodyPr>
          <a:lstStyle/>
          <a:p>
            <a:r>
              <a:rPr lang="en-US" sz="1600" dirty="0"/>
              <a:t>?</a:t>
            </a:r>
            <a:endParaRPr lang="en-US" dirty="0"/>
          </a:p>
        </p:txBody>
      </p:sp>
      <p:sp>
        <p:nvSpPr>
          <p:cNvPr id="37" name="TextBox 36"/>
          <p:cNvSpPr txBox="1"/>
          <p:nvPr/>
        </p:nvSpPr>
        <p:spPr>
          <a:xfrm>
            <a:off x="5543800" y="5746535"/>
            <a:ext cx="226336" cy="338554"/>
          </a:xfrm>
          <a:prstGeom prst="rect">
            <a:avLst/>
          </a:prstGeom>
          <a:solidFill>
            <a:schemeClr val="bg1"/>
          </a:solidFill>
        </p:spPr>
        <p:txBody>
          <a:bodyPr wrap="square" rtlCol="0">
            <a:spAutoFit/>
          </a:bodyPr>
          <a:lstStyle/>
          <a:p>
            <a:r>
              <a:rPr lang="en-US" sz="1600" dirty="0"/>
              <a:t>?</a:t>
            </a:r>
            <a:endParaRPr lang="en-US" dirty="0"/>
          </a:p>
        </p:txBody>
      </p:sp>
      <p:sp>
        <p:nvSpPr>
          <p:cNvPr id="38" name="TextBox 37"/>
          <p:cNvSpPr txBox="1"/>
          <p:nvPr/>
        </p:nvSpPr>
        <p:spPr>
          <a:xfrm>
            <a:off x="6711636" y="6517666"/>
            <a:ext cx="3956364" cy="230832"/>
          </a:xfrm>
          <a:prstGeom prst="rect">
            <a:avLst/>
          </a:prstGeom>
          <a:noFill/>
        </p:spPr>
        <p:txBody>
          <a:bodyPr wrap="square" rtlCol="0">
            <a:spAutoFit/>
          </a:bodyPr>
          <a:lstStyle/>
          <a:p>
            <a:r>
              <a:rPr lang="en-US" sz="900" i="1" dirty="0"/>
              <a:t>Adapted from </a:t>
            </a:r>
            <a:r>
              <a:rPr lang="en-US" sz="900" i="1" dirty="0" err="1"/>
              <a:t>Hennekens</a:t>
            </a:r>
            <a:r>
              <a:rPr lang="en-US" sz="900" i="1" dirty="0"/>
              <a:t> &amp; </a:t>
            </a:r>
            <a:r>
              <a:rPr lang="en-US" sz="900" i="1" dirty="0" err="1"/>
              <a:t>Buring</a:t>
            </a:r>
            <a:r>
              <a:rPr lang="en-US" sz="900" i="1" dirty="0"/>
              <a:t>. Epidemiology in Medicine. 1987</a:t>
            </a:r>
          </a:p>
        </p:txBody>
      </p:sp>
    </p:spTree>
    <p:extLst>
      <p:ext uri="{BB962C8B-B14F-4D97-AF65-F5344CB8AC3E}">
        <p14:creationId xmlns:p14="http://schemas.microsoft.com/office/powerpoint/2010/main" val="387300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A6B8B3E-CA2B-18F7-931B-6A48F9301219}"/>
              </a:ext>
            </a:extLst>
          </p:cNvPr>
          <p:cNvSpPr>
            <a:spLocks noGrp="1" noChangeArrowheads="1"/>
          </p:cNvSpPr>
          <p:nvPr>
            <p:ph type="title"/>
          </p:nvPr>
        </p:nvSpPr>
        <p:spPr/>
        <p:txBody>
          <a:bodyPr/>
          <a:lstStyle/>
          <a:p>
            <a:pPr eaLnBrk="1" hangingPunct="1"/>
            <a:r>
              <a:rPr lang="en-CA" altLang="en-US"/>
              <a:t>Cross-sectional Study</a:t>
            </a:r>
          </a:p>
        </p:txBody>
      </p:sp>
      <p:sp>
        <p:nvSpPr>
          <p:cNvPr id="33795" name="Rectangle 3">
            <a:extLst>
              <a:ext uri="{FF2B5EF4-FFF2-40B4-BE49-F238E27FC236}">
                <a16:creationId xmlns:a16="http://schemas.microsoft.com/office/drawing/2014/main" id="{8B3698D3-098F-1851-14B9-024471233CB9}"/>
              </a:ext>
            </a:extLst>
          </p:cNvPr>
          <p:cNvSpPr>
            <a:spLocks noGrp="1" noChangeArrowheads="1"/>
          </p:cNvSpPr>
          <p:nvPr>
            <p:ph type="body" idx="1"/>
          </p:nvPr>
        </p:nvSpPr>
        <p:spPr>
          <a:xfrm>
            <a:off x="562628" y="1773195"/>
            <a:ext cx="11402064" cy="4115669"/>
          </a:xfrm>
        </p:spPr>
        <p:txBody>
          <a:bodyPr/>
          <a:lstStyle/>
          <a:p>
            <a:pPr eaLnBrk="1" hangingPunct="1"/>
            <a:r>
              <a:rPr lang="en-CA" altLang="en-US" dirty="0"/>
              <a:t>Outcome and exposure status determined at same point in time</a:t>
            </a:r>
          </a:p>
          <a:p>
            <a:pPr eaLnBrk="1" hangingPunct="1"/>
            <a:r>
              <a:rPr lang="en-CA" altLang="en-US" dirty="0"/>
              <a:t>Participants selected without knowledge of exposure or outcome status</a:t>
            </a:r>
          </a:p>
          <a:p>
            <a:pPr eaLnBrk="1" hangingPunct="1"/>
            <a:endParaRPr lang="en-CA" altLang="en-US" dirty="0"/>
          </a:p>
        </p:txBody>
      </p:sp>
      <p:sp>
        <p:nvSpPr>
          <p:cNvPr id="33796" name="Line 4">
            <a:extLst>
              <a:ext uri="{FF2B5EF4-FFF2-40B4-BE49-F238E27FC236}">
                <a16:creationId xmlns:a16="http://schemas.microsoft.com/office/drawing/2014/main" id="{DC9D4E88-11E4-3671-88DB-D61C551D7038}"/>
              </a:ext>
            </a:extLst>
          </p:cNvPr>
          <p:cNvSpPr>
            <a:spLocks noChangeShapeType="1"/>
          </p:cNvSpPr>
          <p:nvPr/>
        </p:nvSpPr>
        <p:spPr bwMode="auto">
          <a:xfrm>
            <a:off x="3181350" y="4248470"/>
            <a:ext cx="62103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7" name="Text Box 5">
            <a:extLst>
              <a:ext uri="{FF2B5EF4-FFF2-40B4-BE49-F238E27FC236}">
                <a16:creationId xmlns:a16="http://schemas.microsoft.com/office/drawing/2014/main" id="{3316E7C0-83F3-382D-3259-AE8D00D31C06}"/>
              </a:ext>
            </a:extLst>
          </p:cNvPr>
          <p:cNvSpPr txBox="1">
            <a:spLocks noChangeArrowheads="1"/>
          </p:cNvSpPr>
          <p:nvPr/>
        </p:nvSpPr>
        <p:spPr bwMode="auto">
          <a:xfrm>
            <a:off x="5813425" y="481838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Exposure</a:t>
            </a:r>
          </a:p>
        </p:txBody>
      </p:sp>
      <p:sp>
        <p:nvSpPr>
          <p:cNvPr id="33798" name="Line 6">
            <a:extLst>
              <a:ext uri="{FF2B5EF4-FFF2-40B4-BE49-F238E27FC236}">
                <a16:creationId xmlns:a16="http://schemas.microsoft.com/office/drawing/2014/main" id="{AF0D9C3B-6CE2-D99B-E427-FC7D8367752F}"/>
              </a:ext>
            </a:extLst>
          </p:cNvPr>
          <p:cNvSpPr>
            <a:spLocks noChangeShapeType="1"/>
          </p:cNvSpPr>
          <p:nvPr/>
        </p:nvSpPr>
        <p:spPr bwMode="auto">
          <a:xfrm flipV="1">
            <a:off x="6400800" y="4477070"/>
            <a:ext cx="0" cy="323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9" name="Text Box 7">
            <a:extLst>
              <a:ext uri="{FF2B5EF4-FFF2-40B4-BE49-F238E27FC236}">
                <a16:creationId xmlns:a16="http://schemas.microsoft.com/office/drawing/2014/main" id="{116E5C6D-7F0D-B406-79AB-4B3E5DB257C9}"/>
              </a:ext>
            </a:extLst>
          </p:cNvPr>
          <p:cNvSpPr txBox="1">
            <a:spLocks noChangeArrowheads="1"/>
          </p:cNvSpPr>
          <p:nvPr/>
        </p:nvSpPr>
        <p:spPr bwMode="auto">
          <a:xfrm>
            <a:off x="5857875" y="3357883"/>
            <a:ext cx="1111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a:solidFill>
                  <a:schemeClr val="tx1"/>
                </a:solidFill>
              </a:rPr>
              <a:t>Outcome</a:t>
            </a:r>
          </a:p>
        </p:txBody>
      </p:sp>
      <p:sp>
        <p:nvSpPr>
          <p:cNvPr id="33800" name="Line 8">
            <a:extLst>
              <a:ext uri="{FF2B5EF4-FFF2-40B4-BE49-F238E27FC236}">
                <a16:creationId xmlns:a16="http://schemas.microsoft.com/office/drawing/2014/main" id="{AA5FCF16-0002-3C28-99A8-51CB71ACC906}"/>
              </a:ext>
            </a:extLst>
          </p:cNvPr>
          <p:cNvSpPr>
            <a:spLocks noChangeShapeType="1"/>
          </p:cNvSpPr>
          <p:nvPr/>
        </p:nvSpPr>
        <p:spPr bwMode="auto">
          <a:xfrm>
            <a:off x="6407150" y="3721420"/>
            <a:ext cx="0" cy="323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1" name="Text Box 9">
            <a:extLst>
              <a:ext uri="{FF2B5EF4-FFF2-40B4-BE49-F238E27FC236}">
                <a16:creationId xmlns:a16="http://schemas.microsoft.com/office/drawing/2014/main" id="{D3829F64-55AB-5475-4F59-95A8D4105A03}"/>
              </a:ext>
            </a:extLst>
          </p:cNvPr>
          <p:cNvSpPr txBox="1">
            <a:spLocks noChangeArrowheads="1"/>
          </p:cNvSpPr>
          <p:nvPr/>
        </p:nvSpPr>
        <p:spPr bwMode="auto">
          <a:xfrm>
            <a:off x="2320925" y="4019039"/>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800" dirty="0">
                <a:solidFill>
                  <a:schemeClr val="tx1"/>
                </a:solidFill>
              </a:rPr>
              <a:t>Time</a:t>
            </a:r>
          </a:p>
        </p:txBody>
      </p:sp>
      <p:sp>
        <p:nvSpPr>
          <p:cNvPr id="33802" name="Text Box 10">
            <a:extLst>
              <a:ext uri="{FF2B5EF4-FFF2-40B4-BE49-F238E27FC236}">
                <a16:creationId xmlns:a16="http://schemas.microsoft.com/office/drawing/2014/main" id="{7F66539B-2955-DC5C-E1B8-5F2081D7165C}"/>
              </a:ext>
            </a:extLst>
          </p:cNvPr>
          <p:cNvSpPr txBox="1">
            <a:spLocks noChangeArrowheads="1"/>
          </p:cNvSpPr>
          <p:nvPr/>
        </p:nvSpPr>
        <p:spPr bwMode="auto">
          <a:xfrm>
            <a:off x="433954" y="6245325"/>
            <a:ext cx="118380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400" dirty="0">
                <a:solidFill>
                  <a:schemeClr val="tx1"/>
                </a:solidFill>
              </a:rPr>
              <a:t>From </a:t>
            </a:r>
            <a:r>
              <a:rPr lang="en-CA" altLang="en-US" sz="1400" dirty="0" err="1">
                <a:solidFill>
                  <a:schemeClr val="tx1"/>
                </a:solidFill>
              </a:rPr>
              <a:t>Koepsell</a:t>
            </a:r>
            <a:r>
              <a:rPr lang="en-CA" altLang="en-US" sz="1400" dirty="0">
                <a:solidFill>
                  <a:schemeClr val="tx1"/>
                </a:solidFill>
              </a:rPr>
              <a:t> and Weiss. Epidemiologic Methods: Studying the Occurrence of Illness. </a:t>
            </a:r>
          </a:p>
          <a:p>
            <a:pPr eaLnBrk="1" hangingPunct="1">
              <a:spcBef>
                <a:spcPct val="0"/>
              </a:spcBef>
              <a:buFontTx/>
              <a:buNone/>
            </a:pPr>
            <a:r>
              <a:rPr lang="en-CA" altLang="en-US" sz="1400" dirty="0">
                <a:solidFill>
                  <a:schemeClr val="tx1"/>
                </a:solidFill>
              </a:rPr>
              <a:t>Oxford University Press 2003; P. 94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5">
            <a:extLst>
              <a:ext uri="{FF2B5EF4-FFF2-40B4-BE49-F238E27FC236}">
                <a16:creationId xmlns:a16="http://schemas.microsoft.com/office/drawing/2014/main" id="{02D4225A-428F-5C5E-001E-03D2972499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7038" y="309563"/>
            <a:ext cx="4703762"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4">
            <a:extLst>
              <a:ext uri="{FF2B5EF4-FFF2-40B4-BE49-F238E27FC236}">
                <a16:creationId xmlns:a16="http://schemas.microsoft.com/office/drawing/2014/main" id="{EC95C7BF-ADD1-6F5B-18A3-91A89EF36B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2539" y="1724025"/>
            <a:ext cx="5114925"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1C57C840-ED75-8A57-9660-0176FB2BE817}"/>
              </a:ext>
            </a:extLst>
          </p:cNvPr>
          <p:cNvSpPr>
            <a:spLocks noGrp="1" noChangeArrowheads="1"/>
          </p:cNvSpPr>
          <p:nvPr>
            <p:ph type="title"/>
          </p:nvPr>
        </p:nvSpPr>
        <p:spPr/>
        <p:txBody>
          <a:bodyPr/>
          <a:lstStyle/>
          <a:p>
            <a:pPr eaLnBrk="1" hangingPunct="1"/>
            <a:r>
              <a:rPr lang="en-CA" altLang="en-US" dirty="0"/>
              <a:t>Ecological Study</a:t>
            </a:r>
          </a:p>
        </p:txBody>
      </p:sp>
      <p:sp>
        <p:nvSpPr>
          <p:cNvPr id="38915" name="Rectangle 3">
            <a:extLst>
              <a:ext uri="{FF2B5EF4-FFF2-40B4-BE49-F238E27FC236}">
                <a16:creationId xmlns:a16="http://schemas.microsoft.com/office/drawing/2014/main" id="{B4E8E434-0B89-AD5D-D2F0-2FA56609E7B5}"/>
              </a:ext>
            </a:extLst>
          </p:cNvPr>
          <p:cNvSpPr>
            <a:spLocks noGrp="1" noChangeArrowheads="1"/>
          </p:cNvSpPr>
          <p:nvPr>
            <p:ph type="body" idx="1"/>
          </p:nvPr>
        </p:nvSpPr>
        <p:spPr/>
        <p:txBody>
          <a:bodyPr/>
          <a:lstStyle/>
          <a:p>
            <a:pPr eaLnBrk="1" hangingPunct="1"/>
            <a:r>
              <a:rPr lang="en-CA" altLang="en-US" dirty="0"/>
              <a:t>Data from entire populations compared for outcome frequency</a:t>
            </a:r>
          </a:p>
          <a:p>
            <a:pPr eaLnBrk="1" hangingPunct="1"/>
            <a:r>
              <a:rPr lang="en-CA" altLang="en-US" dirty="0"/>
              <a:t>Joint distribution of exposure and disease not available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EF210F8-E19E-521D-6FA8-C6A696BFC5CD}"/>
              </a:ext>
            </a:extLst>
          </p:cNvPr>
          <p:cNvSpPr>
            <a:spLocks noGrp="1" noChangeArrowheads="1"/>
          </p:cNvSpPr>
          <p:nvPr>
            <p:ph type="title"/>
          </p:nvPr>
        </p:nvSpPr>
        <p:spPr>
          <a:xfrm>
            <a:off x="508000" y="507999"/>
            <a:ext cx="8229600" cy="514350"/>
          </a:xfrm>
        </p:spPr>
        <p:txBody>
          <a:bodyPr>
            <a:normAutofit fontScale="90000"/>
          </a:bodyPr>
          <a:lstStyle/>
          <a:p>
            <a:pPr eaLnBrk="1" hangingPunct="1"/>
            <a:r>
              <a:rPr lang="en-CA" altLang="en-US" sz="4000" dirty="0"/>
              <a:t>Ecological (correlation) Study</a:t>
            </a:r>
          </a:p>
        </p:txBody>
      </p:sp>
      <p:sp>
        <p:nvSpPr>
          <p:cNvPr id="39939" name="Text Box 8">
            <a:extLst>
              <a:ext uri="{FF2B5EF4-FFF2-40B4-BE49-F238E27FC236}">
                <a16:creationId xmlns:a16="http://schemas.microsoft.com/office/drawing/2014/main" id="{2442CE22-B6A9-644F-7C84-B26B530DFF32}"/>
              </a:ext>
            </a:extLst>
          </p:cNvPr>
          <p:cNvSpPr txBox="1">
            <a:spLocks noChangeArrowheads="1"/>
          </p:cNvSpPr>
          <p:nvPr/>
        </p:nvSpPr>
        <p:spPr bwMode="auto">
          <a:xfrm>
            <a:off x="1524000" y="5699125"/>
            <a:ext cx="91440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400" dirty="0">
                <a:solidFill>
                  <a:schemeClr val="tx1"/>
                </a:solidFill>
              </a:rPr>
              <a:t>Figure. Suicide rate (Y, 10</a:t>
            </a:r>
            <a:r>
              <a:rPr lang="en-CA" altLang="en-US" sz="1400" baseline="30000" dirty="0">
                <a:solidFill>
                  <a:schemeClr val="tx1"/>
                </a:solidFill>
              </a:rPr>
              <a:t>5</a:t>
            </a:r>
            <a:r>
              <a:rPr lang="en-CA" altLang="en-US" sz="1400" dirty="0">
                <a:solidFill>
                  <a:schemeClr val="tx1"/>
                </a:solidFill>
              </a:rPr>
              <a:t>/year) by proportion Protestant (X) for four groups of Prussian provinces, 1883-1890. </a:t>
            </a:r>
          </a:p>
          <a:p>
            <a:pPr eaLnBrk="1" hangingPunct="1">
              <a:spcBef>
                <a:spcPct val="0"/>
              </a:spcBef>
              <a:buFontTx/>
              <a:buNone/>
            </a:pPr>
            <a:r>
              <a:rPr lang="en-CA" altLang="en-US" sz="1400" dirty="0">
                <a:solidFill>
                  <a:schemeClr val="tx1"/>
                </a:solidFill>
              </a:rPr>
              <a:t>Morgenstern. “Ecologic Studies”, in Rothman and Greenland: Modern Epidemiology 1998, p. 467</a:t>
            </a:r>
          </a:p>
          <a:p>
            <a:pPr eaLnBrk="1" hangingPunct="1">
              <a:spcBef>
                <a:spcPct val="0"/>
              </a:spcBef>
              <a:buFontTx/>
              <a:buNone/>
            </a:pPr>
            <a:r>
              <a:rPr lang="en-CA" altLang="en-US" sz="1400" dirty="0">
                <a:solidFill>
                  <a:schemeClr val="tx1"/>
                </a:solidFill>
              </a:rPr>
              <a:t>Adapted from Durkheim E. Suicide: a Study in Sociology. New York: Free Press, 1951.</a:t>
            </a:r>
          </a:p>
        </p:txBody>
      </p:sp>
      <p:pic>
        <p:nvPicPr>
          <p:cNvPr id="39940" name="Picture 9">
            <a:extLst>
              <a:ext uri="{FF2B5EF4-FFF2-40B4-BE49-F238E27FC236}">
                <a16:creationId xmlns:a16="http://schemas.microsoft.com/office/drawing/2014/main" id="{58B229E6-268A-912B-D830-A17DDBE775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798514"/>
            <a:ext cx="7366000" cy="503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5">
            <a:extLst>
              <a:ext uri="{FF2B5EF4-FFF2-40B4-BE49-F238E27FC236}">
                <a16:creationId xmlns:a16="http://schemas.microsoft.com/office/drawing/2014/main" id="{E513E02E-BB3E-4E47-87E1-3A6892078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44" y="1952626"/>
            <a:ext cx="11366695" cy="4045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6">
            <a:extLst>
              <a:ext uri="{FF2B5EF4-FFF2-40B4-BE49-F238E27FC236}">
                <a16:creationId xmlns:a16="http://schemas.microsoft.com/office/drawing/2014/main" id="{2EB79BA0-BE36-C186-2C45-1BA0E6159C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8488" y="285750"/>
            <a:ext cx="8189912"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BB59D-0F2F-CD8B-77DF-F25818847A0F}"/>
              </a:ext>
            </a:extLst>
          </p:cNvPr>
          <p:cNvSpPr>
            <a:spLocks noGrp="1"/>
          </p:cNvSpPr>
          <p:nvPr>
            <p:ph type="title"/>
          </p:nvPr>
        </p:nvSpPr>
        <p:spPr/>
        <p:txBody>
          <a:bodyPr/>
          <a:lstStyle/>
          <a:p>
            <a:r>
              <a:rPr lang="en-US"/>
              <a:t>Resources</a:t>
            </a:r>
            <a:endParaRPr lang="en-US" dirty="0"/>
          </a:p>
        </p:txBody>
      </p:sp>
      <p:sp>
        <p:nvSpPr>
          <p:cNvPr id="4" name="Slide Number Placeholder 3">
            <a:extLst>
              <a:ext uri="{FF2B5EF4-FFF2-40B4-BE49-F238E27FC236}">
                <a16:creationId xmlns:a16="http://schemas.microsoft.com/office/drawing/2014/main" id="{8609BAA5-A45B-5623-BFA8-370DE4C7D1CA}"/>
              </a:ext>
            </a:extLst>
          </p:cNvPr>
          <p:cNvSpPr>
            <a:spLocks noGrp="1"/>
          </p:cNvSpPr>
          <p:nvPr>
            <p:ph type="sldNum" sz="quarter" idx="12"/>
          </p:nvPr>
        </p:nvSpPr>
        <p:spPr/>
        <p:txBody>
          <a:bodyPr/>
          <a:lstStyle/>
          <a:p>
            <a:fld id="{5C35FCF4-C3EF-BD43-82E0-05BC237DAD2A}" type="slidenum">
              <a:rPr lang="en-US" smtClean="0"/>
              <a:pPr/>
              <a:t>3</a:t>
            </a:fld>
            <a:endParaRPr lang="en-US" dirty="0"/>
          </a:p>
        </p:txBody>
      </p:sp>
      <p:pic>
        <p:nvPicPr>
          <p:cNvPr id="5" name="Picture 3">
            <a:extLst>
              <a:ext uri="{FF2B5EF4-FFF2-40B4-BE49-F238E27FC236}">
                <a16:creationId xmlns:a16="http://schemas.microsoft.com/office/drawing/2014/main" id="{EE7518C3-95F7-545C-F9EA-74868584982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75286" y="1497366"/>
            <a:ext cx="7241427" cy="4686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446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BA17F249-1F94-9B55-36EB-E1B2FB5136DE}"/>
              </a:ext>
            </a:extLst>
          </p:cNvPr>
          <p:cNvSpPr>
            <a:spLocks noGrp="1" noChangeArrowheads="1"/>
          </p:cNvSpPr>
          <p:nvPr>
            <p:ph type="body" sz="quarter" idx="10"/>
          </p:nvPr>
        </p:nvSpPr>
        <p:spPr/>
        <p:txBody>
          <a:bodyPr/>
          <a:lstStyle/>
          <a:p>
            <a:pPr eaLnBrk="1" hangingPunct="1">
              <a:buFontTx/>
              <a:buNone/>
            </a:pPr>
            <a:r>
              <a:rPr lang="en-CA" altLang="en-US" sz="4000" i="1" dirty="0"/>
              <a:t>Assign one of the study designs outlined in class to each study description</a:t>
            </a:r>
            <a:r>
              <a:rPr lang="en-CA" altLang="en-US" sz="4000" dirty="0"/>
              <a:t> </a:t>
            </a:r>
          </a:p>
        </p:txBody>
      </p:sp>
      <p:sp>
        <p:nvSpPr>
          <p:cNvPr id="41986" name="Rectangle 2">
            <a:extLst>
              <a:ext uri="{FF2B5EF4-FFF2-40B4-BE49-F238E27FC236}">
                <a16:creationId xmlns:a16="http://schemas.microsoft.com/office/drawing/2014/main" id="{3C8AB313-4C65-6C57-8E52-46A0EFE0BA51}"/>
              </a:ext>
            </a:extLst>
          </p:cNvPr>
          <p:cNvSpPr>
            <a:spLocks noGrp="1" noChangeArrowheads="1"/>
          </p:cNvSpPr>
          <p:nvPr>
            <p:ph type="title" idx="4294967295"/>
          </p:nvPr>
        </p:nvSpPr>
        <p:spPr>
          <a:xfrm>
            <a:off x="2466975" y="2066447"/>
            <a:ext cx="9725025" cy="1033463"/>
          </a:xfrm>
          <a:prstGeom prst="rect">
            <a:avLst/>
          </a:prstGeom>
        </p:spPr>
        <p:txBody>
          <a:bodyPr/>
          <a:lstStyle/>
          <a:p>
            <a:pPr eaLnBrk="1" hangingPunct="1"/>
            <a:r>
              <a:rPr lang="en-CA" altLang="en-US" sz="6000" b="1" dirty="0"/>
              <a:t>In-class Assignment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0D7F301C-9F82-88E7-F45C-87CC5756FA6D}"/>
              </a:ext>
            </a:extLst>
          </p:cNvPr>
          <p:cNvSpPr>
            <a:spLocks noGrp="1" noChangeArrowheads="1"/>
          </p:cNvSpPr>
          <p:nvPr>
            <p:ph type="body" idx="1"/>
          </p:nvPr>
        </p:nvSpPr>
        <p:spPr>
          <a:xfrm>
            <a:off x="712923" y="476251"/>
            <a:ext cx="10089396" cy="5878054"/>
          </a:xfrm>
        </p:spPr>
        <p:txBody>
          <a:bodyPr/>
          <a:lstStyle/>
          <a:p>
            <a:pPr marL="609600" indent="-609600">
              <a:lnSpc>
                <a:spcPct val="80000"/>
              </a:lnSpc>
              <a:buFontTx/>
              <a:buAutoNum type="arabicPeriod"/>
            </a:pPr>
            <a:r>
              <a:rPr lang="en-CA" altLang="en-US" sz="2400" dirty="0"/>
              <a:t>Investigators are interested in the relationship between diet and heart disease. They obtain data from a number of countries on the average annual meat intake as well as each country’s administrative data on deaths from heart disease. </a:t>
            </a:r>
          </a:p>
          <a:p>
            <a:pPr marL="990600" lvl="1" indent="-533400">
              <a:lnSpc>
                <a:spcPct val="80000"/>
              </a:lnSpc>
              <a:buNone/>
            </a:pPr>
            <a:r>
              <a:rPr lang="en-CA" altLang="en-US" b="1" i="1" dirty="0"/>
              <a:t>	</a:t>
            </a:r>
          </a:p>
          <a:p>
            <a:pPr marL="609600" indent="-609600">
              <a:lnSpc>
                <a:spcPct val="80000"/>
              </a:lnSpc>
              <a:buFontTx/>
              <a:buAutoNum type="arabicPeriod"/>
            </a:pPr>
            <a:r>
              <a:rPr lang="en-CA" altLang="en-US" sz="2400" dirty="0"/>
              <a:t>The relationship between alcohol consumption and the risk of injury is studied using data from the emergency department. The blood alcohol level of individuals who have an injury is determined. The investigators select a random sample of patients who do not have an injury, but are in the ED for another reason and, in turn, measure their BAC. The investigators then compare the prevalence of high vs. low BAC in the injured and uninjured group. </a:t>
            </a:r>
          </a:p>
          <a:p>
            <a:pPr marL="990600" lvl="1" indent="-533400">
              <a:lnSpc>
                <a:spcPct val="80000"/>
              </a:lnSpc>
              <a:buNone/>
            </a:pPr>
            <a:r>
              <a:rPr lang="en-CA" altLang="en-US" b="1" i="1" dirty="0"/>
              <a:t>	</a:t>
            </a:r>
          </a:p>
          <a:p>
            <a:pPr marL="609600" indent="-609600">
              <a:lnSpc>
                <a:spcPct val="80000"/>
              </a:lnSpc>
              <a:buFontTx/>
              <a:buAutoNum type="arabicPeriod"/>
            </a:pPr>
            <a:r>
              <a:rPr lang="en-CA" altLang="en-US" sz="2400" dirty="0"/>
              <a:t>A number of soccer teams were assigned at random to receive a pre-season training program incorporating the use of a wobble board to increase balance and proprioception. The remaining teams received a standard pre-season fitness program. The rate of injuries in the wobble board group was compared with the standard fitness training group.  </a:t>
            </a:r>
          </a:p>
          <a:p>
            <a:pPr marL="990600" lvl="1" indent="-533400">
              <a:lnSpc>
                <a:spcPct val="80000"/>
              </a:lnSpc>
              <a:buNone/>
            </a:pPr>
            <a:r>
              <a:rPr lang="en-CA" altLang="en-US" sz="1800" b="1" i="1"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0D7F301C-9F82-88E7-F45C-87CC5756FA6D}"/>
              </a:ext>
            </a:extLst>
          </p:cNvPr>
          <p:cNvSpPr>
            <a:spLocks noGrp="1" noChangeArrowheads="1"/>
          </p:cNvSpPr>
          <p:nvPr>
            <p:ph type="body" idx="1"/>
          </p:nvPr>
        </p:nvSpPr>
        <p:spPr>
          <a:xfrm>
            <a:off x="712923" y="476251"/>
            <a:ext cx="10089396" cy="5878054"/>
          </a:xfrm>
        </p:spPr>
        <p:txBody>
          <a:bodyPr/>
          <a:lstStyle/>
          <a:p>
            <a:pPr marL="609600" indent="-609600">
              <a:lnSpc>
                <a:spcPct val="80000"/>
              </a:lnSpc>
              <a:buFontTx/>
              <a:buAutoNum type="arabicPeriod" startAt="4"/>
            </a:pPr>
            <a:r>
              <a:rPr lang="en-CA" altLang="en-US" sz="2400" dirty="0"/>
              <a:t>Investigators enrol a group of ice hockey athletes at the start of the season to determine what effect wearing a mouth guard has on dental injuries. At the end of the regular season, the rate of dental injuries in the mouth guard group is compared with the rate in the no mouth guard group. </a:t>
            </a:r>
          </a:p>
          <a:p>
            <a:pPr marL="990600" lvl="1" indent="-533400">
              <a:lnSpc>
                <a:spcPct val="80000"/>
              </a:lnSpc>
              <a:buNone/>
            </a:pPr>
            <a:r>
              <a:rPr lang="en-CA" altLang="en-US" b="1" i="1" dirty="0"/>
              <a:t>	</a:t>
            </a:r>
          </a:p>
          <a:p>
            <a:pPr marL="609600" indent="-609600">
              <a:lnSpc>
                <a:spcPct val="80000"/>
              </a:lnSpc>
              <a:buFontTx/>
              <a:buAutoNum type="arabicPeriod" startAt="4"/>
            </a:pPr>
            <a:r>
              <a:rPr lang="en-CA" altLang="en-US" sz="2400" dirty="0"/>
              <a:t>Investigators select all patients presenting to an Emergency Department with a skiing injury and describe their characteristics and the type and nature of the injuries.</a:t>
            </a:r>
          </a:p>
          <a:p>
            <a:pPr marL="990600" lvl="1" indent="-533400">
              <a:lnSpc>
                <a:spcPct val="80000"/>
              </a:lnSpc>
              <a:buNone/>
            </a:pPr>
            <a:r>
              <a:rPr lang="en-CA" altLang="en-US" b="1" i="1" dirty="0"/>
              <a:t>	</a:t>
            </a:r>
          </a:p>
          <a:p>
            <a:pPr marL="609600" indent="-609600">
              <a:lnSpc>
                <a:spcPct val="80000"/>
              </a:lnSpc>
              <a:buFontTx/>
              <a:buAutoNum type="arabicPeriod" startAt="4"/>
            </a:pPr>
            <a:r>
              <a:rPr lang="en-CA" altLang="en-US" sz="2400" dirty="0"/>
              <a:t>Investigators are interested in the relationship between obesity and asthma. They randomly call people and ask those with children if the child has asthma and the age, height and weight of the child. </a:t>
            </a:r>
          </a:p>
          <a:p>
            <a:pPr marL="990600" lvl="1" indent="-533400">
              <a:lnSpc>
                <a:spcPct val="80000"/>
              </a:lnSpc>
              <a:buNone/>
            </a:pPr>
            <a:r>
              <a:rPr lang="en-CA" altLang="en-US" b="1" i="1" dirty="0"/>
              <a:t>	</a:t>
            </a:r>
          </a:p>
        </p:txBody>
      </p:sp>
    </p:spTree>
    <p:extLst>
      <p:ext uri="{BB962C8B-B14F-4D97-AF65-F5344CB8AC3E}">
        <p14:creationId xmlns:p14="http://schemas.microsoft.com/office/powerpoint/2010/main" val="3663617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0D7F301C-9F82-88E7-F45C-87CC5756FA6D}"/>
              </a:ext>
            </a:extLst>
          </p:cNvPr>
          <p:cNvSpPr>
            <a:spLocks noGrp="1" noChangeArrowheads="1"/>
          </p:cNvSpPr>
          <p:nvPr>
            <p:ph type="body" idx="1"/>
          </p:nvPr>
        </p:nvSpPr>
        <p:spPr>
          <a:xfrm>
            <a:off x="712923" y="367765"/>
            <a:ext cx="10089396" cy="5878054"/>
          </a:xfrm>
        </p:spPr>
        <p:txBody>
          <a:bodyPr/>
          <a:lstStyle/>
          <a:p>
            <a:pPr marL="990600" lvl="1" indent="-533400">
              <a:lnSpc>
                <a:spcPct val="80000"/>
              </a:lnSpc>
              <a:buNone/>
            </a:pPr>
            <a:endParaRPr lang="en-CA" altLang="en-US" b="1" i="1" dirty="0"/>
          </a:p>
          <a:p>
            <a:pPr marL="609600" indent="-609600">
              <a:lnSpc>
                <a:spcPct val="80000"/>
              </a:lnSpc>
              <a:buFontTx/>
              <a:buAutoNum type="arabicPeriod" startAt="7"/>
            </a:pPr>
            <a:r>
              <a:rPr lang="en-CA" altLang="en-US" sz="2400" dirty="0"/>
              <a:t>In a study that began in 1965, a group of 5,000 adults in New York were asked about alcohol consumption. The occurrence of cancer was studied in this group between 1981 and 1995.</a:t>
            </a:r>
          </a:p>
          <a:p>
            <a:pPr marL="990600" lvl="1" indent="-533400">
              <a:lnSpc>
                <a:spcPct val="80000"/>
              </a:lnSpc>
              <a:buNone/>
            </a:pPr>
            <a:r>
              <a:rPr lang="en-CA" altLang="en-US" b="1" i="1" dirty="0"/>
              <a:t>	</a:t>
            </a:r>
          </a:p>
          <a:p>
            <a:pPr marL="609600" indent="-609600">
              <a:lnSpc>
                <a:spcPct val="80000"/>
              </a:lnSpc>
              <a:buFontTx/>
              <a:buAutoNum type="arabicPeriod" startAt="7"/>
            </a:pPr>
            <a:r>
              <a:rPr lang="en-CA" altLang="en-US" sz="2400" dirty="0"/>
              <a:t>The personnel records from a number of insulation manufacturing plants were obtained for the period 1970-1975. During this time period, the number of lung cancer deaths was compared between this group of employees and a comparable group of employees not exposed to insulation manufacturing. </a:t>
            </a:r>
          </a:p>
        </p:txBody>
      </p:sp>
    </p:spTree>
    <p:extLst>
      <p:ext uri="{BB962C8B-B14F-4D97-AF65-F5344CB8AC3E}">
        <p14:creationId xmlns:p14="http://schemas.microsoft.com/office/powerpoint/2010/main" val="172241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9EB23C1-1635-DE67-B646-86C1DE5BF61D}"/>
              </a:ext>
            </a:extLst>
          </p:cNvPr>
          <p:cNvSpPr>
            <a:spLocks noGrp="1"/>
          </p:cNvSpPr>
          <p:nvPr>
            <p:ph type="sldNum" sz="quarter" idx="12"/>
          </p:nvPr>
        </p:nvSpPr>
        <p:spPr/>
        <p:txBody>
          <a:bodyPr/>
          <a:lstStyle/>
          <a:p>
            <a:fld id="{5C35FCF4-C3EF-BD43-82E0-05BC237DAD2A}" type="slidenum">
              <a:rPr lang="en-US" smtClean="0"/>
              <a:pPr/>
              <a:t>4</a:t>
            </a:fld>
            <a:endParaRPr lang="en-US" dirty="0"/>
          </a:p>
        </p:txBody>
      </p:sp>
      <p:sp>
        <p:nvSpPr>
          <p:cNvPr id="5" name="Rectangle 2">
            <a:extLst>
              <a:ext uri="{FF2B5EF4-FFF2-40B4-BE49-F238E27FC236}">
                <a16:creationId xmlns:a16="http://schemas.microsoft.com/office/drawing/2014/main" id="{CE244BE6-51F8-CB27-6C6E-EE11610E86E3}"/>
              </a:ext>
            </a:extLst>
          </p:cNvPr>
          <p:cNvSpPr>
            <a:spLocks noGrp="1" noChangeArrowheads="1"/>
          </p:cNvSpPr>
          <p:nvPr>
            <p:ph type="title"/>
          </p:nvPr>
        </p:nvSpPr>
        <p:spPr/>
        <p:txBody>
          <a:bodyPr/>
          <a:lstStyle/>
          <a:p>
            <a:pPr eaLnBrk="1" hangingPunct="1"/>
            <a:r>
              <a:rPr lang="en-CA" altLang="en-US" sz="4000" dirty="0"/>
              <a:t>Understanding Epidemiologic Study Designs</a:t>
            </a:r>
          </a:p>
        </p:txBody>
      </p:sp>
      <p:sp>
        <p:nvSpPr>
          <p:cNvPr id="12" name="Rectangle 4">
            <a:extLst>
              <a:ext uri="{FF2B5EF4-FFF2-40B4-BE49-F238E27FC236}">
                <a16:creationId xmlns:a16="http://schemas.microsoft.com/office/drawing/2014/main" id="{F1BCE0B7-202B-A746-4EB2-6F412E0691B8}"/>
              </a:ext>
            </a:extLst>
          </p:cNvPr>
          <p:cNvSpPr txBox="1">
            <a:spLocks noChangeArrowheads="1"/>
          </p:cNvSpPr>
          <p:nvPr/>
        </p:nvSpPr>
        <p:spPr>
          <a:xfrm>
            <a:off x="6700407" y="1704429"/>
            <a:ext cx="5189220" cy="4115669"/>
          </a:xfrm>
          <a:prstGeom prst="rect">
            <a:avLst/>
          </a:prstGeom>
        </p:spPr>
        <p:txBody>
          <a:bodyPr/>
          <a:lstStyle>
            <a:lvl1pPr marL="228600" indent="-228600" algn="l" defTabSz="914400" rtl="0" eaLnBrk="1" latinLnBrk="0" hangingPunct="1">
              <a:lnSpc>
                <a:spcPct val="90000"/>
              </a:lnSpc>
              <a:spcBef>
                <a:spcPts val="1000"/>
              </a:spcBef>
              <a:buClr>
                <a:srgbClr val="E32726"/>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FBB03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8B857B"/>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Descriptive v. analytic</a:t>
            </a:r>
          </a:p>
          <a:p>
            <a:pPr lvl="1"/>
            <a:r>
              <a:rPr lang="en-US" dirty="0"/>
              <a:t>Focus on goals, rather than design features</a:t>
            </a:r>
          </a:p>
          <a:p>
            <a:pPr lvl="2"/>
            <a:r>
              <a:rPr lang="en-US" sz="2400" dirty="0"/>
              <a:t>Not always clear</a:t>
            </a:r>
          </a:p>
          <a:p>
            <a:pPr lvl="1"/>
            <a:r>
              <a:rPr lang="en-US" dirty="0"/>
              <a:t>Risky starting point for study design classification.</a:t>
            </a:r>
          </a:p>
          <a:p>
            <a:pPr marL="342900" indent="-342900">
              <a:buFont typeface="Arial" panose="020B0604020202020204" pitchFamily="34" charset="0"/>
              <a:buChar char="•"/>
            </a:pPr>
            <a:r>
              <a:rPr lang="en-US" dirty="0"/>
              <a:t>Experimental vs non-experimental</a:t>
            </a:r>
          </a:p>
          <a:p>
            <a:pPr lvl="1"/>
            <a:r>
              <a:rPr lang="en-US" dirty="0"/>
              <a:t>Experiment usually implies that the investigator manipulates the exposure assigned to the participants</a:t>
            </a:r>
          </a:p>
          <a:p>
            <a:pPr marL="457200" lvl="1" indent="0">
              <a:buNone/>
            </a:pPr>
            <a:endParaRPr lang="en-CA" altLang="en-US" sz="2800" dirty="0"/>
          </a:p>
        </p:txBody>
      </p:sp>
      <p:sp>
        <p:nvSpPr>
          <p:cNvPr id="14" name="Content Placeholder 13">
            <a:extLst>
              <a:ext uri="{FF2B5EF4-FFF2-40B4-BE49-F238E27FC236}">
                <a16:creationId xmlns:a16="http://schemas.microsoft.com/office/drawing/2014/main" id="{2E057266-F39C-6B41-7EE2-A42281F45D96}"/>
              </a:ext>
            </a:extLst>
          </p:cNvPr>
          <p:cNvSpPr>
            <a:spLocks noGrp="1"/>
          </p:cNvSpPr>
          <p:nvPr>
            <p:ph idx="1"/>
          </p:nvPr>
        </p:nvSpPr>
        <p:spPr>
          <a:xfrm>
            <a:off x="636402" y="1704428"/>
            <a:ext cx="4855192" cy="4115669"/>
          </a:xfrm>
        </p:spPr>
        <p:txBody>
          <a:bodyPr/>
          <a:lstStyle/>
          <a:p>
            <a:r>
              <a:rPr lang="en-US" dirty="0"/>
              <a:t>Identification of study designs is a key step in the design and critical appraisal of research</a:t>
            </a:r>
          </a:p>
          <a:p>
            <a:pPr lvl="1"/>
            <a:r>
              <a:rPr lang="en-US" dirty="0"/>
              <a:t>Bias can commonly be introduced due to study design defects</a:t>
            </a:r>
          </a:p>
          <a:p>
            <a:pPr lvl="1"/>
            <a:r>
              <a:rPr lang="en-CA" dirty="0"/>
              <a:t>Identifying the study design begins the process of thinking through a study’s vulnerability to error</a:t>
            </a:r>
          </a:p>
          <a:p>
            <a:pPr marL="0" indent="0">
              <a:buNone/>
            </a:pPr>
            <a:endParaRPr lang="en-US" dirty="0"/>
          </a:p>
        </p:txBody>
      </p:sp>
    </p:spTree>
    <p:extLst>
      <p:ext uri="{BB962C8B-B14F-4D97-AF65-F5344CB8AC3E}">
        <p14:creationId xmlns:p14="http://schemas.microsoft.com/office/powerpoint/2010/main" val="315086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9E3CA2D-3D00-3E58-871B-1E45994F5228}"/>
              </a:ext>
            </a:extLst>
          </p:cNvPr>
          <p:cNvSpPr>
            <a:spLocks noGrp="1"/>
          </p:cNvSpPr>
          <p:nvPr>
            <p:ph type="sldNum" sz="quarter" idx="12"/>
          </p:nvPr>
        </p:nvSpPr>
        <p:spPr/>
        <p:txBody>
          <a:bodyPr/>
          <a:lstStyle/>
          <a:p>
            <a:fld id="{5C35FCF4-C3EF-BD43-82E0-05BC237DAD2A}" type="slidenum">
              <a:rPr lang="en-US" smtClean="0"/>
              <a:pPr/>
              <a:t>5</a:t>
            </a:fld>
            <a:endParaRPr lang="en-US" dirty="0"/>
          </a:p>
        </p:txBody>
      </p:sp>
      <p:sp>
        <p:nvSpPr>
          <p:cNvPr id="5" name="Rectangle 4">
            <a:extLst>
              <a:ext uri="{FF2B5EF4-FFF2-40B4-BE49-F238E27FC236}">
                <a16:creationId xmlns:a16="http://schemas.microsoft.com/office/drawing/2014/main" id="{E3D561C3-7407-B6BA-9EE6-8E8FC4499C2D}"/>
              </a:ext>
            </a:extLst>
          </p:cNvPr>
          <p:cNvSpPr>
            <a:spLocks noGrp="1" noChangeArrowheads="1"/>
          </p:cNvSpPr>
          <p:nvPr>
            <p:ph idx="1"/>
          </p:nvPr>
        </p:nvSpPr>
        <p:spPr>
          <a:xfrm>
            <a:off x="562628" y="1773195"/>
            <a:ext cx="3597892" cy="4115669"/>
          </a:xfrm>
        </p:spPr>
        <p:txBody>
          <a:bodyPr/>
          <a:lstStyle/>
          <a:p>
            <a:pPr eaLnBrk="1" hangingPunct="1"/>
            <a:r>
              <a:rPr lang="en-CA" altLang="en-US" sz="3200" dirty="0"/>
              <a:t>Descriptive</a:t>
            </a:r>
          </a:p>
          <a:p>
            <a:pPr lvl="1" eaLnBrk="1" hangingPunct="1"/>
            <a:r>
              <a:rPr lang="en-CA" altLang="en-US" sz="2800" dirty="0"/>
              <a:t>Case report</a:t>
            </a:r>
          </a:p>
          <a:p>
            <a:pPr lvl="1" eaLnBrk="1" hangingPunct="1"/>
            <a:r>
              <a:rPr lang="en-CA" altLang="en-US" sz="2800" dirty="0"/>
              <a:t>Case series</a:t>
            </a:r>
          </a:p>
          <a:p>
            <a:pPr lvl="1" eaLnBrk="1" hangingPunct="1"/>
            <a:endParaRPr lang="en-CA" altLang="en-US" dirty="0"/>
          </a:p>
        </p:txBody>
      </p:sp>
      <p:sp>
        <p:nvSpPr>
          <p:cNvPr id="6" name="Text Box 6">
            <a:extLst>
              <a:ext uri="{FF2B5EF4-FFF2-40B4-BE49-F238E27FC236}">
                <a16:creationId xmlns:a16="http://schemas.microsoft.com/office/drawing/2014/main" id="{E149731D-136F-DE6B-C650-1422FC4E22E9}"/>
              </a:ext>
            </a:extLst>
          </p:cNvPr>
          <p:cNvSpPr txBox="1">
            <a:spLocks noChangeArrowheads="1"/>
          </p:cNvSpPr>
          <p:nvPr/>
        </p:nvSpPr>
        <p:spPr bwMode="auto">
          <a:xfrm>
            <a:off x="5104148" y="6325969"/>
            <a:ext cx="68901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CA" altLang="en-US" sz="1200" dirty="0">
                <a:solidFill>
                  <a:schemeClr val="tx1"/>
                </a:solidFill>
              </a:rPr>
              <a:t>Adapted from </a:t>
            </a:r>
            <a:r>
              <a:rPr lang="en-CA" altLang="en-US" sz="1200" dirty="0" err="1">
                <a:solidFill>
                  <a:schemeClr val="tx1"/>
                </a:solidFill>
              </a:rPr>
              <a:t>Koepsell</a:t>
            </a:r>
            <a:r>
              <a:rPr lang="en-CA" altLang="en-US" sz="1200" dirty="0">
                <a:solidFill>
                  <a:schemeClr val="tx1"/>
                </a:solidFill>
              </a:rPr>
              <a:t> and Weiss. Epidemiologic Methods: Studying the Occurrence of Illness. </a:t>
            </a:r>
          </a:p>
          <a:p>
            <a:pPr eaLnBrk="1" hangingPunct="1">
              <a:spcBef>
                <a:spcPct val="0"/>
              </a:spcBef>
              <a:buFontTx/>
              <a:buNone/>
            </a:pPr>
            <a:r>
              <a:rPr lang="en-CA" altLang="en-US" sz="1200" dirty="0">
                <a:solidFill>
                  <a:schemeClr val="tx1"/>
                </a:solidFill>
              </a:rPr>
              <a:t>Oxford University Press 2003; P. 94</a:t>
            </a:r>
          </a:p>
        </p:txBody>
      </p:sp>
      <p:sp>
        <p:nvSpPr>
          <p:cNvPr id="7" name="Rectangle 4">
            <a:extLst>
              <a:ext uri="{FF2B5EF4-FFF2-40B4-BE49-F238E27FC236}">
                <a16:creationId xmlns:a16="http://schemas.microsoft.com/office/drawing/2014/main" id="{765BB255-FC6F-D91A-96CD-643A642F5462}"/>
              </a:ext>
            </a:extLst>
          </p:cNvPr>
          <p:cNvSpPr txBox="1">
            <a:spLocks noChangeArrowheads="1"/>
          </p:cNvSpPr>
          <p:nvPr/>
        </p:nvSpPr>
        <p:spPr>
          <a:xfrm>
            <a:off x="5104148" y="1796683"/>
            <a:ext cx="5982952" cy="4115669"/>
          </a:xfrm>
          <a:prstGeom prst="rect">
            <a:avLst/>
          </a:prstGeom>
        </p:spPr>
        <p:txBody>
          <a:bodyPr/>
          <a:lstStyle>
            <a:lvl1pPr marL="228600" indent="-228600" algn="l" defTabSz="914400" rtl="0" eaLnBrk="1" latinLnBrk="0" hangingPunct="1">
              <a:lnSpc>
                <a:spcPct val="90000"/>
              </a:lnSpc>
              <a:spcBef>
                <a:spcPts val="1000"/>
              </a:spcBef>
              <a:buClr>
                <a:srgbClr val="E32726"/>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FBB03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8B857B"/>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altLang="en-US" sz="3200" dirty="0"/>
              <a:t>Analytic</a:t>
            </a:r>
          </a:p>
          <a:p>
            <a:pPr lvl="1"/>
            <a:r>
              <a:rPr lang="en-CA" altLang="en-US" sz="2800" dirty="0"/>
              <a:t>Randomized</a:t>
            </a:r>
          </a:p>
          <a:p>
            <a:pPr lvl="1"/>
            <a:r>
              <a:rPr lang="en-CA" altLang="en-US" sz="2800" dirty="0"/>
              <a:t>Non-Randomized</a:t>
            </a:r>
          </a:p>
          <a:p>
            <a:pPr lvl="2"/>
            <a:r>
              <a:rPr lang="en-CA" altLang="en-US" sz="2400" dirty="0"/>
              <a:t>Quasi-Experimental</a:t>
            </a:r>
          </a:p>
          <a:p>
            <a:pPr lvl="2"/>
            <a:r>
              <a:rPr lang="en-CA" altLang="en-US" sz="2400" dirty="0"/>
              <a:t>Cohort (Prospective/Retrospective)</a:t>
            </a:r>
          </a:p>
          <a:p>
            <a:pPr lvl="2"/>
            <a:r>
              <a:rPr lang="en-CA" altLang="en-US" sz="2400" dirty="0"/>
              <a:t>Case-Control</a:t>
            </a:r>
          </a:p>
          <a:p>
            <a:pPr lvl="2"/>
            <a:r>
              <a:rPr lang="en-CA" altLang="en-US" sz="2400" dirty="0"/>
              <a:t>Cross-Sectional</a:t>
            </a:r>
          </a:p>
          <a:p>
            <a:pPr lvl="2"/>
            <a:r>
              <a:rPr lang="en-CA" altLang="en-US" sz="2400" dirty="0"/>
              <a:t>Ecological</a:t>
            </a:r>
          </a:p>
          <a:p>
            <a:pPr lvl="1"/>
            <a:endParaRPr lang="en-CA" altLang="en-US" dirty="0"/>
          </a:p>
        </p:txBody>
      </p:sp>
      <p:sp>
        <p:nvSpPr>
          <p:cNvPr id="8" name="Rectangle 2">
            <a:extLst>
              <a:ext uri="{FF2B5EF4-FFF2-40B4-BE49-F238E27FC236}">
                <a16:creationId xmlns:a16="http://schemas.microsoft.com/office/drawing/2014/main" id="{A62F99A4-E8E4-9A74-6FD2-16BB5741DB51}"/>
              </a:ext>
            </a:extLst>
          </p:cNvPr>
          <p:cNvSpPr>
            <a:spLocks noGrp="1" noChangeArrowheads="1"/>
          </p:cNvSpPr>
          <p:nvPr>
            <p:ph type="title"/>
          </p:nvPr>
        </p:nvSpPr>
        <p:spPr/>
        <p:txBody>
          <a:bodyPr/>
          <a:lstStyle/>
          <a:p>
            <a:pPr eaLnBrk="1" hangingPunct="1"/>
            <a:r>
              <a:rPr lang="en-CA" altLang="en-US" sz="4000" dirty="0"/>
              <a:t>Major Epidemiologic Study Designs</a:t>
            </a:r>
          </a:p>
        </p:txBody>
      </p:sp>
    </p:spTree>
    <p:extLst>
      <p:ext uri="{BB962C8B-B14F-4D97-AF65-F5344CB8AC3E}">
        <p14:creationId xmlns:p14="http://schemas.microsoft.com/office/powerpoint/2010/main" val="859147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5AB8F-2419-E852-0C02-2C8FA23C6B57}"/>
              </a:ext>
            </a:extLst>
          </p:cNvPr>
          <p:cNvSpPr>
            <a:spLocks noGrp="1"/>
          </p:cNvSpPr>
          <p:nvPr>
            <p:ph type="title"/>
          </p:nvPr>
        </p:nvSpPr>
        <p:spPr/>
        <p:txBody>
          <a:bodyPr/>
          <a:lstStyle/>
          <a:p>
            <a:r>
              <a:rPr lang="en-US" dirty="0"/>
              <a:t>Determining the Study Design</a:t>
            </a:r>
          </a:p>
        </p:txBody>
      </p:sp>
      <p:sp>
        <p:nvSpPr>
          <p:cNvPr id="3" name="Content Placeholder 2">
            <a:extLst>
              <a:ext uri="{FF2B5EF4-FFF2-40B4-BE49-F238E27FC236}">
                <a16:creationId xmlns:a16="http://schemas.microsoft.com/office/drawing/2014/main" id="{81AA0210-A3A1-89A0-01C1-4ADFA30406E9}"/>
              </a:ext>
            </a:extLst>
          </p:cNvPr>
          <p:cNvSpPr>
            <a:spLocks noGrp="1"/>
          </p:cNvSpPr>
          <p:nvPr>
            <p:ph idx="1"/>
          </p:nvPr>
        </p:nvSpPr>
        <p:spPr/>
        <p:txBody>
          <a:bodyPr/>
          <a:lstStyle/>
          <a:p>
            <a:pPr marL="914400" lvl="1" indent="-457200">
              <a:buFont typeface="+mj-lt"/>
              <a:buAutoNum type="arabicPeriod"/>
            </a:pPr>
            <a:r>
              <a:rPr lang="en-US" dirty="0"/>
              <a:t>Is the unit of analysis individual people or groups?</a:t>
            </a:r>
          </a:p>
          <a:p>
            <a:pPr marL="914400" lvl="1" indent="-457200">
              <a:buFont typeface="+mj-lt"/>
              <a:buAutoNum type="arabicPeriod"/>
            </a:pPr>
            <a:r>
              <a:rPr lang="en-US" dirty="0"/>
              <a:t>Is the study observational or interventional?</a:t>
            </a:r>
          </a:p>
          <a:p>
            <a:pPr marL="914400" lvl="1" indent="-457200">
              <a:buFont typeface="+mj-lt"/>
              <a:buAutoNum type="arabicPeriod"/>
            </a:pPr>
            <a:r>
              <a:rPr lang="en-US" dirty="0"/>
              <a:t>Is the directionality forward or backward?</a:t>
            </a:r>
          </a:p>
          <a:p>
            <a:pPr marL="914400" lvl="1" indent="-457200">
              <a:buFont typeface="+mj-lt"/>
              <a:buAutoNum type="arabicPeriod"/>
            </a:pPr>
            <a:r>
              <a:rPr lang="en-US" dirty="0"/>
              <a:t>Is the timing prospective or retrospective?</a:t>
            </a:r>
          </a:p>
          <a:p>
            <a:pPr marL="914400" lvl="1" indent="-457200">
              <a:buFont typeface="+mj-lt"/>
              <a:buAutoNum type="arabicPeriod"/>
            </a:pPr>
            <a:r>
              <a:rPr lang="en-US" dirty="0"/>
              <a:t>Is the exposure randomly assigned?</a:t>
            </a:r>
          </a:p>
          <a:p>
            <a:pPr marL="0" indent="0">
              <a:buNone/>
            </a:pPr>
            <a:endParaRPr lang="en-US" dirty="0"/>
          </a:p>
        </p:txBody>
      </p:sp>
      <p:sp>
        <p:nvSpPr>
          <p:cNvPr id="4" name="Slide Number Placeholder 3">
            <a:extLst>
              <a:ext uri="{FF2B5EF4-FFF2-40B4-BE49-F238E27FC236}">
                <a16:creationId xmlns:a16="http://schemas.microsoft.com/office/drawing/2014/main" id="{801A3ACA-C630-D909-9F02-08C3B960B2A8}"/>
              </a:ext>
            </a:extLst>
          </p:cNvPr>
          <p:cNvSpPr>
            <a:spLocks noGrp="1"/>
          </p:cNvSpPr>
          <p:nvPr>
            <p:ph type="sldNum" sz="quarter" idx="12"/>
          </p:nvPr>
        </p:nvSpPr>
        <p:spPr/>
        <p:txBody>
          <a:bodyPr/>
          <a:lstStyle/>
          <a:p>
            <a:fld id="{5C35FCF4-C3EF-BD43-82E0-05BC237DAD2A}" type="slidenum">
              <a:rPr lang="en-US" smtClean="0"/>
              <a:pPr/>
              <a:t>6</a:t>
            </a:fld>
            <a:endParaRPr lang="en-US" dirty="0"/>
          </a:p>
        </p:txBody>
      </p:sp>
    </p:spTree>
    <p:extLst>
      <p:ext uri="{BB962C8B-B14F-4D97-AF65-F5344CB8AC3E}">
        <p14:creationId xmlns:p14="http://schemas.microsoft.com/office/powerpoint/2010/main" val="2528456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8A2E-D333-05F6-4E31-8E47A8CEFCCB}"/>
              </a:ext>
            </a:extLst>
          </p:cNvPr>
          <p:cNvSpPr>
            <a:spLocks noGrp="1"/>
          </p:cNvSpPr>
          <p:nvPr>
            <p:ph type="title"/>
          </p:nvPr>
        </p:nvSpPr>
        <p:spPr/>
        <p:txBody>
          <a:bodyPr/>
          <a:lstStyle/>
          <a:p>
            <a:r>
              <a:rPr lang="en-US" dirty="0"/>
              <a:t>Descriptive Studies</a:t>
            </a:r>
          </a:p>
        </p:txBody>
      </p:sp>
      <p:sp>
        <p:nvSpPr>
          <p:cNvPr id="3" name="Content Placeholder 2">
            <a:extLst>
              <a:ext uri="{FF2B5EF4-FFF2-40B4-BE49-F238E27FC236}">
                <a16:creationId xmlns:a16="http://schemas.microsoft.com/office/drawing/2014/main" id="{88F42505-9522-22C3-63EE-B885C367D042}"/>
              </a:ext>
            </a:extLst>
          </p:cNvPr>
          <p:cNvSpPr>
            <a:spLocks noGrp="1"/>
          </p:cNvSpPr>
          <p:nvPr>
            <p:ph idx="1"/>
          </p:nvPr>
        </p:nvSpPr>
        <p:spPr/>
        <p:txBody>
          <a:bodyPr/>
          <a:lstStyle/>
          <a:p>
            <a:pPr eaLnBrk="1" hangingPunct="1"/>
            <a:r>
              <a:rPr lang="en-CA" altLang="en-US" dirty="0"/>
              <a:t>Undertaken without a specific hypothesis</a:t>
            </a:r>
          </a:p>
          <a:p>
            <a:pPr eaLnBrk="1" hangingPunct="1"/>
            <a:r>
              <a:rPr lang="en-CA" altLang="en-US" dirty="0"/>
              <a:t>Can often be viewed as </a:t>
            </a:r>
            <a:r>
              <a:rPr lang="en-CA" altLang="en-US" i="1" dirty="0"/>
              <a:t>Hypothesis Generating</a:t>
            </a:r>
          </a:p>
          <a:p>
            <a:pPr eaLnBrk="1" hangingPunct="1"/>
            <a:r>
              <a:rPr lang="en-CA" altLang="en-US" dirty="0"/>
              <a:t>Among the earliest studies on a new disease</a:t>
            </a:r>
          </a:p>
          <a:p>
            <a:pPr lvl="1" eaLnBrk="1" hangingPunct="1"/>
            <a:r>
              <a:rPr lang="en-CA" altLang="en-US" dirty="0"/>
              <a:t>Characterize disease entity</a:t>
            </a:r>
          </a:p>
          <a:p>
            <a:pPr lvl="1" eaLnBrk="1" hangingPunct="1"/>
            <a:r>
              <a:rPr lang="en-CA" altLang="en-US" dirty="0"/>
              <a:t>Quantify frequency and how it varies in relation to person, place, time</a:t>
            </a:r>
          </a:p>
          <a:p>
            <a:endParaRPr lang="en-US" dirty="0"/>
          </a:p>
        </p:txBody>
      </p:sp>
      <p:sp>
        <p:nvSpPr>
          <p:cNvPr id="4" name="Slide Number Placeholder 3">
            <a:extLst>
              <a:ext uri="{FF2B5EF4-FFF2-40B4-BE49-F238E27FC236}">
                <a16:creationId xmlns:a16="http://schemas.microsoft.com/office/drawing/2014/main" id="{EF1695F7-F070-32C2-8EDD-29D647D33F9C}"/>
              </a:ext>
            </a:extLst>
          </p:cNvPr>
          <p:cNvSpPr>
            <a:spLocks noGrp="1"/>
          </p:cNvSpPr>
          <p:nvPr>
            <p:ph type="sldNum" sz="quarter" idx="12"/>
          </p:nvPr>
        </p:nvSpPr>
        <p:spPr/>
        <p:txBody>
          <a:bodyPr/>
          <a:lstStyle/>
          <a:p>
            <a:fld id="{5C35FCF4-C3EF-BD43-82E0-05BC237DAD2A}" type="slidenum">
              <a:rPr lang="en-US" smtClean="0"/>
              <a:pPr/>
              <a:t>7</a:t>
            </a:fld>
            <a:endParaRPr lang="en-US" dirty="0"/>
          </a:p>
        </p:txBody>
      </p:sp>
    </p:spTree>
    <p:extLst>
      <p:ext uri="{BB962C8B-B14F-4D97-AF65-F5344CB8AC3E}">
        <p14:creationId xmlns:p14="http://schemas.microsoft.com/office/powerpoint/2010/main" val="790194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8A2E-D333-05F6-4E31-8E47A8CEFCCB}"/>
              </a:ext>
            </a:extLst>
          </p:cNvPr>
          <p:cNvSpPr>
            <a:spLocks noGrp="1"/>
          </p:cNvSpPr>
          <p:nvPr>
            <p:ph type="title"/>
          </p:nvPr>
        </p:nvSpPr>
        <p:spPr/>
        <p:txBody>
          <a:bodyPr/>
          <a:lstStyle/>
          <a:p>
            <a:r>
              <a:rPr lang="en-US" dirty="0"/>
              <a:t>Descriptive Studies</a:t>
            </a:r>
          </a:p>
        </p:txBody>
      </p:sp>
      <p:sp>
        <p:nvSpPr>
          <p:cNvPr id="3" name="Content Placeholder 2">
            <a:extLst>
              <a:ext uri="{FF2B5EF4-FFF2-40B4-BE49-F238E27FC236}">
                <a16:creationId xmlns:a16="http://schemas.microsoft.com/office/drawing/2014/main" id="{88F42505-9522-22C3-63EE-B885C367D042}"/>
              </a:ext>
            </a:extLst>
          </p:cNvPr>
          <p:cNvSpPr>
            <a:spLocks noGrp="1"/>
          </p:cNvSpPr>
          <p:nvPr>
            <p:ph idx="1"/>
          </p:nvPr>
        </p:nvSpPr>
        <p:spPr/>
        <p:txBody>
          <a:bodyPr/>
          <a:lstStyle/>
          <a:p>
            <a:pPr eaLnBrk="1" hangingPunct="1"/>
            <a:r>
              <a:rPr lang="en-CA" altLang="en-US" dirty="0"/>
              <a:t>Case reports</a:t>
            </a:r>
          </a:p>
          <a:p>
            <a:pPr lvl="1" eaLnBrk="1" hangingPunct="1"/>
            <a:r>
              <a:rPr lang="en-CA" altLang="en-US" dirty="0"/>
              <a:t>“…careful, detailed report by one or more clinicians of the profile of a single patient.” (</a:t>
            </a:r>
            <a:r>
              <a:rPr lang="en-CA" altLang="en-US" dirty="0" err="1"/>
              <a:t>Hennekens</a:t>
            </a:r>
            <a:r>
              <a:rPr lang="en-CA" altLang="en-US" dirty="0"/>
              <a:t> &amp; </a:t>
            </a:r>
            <a:r>
              <a:rPr lang="en-CA" altLang="en-US" dirty="0" err="1"/>
              <a:t>Buring</a:t>
            </a:r>
            <a:r>
              <a:rPr lang="en-CA" altLang="en-US" dirty="0"/>
              <a:t>. Epidemiology in Medicine. Little Brown and Company, 1987; P. 18)</a:t>
            </a:r>
          </a:p>
          <a:p>
            <a:pPr marL="0" indent="0">
              <a:buNone/>
            </a:pPr>
            <a:endParaRPr lang="en-US" dirty="0"/>
          </a:p>
        </p:txBody>
      </p:sp>
      <p:sp>
        <p:nvSpPr>
          <p:cNvPr id="4" name="Slide Number Placeholder 3">
            <a:extLst>
              <a:ext uri="{FF2B5EF4-FFF2-40B4-BE49-F238E27FC236}">
                <a16:creationId xmlns:a16="http://schemas.microsoft.com/office/drawing/2014/main" id="{EF1695F7-F070-32C2-8EDD-29D647D33F9C}"/>
              </a:ext>
            </a:extLst>
          </p:cNvPr>
          <p:cNvSpPr>
            <a:spLocks noGrp="1"/>
          </p:cNvSpPr>
          <p:nvPr>
            <p:ph type="sldNum" sz="quarter" idx="12"/>
          </p:nvPr>
        </p:nvSpPr>
        <p:spPr/>
        <p:txBody>
          <a:bodyPr/>
          <a:lstStyle/>
          <a:p>
            <a:fld id="{5C35FCF4-C3EF-BD43-82E0-05BC237DAD2A}" type="slidenum">
              <a:rPr lang="en-US" smtClean="0"/>
              <a:pPr/>
              <a:t>8</a:t>
            </a:fld>
            <a:endParaRPr lang="en-US" dirty="0"/>
          </a:p>
        </p:txBody>
      </p:sp>
    </p:spTree>
    <p:extLst>
      <p:ext uri="{BB962C8B-B14F-4D97-AF65-F5344CB8AC3E}">
        <p14:creationId xmlns:p14="http://schemas.microsoft.com/office/powerpoint/2010/main" val="31456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18B4FE7-F70C-3C9E-68B6-AF4EAAE024ED}"/>
              </a:ext>
            </a:extLst>
          </p:cNvPr>
          <p:cNvSpPr>
            <a:spLocks noGrp="1"/>
          </p:cNvSpPr>
          <p:nvPr>
            <p:ph type="sldNum" sz="quarter" idx="12"/>
          </p:nvPr>
        </p:nvSpPr>
        <p:spPr/>
        <p:txBody>
          <a:bodyPr/>
          <a:lstStyle/>
          <a:p>
            <a:fld id="{5C35FCF4-C3EF-BD43-82E0-05BC237DAD2A}" type="slidenum">
              <a:rPr lang="en-US" smtClean="0"/>
              <a:pPr/>
              <a:t>9</a:t>
            </a:fld>
            <a:endParaRPr lang="en-US" dirty="0"/>
          </a:p>
        </p:txBody>
      </p:sp>
      <p:pic>
        <p:nvPicPr>
          <p:cNvPr id="5" name="Picture 6">
            <a:extLst>
              <a:ext uri="{FF2B5EF4-FFF2-40B4-BE49-F238E27FC236}">
                <a16:creationId xmlns:a16="http://schemas.microsoft.com/office/drawing/2014/main" id="{1A133194-E79D-9F06-6445-5A7D6D50EA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3821" y="114300"/>
            <a:ext cx="8866188"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225FA0B8-FFB8-D10E-A863-21A4207780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2001" y="1670050"/>
            <a:ext cx="6767998" cy="4944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8671261"/>
      </p:ext>
    </p:extLst>
  </p:cSld>
  <p:clrMapOvr>
    <a:masterClrMapping/>
  </p:clrMapOvr>
</p:sld>
</file>

<file path=ppt/theme/theme1.xml><?xml version="1.0" encoding="utf-8"?>
<a:theme xmlns:a="http://schemas.openxmlformats.org/drawingml/2006/main" name="Office Theme">
  <a:themeElements>
    <a:clrScheme name="UCalgary 2">
      <a:dk1>
        <a:srgbClr val="000000"/>
      </a:dk1>
      <a:lt1>
        <a:srgbClr val="FFFFFF"/>
      </a:lt1>
      <a:dk2>
        <a:srgbClr val="8C857B"/>
      </a:dk2>
      <a:lt2>
        <a:srgbClr val="C3BFB6"/>
      </a:lt2>
      <a:accent1>
        <a:srgbClr val="EE2C2A"/>
      </a:accent1>
      <a:accent2>
        <a:srgbClr val="FFA300"/>
      </a:accent2>
      <a:accent3>
        <a:srgbClr val="FF671F"/>
      </a:accent3>
      <a:accent4>
        <a:srgbClr val="46A67B"/>
      </a:accent4>
      <a:accent5>
        <a:srgbClr val="EC0971"/>
      </a:accent5>
      <a:accent6>
        <a:srgbClr val="9C0533"/>
      </a:accent6>
      <a:hlink>
        <a:srgbClr val="D6001C"/>
      </a:hlink>
      <a:folHlink>
        <a:srgbClr val="8C857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servative - Widescreen" id="{1FDA4292-5ABC-2347-8AEC-8713E981E356}" vid="{2CAB1A43-65EA-6D44-BFF7-FD9BC8254A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a4191d5-9b76-4ae3-8401-87ceee92a846">
      <UserInfo>
        <DisplayName>Office Of Advancement Visitors</DisplayName>
        <AccountId>4</AccountId>
        <AccountType/>
      </UserInfo>
      <UserInfo>
        <DisplayName>UCalgary Brand</DisplayName>
        <AccountId>15</AccountId>
        <AccountType/>
      </UserInfo>
    </SharedWithUsers>
    <TaxCatchAll xmlns="7a4191d5-9b76-4ae3-8401-87ceee92a846" xsi:nil="true"/>
    <lcf76f155ced4ddcb4097134ff3c332f xmlns="b9b0194d-1e98-4efc-bad5-9450f4bf7a1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14D9A0FA515564792FEACC70AB1043E" ma:contentTypeVersion="14" ma:contentTypeDescription="Create a new document." ma:contentTypeScope="" ma:versionID="7f7e0cc1e40a88b99413075e8bf30554">
  <xsd:schema xmlns:xsd="http://www.w3.org/2001/XMLSchema" xmlns:xs="http://www.w3.org/2001/XMLSchema" xmlns:p="http://schemas.microsoft.com/office/2006/metadata/properties" xmlns:ns2="7a4191d5-9b76-4ae3-8401-87ceee92a846" xmlns:ns3="b9b0194d-1e98-4efc-bad5-9450f4bf7a13" targetNamespace="http://schemas.microsoft.com/office/2006/metadata/properties" ma:root="true" ma:fieldsID="bf2af2146a9b0966e9a87ebb457fba04" ns2:_="" ns3:_="">
    <xsd:import namespace="7a4191d5-9b76-4ae3-8401-87ceee92a846"/>
    <xsd:import namespace="b9b0194d-1e98-4efc-bad5-9450f4bf7a1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191d5-9b76-4ae3-8401-87ceee92a8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976da6b-3754-4ea3-9a44-9d844208727a}" ma:internalName="TaxCatchAll" ma:showField="CatchAllData" ma:web="7a4191d5-9b76-4ae3-8401-87ceee92a84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9b0194d-1e98-4efc-bad5-9450f4bf7a1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d23ff3b-8b4b-4ebe-81e4-de565bb03cb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379BBF-6672-4ABD-B16E-D222A38B6B94}">
  <ds:schemaRefs>
    <ds:schemaRef ds:uri="http://schemas.microsoft.com/sharepoint/v3/contenttype/forms"/>
  </ds:schemaRefs>
</ds:datastoreItem>
</file>

<file path=customXml/itemProps2.xml><?xml version="1.0" encoding="utf-8"?>
<ds:datastoreItem xmlns:ds="http://schemas.openxmlformats.org/officeDocument/2006/customXml" ds:itemID="{836ABDF2-BD05-4010-80BA-3DB41DBF8678}">
  <ds:schemaRefs>
    <ds:schemaRef ds:uri="http://schemas.microsoft.com/office/2006/metadata/properties"/>
    <ds:schemaRef ds:uri="http://schemas.microsoft.com/office/infopath/2007/PartnerControls"/>
    <ds:schemaRef ds:uri="7a4191d5-9b76-4ae3-8401-87ceee92a846"/>
    <ds:schemaRef ds:uri="b9b0194d-1e98-4efc-bad5-9450f4bf7a13"/>
  </ds:schemaRefs>
</ds:datastoreItem>
</file>

<file path=customXml/itemProps3.xml><?xml version="1.0" encoding="utf-8"?>
<ds:datastoreItem xmlns:ds="http://schemas.openxmlformats.org/officeDocument/2006/customXml" ds:itemID="{F4930347-9F73-4EC6-B3FF-B6A18FCD6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4191d5-9b76-4ae3-8401-87ceee92a846"/>
    <ds:schemaRef ds:uri="b9b0194d-1e98-4efc-bad5-9450f4bf7a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3364</TotalTime>
  <Words>1627</Words>
  <Application>Microsoft Macintosh PowerPoint</Application>
  <PresentationFormat>Widescreen</PresentationFormat>
  <Paragraphs>236</Paragraphs>
  <Slides>33</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Benton</vt:lpstr>
      <vt:lpstr>Calibri</vt:lpstr>
      <vt:lpstr>Guardian TextSans Web</vt:lpstr>
      <vt:lpstr>Office Theme</vt:lpstr>
      <vt:lpstr>Overview of Study Designs</vt:lpstr>
      <vt:lpstr>Learning Objectives</vt:lpstr>
      <vt:lpstr>Resources</vt:lpstr>
      <vt:lpstr>Understanding Epidemiologic Study Designs</vt:lpstr>
      <vt:lpstr>Major Epidemiologic Study Designs</vt:lpstr>
      <vt:lpstr>Determining the Study Design</vt:lpstr>
      <vt:lpstr>Descriptive Studies</vt:lpstr>
      <vt:lpstr>Descriptive Studies</vt:lpstr>
      <vt:lpstr>PowerPoint Presentation</vt:lpstr>
      <vt:lpstr>Descriptive Studies</vt:lpstr>
      <vt:lpstr>PowerPoint Presentation</vt:lpstr>
      <vt:lpstr>Analytic Studies</vt:lpstr>
      <vt:lpstr>Analytic Studies</vt:lpstr>
      <vt:lpstr>Randomized Controlled Trials</vt:lpstr>
      <vt:lpstr>PowerPoint Presentation</vt:lpstr>
      <vt:lpstr>PowerPoint Presentation</vt:lpstr>
      <vt:lpstr>Non-Randomized Studies</vt:lpstr>
      <vt:lpstr>Quasi-Experimental</vt:lpstr>
      <vt:lpstr>PowerPoint Presentation</vt:lpstr>
      <vt:lpstr>Cohort Study</vt:lpstr>
      <vt:lpstr>PowerPoint Presentation</vt:lpstr>
      <vt:lpstr>Case-control Studies</vt:lpstr>
      <vt:lpstr>PowerPoint Presentation</vt:lpstr>
      <vt:lpstr>PowerPoint Presentation</vt:lpstr>
      <vt:lpstr>Cross-sectional Study</vt:lpstr>
      <vt:lpstr>PowerPoint Presentation</vt:lpstr>
      <vt:lpstr>Ecological Study</vt:lpstr>
      <vt:lpstr>Ecological (correlation) Study</vt:lpstr>
      <vt:lpstr>PowerPoint Presentation</vt:lpstr>
      <vt:lpstr>In-class Assignment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Study Designs</dc:title>
  <dc:creator>Janet Aucoin</dc:creator>
  <cp:lastModifiedBy>Janet Aucoin</cp:lastModifiedBy>
  <cp:revision>12</cp:revision>
  <dcterms:created xsi:type="dcterms:W3CDTF">2023-10-21T19:00:01Z</dcterms:created>
  <dcterms:modified xsi:type="dcterms:W3CDTF">2024-10-21T19:33:12Z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0x010100A14D9A0FA515564792FEACC70AB1043E</vt:lpwstr>
  </property>
  <property fmtid="{D5CDD505-2E9C-101B-9397-08002B2CF9AE}" pid="3" name="Order">
    <vt:r8>20700</vt:r8>
  </property>
</Properties>
</file>