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8.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2.jpg" ContentType="image/jpeg"/>
  <Override PartName="/ppt/notesSlides/notesSlide19.xml" ContentType="application/vnd.openxmlformats-officedocument.presentationml.notesSlide+xml"/>
  <Override PartName="/ppt/media/image13.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341" r:id="rId4"/>
    <p:sldId id="342" r:id="rId5"/>
    <p:sldId id="349" r:id="rId6"/>
    <p:sldId id="350" r:id="rId7"/>
    <p:sldId id="343" r:id="rId8"/>
    <p:sldId id="258" r:id="rId9"/>
    <p:sldId id="354" r:id="rId10"/>
    <p:sldId id="309" r:id="rId11"/>
    <p:sldId id="344" r:id="rId12"/>
    <p:sldId id="259" r:id="rId13"/>
    <p:sldId id="358" r:id="rId14"/>
    <p:sldId id="359" r:id="rId15"/>
    <p:sldId id="329" r:id="rId16"/>
    <p:sldId id="330" r:id="rId17"/>
    <p:sldId id="260" r:id="rId18"/>
    <p:sldId id="356" r:id="rId19"/>
    <p:sldId id="269" r:id="rId20"/>
    <p:sldId id="261" r:id="rId21"/>
    <p:sldId id="360" r:id="rId22"/>
    <p:sldId id="262" r:id="rId23"/>
    <p:sldId id="361" r:id="rId24"/>
    <p:sldId id="351" r:id="rId25"/>
    <p:sldId id="263" r:id="rId26"/>
    <p:sldId id="332" r:id="rId27"/>
    <p:sldId id="274" r:id="rId28"/>
    <p:sldId id="364" r:id="rId29"/>
    <p:sldId id="363" r:id="rId30"/>
    <p:sldId id="276" r:id="rId31"/>
    <p:sldId id="279" r:id="rId32"/>
    <p:sldId id="280" r:id="rId33"/>
    <p:sldId id="284" r:id="rId34"/>
    <p:sldId id="365" r:id="rId35"/>
    <p:sldId id="353" r:id="rId36"/>
    <p:sldId id="293" r:id="rId37"/>
    <p:sldId id="294" r:id="rId38"/>
    <p:sldId id="288" r:id="rId39"/>
    <p:sldId id="296" r:id="rId40"/>
    <p:sldId id="297" r:id="rId41"/>
    <p:sldId id="347" r:id="rId42"/>
    <p:sldId id="307" r:id="rId43"/>
    <p:sldId id="362" r:id="rId44"/>
    <p:sldId id="311" r:id="rId45"/>
    <p:sldId id="313" r:id="rId46"/>
    <p:sldId id="314" r:id="rId47"/>
    <p:sldId id="315" r:id="rId48"/>
    <p:sldId id="318" r:id="rId49"/>
    <p:sldId id="319" r:id="rId50"/>
    <p:sldId id="320" r:id="rId51"/>
    <p:sldId id="321" r:id="rId52"/>
    <p:sldId id="337" r:id="rId53"/>
    <p:sldId id="323" r:id="rId54"/>
    <p:sldId id="338" r:id="rId55"/>
    <p:sldId id="328" r:id="rId5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1" autoAdjust="0"/>
  </p:normalViewPr>
  <p:slideViewPr>
    <p:cSldViewPr>
      <p:cViewPr varScale="1">
        <p:scale>
          <a:sx n="86" d="100"/>
          <a:sy n="86" d="100"/>
        </p:scale>
        <p:origin x="2274" y="90"/>
      </p:cViewPr>
      <p:guideLst>
        <p:guide orient="horz" pos="2880"/>
        <p:guide pos="216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5C344EC-BF42-42A6-A5B1-A2BB1DC376E0}" type="datetimeFigureOut">
              <a:rPr lang="en-CA" smtClean="0"/>
              <a:t>2024-10-23</a:t>
            </a:fld>
            <a:endParaRPr lang="en-CA"/>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B9095A3-8916-4898-9ED7-D792E45F3979}" type="slidenum">
              <a:rPr lang="en-CA" smtClean="0"/>
              <a:t>‹#›</a:t>
            </a:fld>
            <a:endParaRPr lang="en-CA"/>
          </a:p>
        </p:txBody>
      </p:sp>
    </p:spTree>
    <p:extLst>
      <p:ext uri="{BB962C8B-B14F-4D97-AF65-F5344CB8AC3E}">
        <p14:creationId xmlns:p14="http://schemas.microsoft.com/office/powerpoint/2010/main" val="282794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an example of a figure on the relation between body mass and culmen length in birds. Just by looking at it, you can somewhat see a positive relationship.</a:t>
            </a:r>
          </a:p>
          <a:p>
            <a:r>
              <a:rPr lang="en-CA" dirty="0"/>
              <a:t>Culmen is the upper part of a bird’s beak.</a:t>
            </a:r>
          </a:p>
        </p:txBody>
      </p:sp>
      <p:sp>
        <p:nvSpPr>
          <p:cNvPr id="4" name="Slide Number Placeholder 3"/>
          <p:cNvSpPr>
            <a:spLocks noGrp="1"/>
          </p:cNvSpPr>
          <p:nvPr>
            <p:ph type="sldNum" sz="quarter" idx="5"/>
          </p:nvPr>
        </p:nvSpPr>
        <p:spPr/>
        <p:txBody>
          <a:bodyPr/>
          <a:lstStyle/>
          <a:p>
            <a:fld id="{9B9095A3-8916-4898-9ED7-D792E45F3979}" type="slidenum">
              <a:rPr lang="en-CA" smtClean="0"/>
              <a:t>5</a:t>
            </a:fld>
            <a:endParaRPr lang="en-CA"/>
          </a:p>
        </p:txBody>
      </p:sp>
    </p:spTree>
    <p:extLst>
      <p:ext uri="{BB962C8B-B14F-4D97-AF65-F5344CB8AC3E}">
        <p14:creationId xmlns:p14="http://schemas.microsoft.com/office/powerpoint/2010/main" val="148531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measuring a variable in an entire population is not tractable, we solve this problem by taking a sample and making inferences about the true value of that variable in the population.</a:t>
            </a:r>
          </a:p>
        </p:txBody>
      </p:sp>
      <p:sp>
        <p:nvSpPr>
          <p:cNvPr id="4" name="Slide Number Placeholder 3"/>
          <p:cNvSpPr>
            <a:spLocks noGrp="1"/>
          </p:cNvSpPr>
          <p:nvPr>
            <p:ph type="sldNum" sz="quarter" idx="5"/>
          </p:nvPr>
        </p:nvSpPr>
        <p:spPr/>
        <p:txBody>
          <a:bodyPr/>
          <a:lstStyle/>
          <a:p>
            <a:fld id="{9B9095A3-8916-4898-9ED7-D792E45F3979}" type="slidenum">
              <a:rPr lang="en-CA" smtClean="0"/>
              <a:t>15</a:t>
            </a:fld>
            <a:endParaRPr lang="en-CA"/>
          </a:p>
        </p:txBody>
      </p:sp>
    </p:spTree>
    <p:extLst>
      <p:ext uri="{BB962C8B-B14F-4D97-AF65-F5344CB8AC3E}">
        <p14:creationId xmlns:p14="http://schemas.microsoft.com/office/powerpoint/2010/main" val="240132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height in men within the population is quite variable from person to person, if we measure a group of 100 men, the mean of that group will differ somewhat from another group of 100 men that we could have sampled.</a:t>
            </a:r>
          </a:p>
        </p:txBody>
      </p:sp>
      <p:sp>
        <p:nvSpPr>
          <p:cNvPr id="4" name="Slide Number Placeholder 3"/>
          <p:cNvSpPr>
            <a:spLocks noGrp="1"/>
          </p:cNvSpPr>
          <p:nvPr>
            <p:ph type="sldNum" sz="quarter" idx="5"/>
          </p:nvPr>
        </p:nvSpPr>
        <p:spPr/>
        <p:txBody>
          <a:bodyPr/>
          <a:lstStyle/>
          <a:p>
            <a:fld id="{9B9095A3-8916-4898-9ED7-D792E45F3979}" type="slidenum">
              <a:rPr lang="en-CA" smtClean="0"/>
              <a:t>16</a:t>
            </a:fld>
            <a:endParaRPr lang="en-CA"/>
          </a:p>
        </p:txBody>
      </p:sp>
    </p:spTree>
    <p:extLst>
      <p:ext uri="{BB962C8B-B14F-4D97-AF65-F5344CB8AC3E}">
        <p14:creationId xmlns:p14="http://schemas.microsoft.com/office/powerpoint/2010/main" val="101176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means from each individual sample now become the ‘data’ that contribute to our sampling distribution.</a:t>
            </a:r>
          </a:p>
        </p:txBody>
      </p:sp>
      <p:sp>
        <p:nvSpPr>
          <p:cNvPr id="4" name="Slide Number Placeholder 3"/>
          <p:cNvSpPr>
            <a:spLocks noGrp="1"/>
          </p:cNvSpPr>
          <p:nvPr>
            <p:ph type="sldNum" sz="quarter" idx="5"/>
          </p:nvPr>
        </p:nvSpPr>
        <p:spPr/>
        <p:txBody>
          <a:bodyPr/>
          <a:lstStyle/>
          <a:p>
            <a:fld id="{9B9095A3-8916-4898-9ED7-D792E45F3979}" type="slidenum">
              <a:rPr lang="en-CA" smtClean="0"/>
              <a:t>17</a:t>
            </a:fld>
            <a:endParaRPr lang="en-CA"/>
          </a:p>
        </p:txBody>
      </p:sp>
    </p:spTree>
    <p:extLst>
      <p:ext uri="{BB962C8B-B14F-4D97-AF65-F5344CB8AC3E}">
        <p14:creationId xmlns:p14="http://schemas.microsoft.com/office/powerpoint/2010/main" val="2388009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individual sample mean that we collected is probably not going to be identical to the population mean. In other words, there will be some error between our sample mean and the population mean. The red arrow depicts the error difference between our sample mean and the true population mean. We can calculate this error for every possible sample mean and use that error to help us estimate the population mean. But first we need to understand some very useful properties of sampling distributions.</a:t>
            </a:r>
          </a:p>
        </p:txBody>
      </p:sp>
      <p:sp>
        <p:nvSpPr>
          <p:cNvPr id="4" name="Slide Number Placeholder 3"/>
          <p:cNvSpPr>
            <a:spLocks noGrp="1"/>
          </p:cNvSpPr>
          <p:nvPr>
            <p:ph type="sldNum" sz="quarter" idx="5"/>
          </p:nvPr>
        </p:nvSpPr>
        <p:spPr/>
        <p:txBody>
          <a:bodyPr/>
          <a:lstStyle/>
          <a:p>
            <a:fld id="{9B9095A3-8916-4898-9ED7-D792E45F3979}" type="slidenum">
              <a:rPr lang="en-CA" smtClean="0"/>
              <a:t>18</a:t>
            </a:fld>
            <a:endParaRPr lang="en-CA"/>
          </a:p>
        </p:txBody>
      </p:sp>
    </p:spTree>
    <p:extLst>
      <p:ext uri="{BB962C8B-B14F-4D97-AF65-F5344CB8AC3E}">
        <p14:creationId xmlns:p14="http://schemas.microsoft.com/office/powerpoint/2010/main" val="230793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turns out that sampling distributions have some very useful properties that we can exploit. </a:t>
            </a:r>
          </a:p>
          <a:p>
            <a:r>
              <a:rPr lang="en-CA" dirty="0"/>
              <a:t>The bell-shaped figure on the right is what we mean by the normal distribution.</a:t>
            </a:r>
          </a:p>
        </p:txBody>
      </p:sp>
      <p:sp>
        <p:nvSpPr>
          <p:cNvPr id="4" name="Slide Number Placeholder 3"/>
          <p:cNvSpPr>
            <a:spLocks noGrp="1"/>
          </p:cNvSpPr>
          <p:nvPr>
            <p:ph type="sldNum" sz="quarter" idx="5"/>
          </p:nvPr>
        </p:nvSpPr>
        <p:spPr/>
        <p:txBody>
          <a:bodyPr/>
          <a:lstStyle/>
          <a:p>
            <a:fld id="{9B9095A3-8916-4898-9ED7-D792E45F3979}" type="slidenum">
              <a:rPr lang="en-CA" smtClean="0"/>
              <a:t>19</a:t>
            </a:fld>
            <a:endParaRPr lang="en-CA"/>
          </a:p>
        </p:txBody>
      </p:sp>
    </p:spTree>
    <p:extLst>
      <p:ext uri="{BB962C8B-B14F-4D97-AF65-F5344CB8AC3E}">
        <p14:creationId xmlns:p14="http://schemas.microsoft.com/office/powerpoint/2010/main" val="184186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spc="-5" dirty="0">
                <a:latin typeface="Arial"/>
                <a:cs typeface="Arial"/>
              </a:rPr>
              <a:t>We can use an example to illustrate the normal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spc="-5" dirty="0">
                <a:latin typeface="Arial"/>
                <a:cs typeface="Arial"/>
              </a:rPr>
              <a:t>For the purpose of this illustration, lets imagine that what we are measuring here is antibodies to the SARS </a:t>
            </a:r>
            <a:r>
              <a:rPr lang="en-CA" sz="1200" spc="-5" dirty="0" err="1">
                <a:latin typeface="Arial"/>
                <a:cs typeface="Arial"/>
              </a:rPr>
              <a:t>CoV</a:t>
            </a:r>
            <a:r>
              <a:rPr lang="en-CA" sz="1200" spc="-5" dirty="0">
                <a:latin typeface="Arial"/>
                <a:cs typeface="Arial"/>
              </a:rPr>
              <a:t> 2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spc="-5" dirty="0">
                <a:latin typeface="Arial"/>
                <a:cs typeface="Arial"/>
              </a:rPr>
              <a:t>What you see here is a frequency distribution of raw data. You see that the most frequent observation is actually zero, and this is a very skewed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spc="-5" dirty="0">
                <a:latin typeface="Arial"/>
                <a:cs typeface="Arial"/>
              </a:rPr>
              <a:t>In the next panel is a sampling distribution of means randomly drawn in groups of 5 from the original population. Notice that the mean of 22.3 is almost identical to the actual population mean of 22.2.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spc="-5" dirty="0">
                <a:latin typeface="Arial"/>
                <a:cs typeface="Arial"/>
              </a:rPr>
              <a:t>Even with very small sample sizes, we can accurately estimate the population mean. When we use samples of size 30 or 100, we get a normal distribution of the means and a very accurate estimate of the true population mean.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spc="-5" dirty="0">
                <a:latin typeface="Arial"/>
                <a:cs typeface="Arial"/>
              </a:rPr>
              <a:t>This has been referred to as the law of large numbers. The means of samples </a:t>
            </a:r>
            <a:r>
              <a:rPr lang="en-CA" sz="1200" spc="-10" dirty="0">
                <a:latin typeface="Arial"/>
                <a:cs typeface="Arial"/>
              </a:rPr>
              <a:t>will </a:t>
            </a:r>
            <a:r>
              <a:rPr lang="en-CA" sz="1200" spc="-5" dirty="0">
                <a:latin typeface="Arial"/>
                <a:cs typeface="Arial"/>
              </a:rPr>
              <a:t>tend </a:t>
            </a:r>
            <a:r>
              <a:rPr lang="en-CA" sz="1200" dirty="0">
                <a:latin typeface="Arial"/>
                <a:cs typeface="Arial"/>
              </a:rPr>
              <a:t>to </a:t>
            </a:r>
            <a:r>
              <a:rPr lang="en-CA" sz="1200" spc="-5" dirty="0">
                <a:latin typeface="Arial"/>
                <a:cs typeface="Arial"/>
              </a:rPr>
              <a:t>be normally  distributed even if </a:t>
            </a:r>
            <a:r>
              <a:rPr lang="en-CA" sz="1200" dirty="0">
                <a:latin typeface="Arial"/>
                <a:cs typeface="Arial"/>
              </a:rPr>
              <a:t>the </a:t>
            </a:r>
            <a:r>
              <a:rPr lang="en-CA" sz="1200" spc="-5" dirty="0">
                <a:latin typeface="Arial"/>
                <a:cs typeface="Arial"/>
              </a:rPr>
              <a:t>population that it is sampled from is not normally</a:t>
            </a:r>
            <a:r>
              <a:rPr lang="en-CA" sz="1200" spc="30" dirty="0">
                <a:latin typeface="Arial"/>
                <a:cs typeface="Arial"/>
              </a:rPr>
              <a:t> </a:t>
            </a:r>
            <a:r>
              <a:rPr lang="en-CA" sz="1200" spc="-5" dirty="0">
                <a:latin typeface="Arial"/>
                <a:cs typeface="Arial"/>
              </a:rPr>
              <a:t>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spc="-5" dirty="0">
              <a:latin typeface="Arial"/>
              <a:cs typeface="Arial"/>
            </a:endParaRPr>
          </a:p>
          <a:p>
            <a:endParaRPr lang="en-CA" dirty="0"/>
          </a:p>
        </p:txBody>
      </p:sp>
      <p:sp>
        <p:nvSpPr>
          <p:cNvPr id="4" name="Slide Number Placeholder 3"/>
          <p:cNvSpPr>
            <a:spLocks noGrp="1"/>
          </p:cNvSpPr>
          <p:nvPr>
            <p:ph type="sldNum" sz="quarter" idx="5"/>
          </p:nvPr>
        </p:nvSpPr>
        <p:spPr/>
        <p:txBody>
          <a:bodyPr/>
          <a:lstStyle/>
          <a:p>
            <a:fld id="{9B9095A3-8916-4898-9ED7-D792E45F3979}" type="slidenum">
              <a:rPr lang="en-CA" smtClean="0"/>
              <a:t>20</a:t>
            </a:fld>
            <a:endParaRPr lang="en-CA"/>
          </a:p>
        </p:txBody>
      </p:sp>
    </p:spTree>
    <p:extLst>
      <p:ext uri="{BB962C8B-B14F-4D97-AF65-F5344CB8AC3E}">
        <p14:creationId xmlns:p14="http://schemas.microsoft.com/office/powerpoint/2010/main" val="1794540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exploit our normal distribution, we need to understand the concept of error.</a:t>
            </a:r>
          </a:p>
          <a:p>
            <a:r>
              <a:rPr lang="en-CA" dirty="0"/>
              <a:t>The red dashed line illustrates the mean. The red arrows represents individual deviations from the mean. If we add up all the differences, and divide by the number of people in our sample (in other words we calculate a mean of the deviations), then we get a standard deviation. </a:t>
            </a:r>
          </a:p>
        </p:txBody>
      </p:sp>
      <p:sp>
        <p:nvSpPr>
          <p:cNvPr id="4" name="Slide Number Placeholder 3"/>
          <p:cNvSpPr>
            <a:spLocks noGrp="1"/>
          </p:cNvSpPr>
          <p:nvPr>
            <p:ph type="sldNum" sz="quarter" idx="5"/>
          </p:nvPr>
        </p:nvSpPr>
        <p:spPr/>
        <p:txBody>
          <a:bodyPr/>
          <a:lstStyle/>
          <a:p>
            <a:fld id="{9B9095A3-8916-4898-9ED7-D792E45F3979}" type="slidenum">
              <a:rPr lang="en-CA" smtClean="0"/>
              <a:t>22</a:t>
            </a:fld>
            <a:endParaRPr lang="en-CA"/>
          </a:p>
        </p:txBody>
      </p:sp>
    </p:spTree>
    <p:extLst>
      <p:ext uri="{BB962C8B-B14F-4D97-AF65-F5344CB8AC3E}">
        <p14:creationId xmlns:p14="http://schemas.microsoft.com/office/powerpoint/2010/main" val="402311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exploit our normal distribution, we need to understand the concept of error.</a:t>
            </a:r>
          </a:p>
          <a:p>
            <a:r>
              <a:rPr lang="en-CA" dirty="0"/>
              <a:t>The red arrow again represents the difference between our mean and the population mean. If we add up all the differences, and divide by the number of sample means that we collected, then we get a standard deviation. </a:t>
            </a:r>
          </a:p>
        </p:txBody>
      </p:sp>
      <p:sp>
        <p:nvSpPr>
          <p:cNvPr id="4" name="Slide Number Placeholder 3"/>
          <p:cNvSpPr>
            <a:spLocks noGrp="1"/>
          </p:cNvSpPr>
          <p:nvPr>
            <p:ph type="sldNum" sz="quarter" idx="5"/>
          </p:nvPr>
        </p:nvSpPr>
        <p:spPr/>
        <p:txBody>
          <a:bodyPr/>
          <a:lstStyle/>
          <a:p>
            <a:fld id="{9B9095A3-8916-4898-9ED7-D792E45F3979}" type="slidenum">
              <a:rPr lang="en-CA" smtClean="0"/>
              <a:t>23</a:t>
            </a:fld>
            <a:endParaRPr lang="en-CA"/>
          </a:p>
        </p:txBody>
      </p:sp>
    </p:spTree>
    <p:extLst>
      <p:ext uri="{BB962C8B-B14F-4D97-AF65-F5344CB8AC3E}">
        <p14:creationId xmlns:p14="http://schemas.microsoft.com/office/powerpoint/2010/main" val="326313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error, or difference between all the sample means and the population mean, depicted here by mu, has some very predictable properties. For example, if our sample size is about 30 or more, then we can expect a normal distribution, and about 68% of the sample means will fall within 1 standard deviation of the mean. 95% of the samples will fall within 2 SD of the mean. This is where the concept of the 95% CI come from.</a:t>
            </a:r>
          </a:p>
        </p:txBody>
      </p:sp>
      <p:sp>
        <p:nvSpPr>
          <p:cNvPr id="4" name="Slide Number Placeholder 3"/>
          <p:cNvSpPr>
            <a:spLocks noGrp="1"/>
          </p:cNvSpPr>
          <p:nvPr>
            <p:ph type="sldNum" sz="quarter" idx="5"/>
          </p:nvPr>
        </p:nvSpPr>
        <p:spPr/>
        <p:txBody>
          <a:bodyPr/>
          <a:lstStyle/>
          <a:p>
            <a:fld id="{9B9095A3-8916-4898-9ED7-D792E45F3979}" type="slidenum">
              <a:rPr lang="en-CA" smtClean="0"/>
              <a:t>24</a:t>
            </a:fld>
            <a:endParaRPr lang="en-CA"/>
          </a:p>
        </p:txBody>
      </p:sp>
    </p:spTree>
    <p:extLst>
      <p:ext uri="{BB962C8B-B14F-4D97-AF65-F5344CB8AC3E}">
        <p14:creationId xmlns:p14="http://schemas.microsoft.com/office/powerpoint/2010/main" val="16465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here we are going to put some of the concepts we been talking about together so that we can use them. </a:t>
            </a:r>
          </a:p>
          <a:p>
            <a:r>
              <a:rPr lang="en-CA" dirty="0"/>
              <a:t>It turns out that we can also apply the concepts of sample distribution and error to our sample, which is very useful because typically we only have our sample, not the entire population of data.</a:t>
            </a:r>
          </a:p>
        </p:txBody>
      </p:sp>
      <p:sp>
        <p:nvSpPr>
          <p:cNvPr id="4" name="Slide Number Placeholder 3"/>
          <p:cNvSpPr>
            <a:spLocks noGrp="1"/>
          </p:cNvSpPr>
          <p:nvPr>
            <p:ph type="sldNum" sz="quarter" idx="5"/>
          </p:nvPr>
        </p:nvSpPr>
        <p:spPr/>
        <p:txBody>
          <a:bodyPr/>
          <a:lstStyle/>
          <a:p>
            <a:fld id="{9B9095A3-8916-4898-9ED7-D792E45F3979}" type="slidenum">
              <a:rPr lang="en-CA" smtClean="0"/>
              <a:t>26</a:t>
            </a:fld>
            <a:endParaRPr lang="en-CA"/>
          </a:p>
        </p:txBody>
      </p:sp>
    </p:spTree>
    <p:extLst>
      <p:ext uri="{BB962C8B-B14F-4D97-AF65-F5344CB8AC3E}">
        <p14:creationId xmlns:p14="http://schemas.microsoft.com/office/powerpoint/2010/main" val="61154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statistics help us see what we might otherwise not notice, which is that there are very different relations between body mass and culmen length in 2 different groups of birds. One group has a strongly positive relationship and the other has essentially no relationship.</a:t>
            </a:r>
          </a:p>
        </p:txBody>
      </p:sp>
      <p:sp>
        <p:nvSpPr>
          <p:cNvPr id="4" name="Slide Number Placeholder 3"/>
          <p:cNvSpPr>
            <a:spLocks noGrp="1"/>
          </p:cNvSpPr>
          <p:nvPr>
            <p:ph type="sldNum" sz="quarter" idx="5"/>
          </p:nvPr>
        </p:nvSpPr>
        <p:spPr/>
        <p:txBody>
          <a:bodyPr/>
          <a:lstStyle/>
          <a:p>
            <a:fld id="{9B9095A3-8916-4898-9ED7-D792E45F3979}" type="slidenum">
              <a:rPr lang="en-CA" smtClean="0"/>
              <a:t>6</a:t>
            </a:fld>
            <a:endParaRPr lang="en-CA"/>
          </a:p>
        </p:txBody>
      </p:sp>
    </p:spTree>
    <p:extLst>
      <p:ext uri="{BB962C8B-B14F-4D97-AF65-F5344CB8AC3E}">
        <p14:creationId xmlns:p14="http://schemas.microsoft.com/office/powerpoint/2010/main" val="297089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don’t have a sampling distribution because we only have our one sample. Remember, what we are getting here is just an estimate of how much, on average, each sample in our sampling distribution differs from the population mean. </a:t>
            </a:r>
          </a:p>
          <a:p>
            <a:endParaRPr lang="en-CA" dirty="0"/>
          </a:p>
        </p:txBody>
      </p:sp>
      <p:sp>
        <p:nvSpPr>
          <p:cNvPr id="4" name="Slide Number Placeholder 3"/>
          <p:cNvSpPr>
            <a:spLocks noGrp="1"/>
          </p:cNvSpPr>
          <p:nvPr>
            <p:ph type="sldNum" sz="quarter" idx="5"/>
          </p:nvPr>
        </p:nvSpPr>
        <p:spPr/>
        <p:txBody>
          <a:bodyPr/>
          <a:lstStyle/>
          <a:p>
            <a:fld id="{9B9095A3-8916-4898-9ED7-D792E45F3979}" type="slidenum">
              <a:rPr lang="en-CA" smtClean="0"/>
              <a:t>35</a:t>
            </a:fld>
            <a:endParaRPr lang="en-CA"/>
          </a:p>
        </p:txBody>
      </p:sp>
    </p:spTree>
    <p:extLst>
      <p:ext uri="{BB962C8B-B14F-4D97-AF65-F5344CB8AC3E}">
        <p14:creationId xmlns:p14="http://schemas.microsoft.com/office/powerpoint/2010/main" val="66543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Getting back to our example of energy expenditure in lean and obese people, here is our data table, with sample size, mean and our SD.</a:t>
            </a:r>
          </a:p>
          <a:p>
            <a:r>
              <a:rPr lang="en-CA" dirty="0"/>
              <a:t>We can actually see that the means are different from each other, but the question is whether these differences are real or not.</a:t>
            </a:r>
          </a:p>
        </p:txBody>
      </p:sp>
      <p:sp>
        <p:nvSpPr>
          <p:cNvPr id="4" name="Slide Number Placeholder 3"/>
          <p:cNvSpPr>
            <a:spLocks noGrp="1"/>
          </p:cNvSpPr>
          <p:nvPr>
            <p:ph type="sldNum" sz="quarter" idx="5"/>
          </p:nvPr>
        </p:nvSpPr>
        <p:spPr/>
        <p:txBody>
          <a:bodyPr/>
          <a:lstStyle/>
          <a:p>
            <a:fld id="{9B9095A3-8916-4898-9ED7-D792E45F3979}" type="slidenum">
              <a:rPr lang="en-CA" smtClean="0"/>
              <a:t>36</a:t>
            </a:fld>
            <a:endParaRPr lang="en-CA"/>
          </a:p>
        </p:txBody>
      </p:sp>
    </p:spTree>
    <p:extLst>
      <p:ext uri="{BB962C8B-B14F-4D97-AF65-F5344CB8AC3E}">
        <p14:creationId xmlns:p14="http://schemas.microsoft.com/office/powerpoint/2010/main" val="4112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bottom you see the formula, which seems complicated, but the first thing we are going to do is toss some things out because our </a:t>
            </a:r>
            <a:r>
              <a:rPr lang="en-CA" dirty="0" err="1"/>
              <a:t>hypothsized</a:t>
            </a:r>
            <a:r>
              <a:rPr lang="en-CA" dirty="0"/>
              <a:t> difference is zero, so we can lose part of our numerator. The rest is very simple math.</a:t>
            </a:r>
          </a:p>
        </p:txBody>
      </p:sp>
      <p:sp>
        <p:nvSpPr>
          <p:cNvPr id="4" name="Slide Number Placeholder 3"/>
          <p:cNvSpPr>
            <a:spLocks noGrp="1"/>
          </p:cNvSpPr>
          <p:nvPr>
            <p:ph type="sldNum" sz="quarter" idx="5"/>
          </p:nvPr>
        </p:nvSpPr>
        <p:spPr/>
        <p:txBody>
          <a:bodyPr/>
          <a:lstStyle/>
          <a:p>
            <a:fld id="{9B9095A3-8916-4898-9ED7-D792E45F3979}" type="slidenum">
              <a:rPr lang="en-CA" smtClean="0"/>
              <a:t>37</a:t>
            </a:fld>
            <a:endParaRPr lang="en-CA"/>
          </a:p>
        </p:txBody>
      </p:sp>
    </p:spTree>
    <p:extLst>
      <p:ext uri="{BB962C8B-B14F-4D97-AF65-F5344CB8AC3E}">
        <p14:creationId xmlns:p14="http://schemas.microsoft.com/office/powerpoint/2010/main" val="2711147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CI helps us think about clinical significance. Are you concerned if the true population value is as small as 1.05? At what point would you become concerned?</a:t>
            </a:r>
          </a:p>
        </p:txBody>
      </p:sp>
      <p:sp>
        <p:nvSpPr>
          <p:cNvPr id="4" name="Slide Number Placeholder 3"/>
          <p:cNvSpPr>
            <a:spLocks noGrp="1"/>
          </p:cNvSpPr>
          <p:nvPr>
            <p:ph type="sldNum" sz="quarter" idx="5"/>
          </p:nvPr>
        </p:nvSpPr>
        <p:spPr/>
        <p:txBody>
          <a:bodyPr/>
          <a:lstStyle/>
          <a:p>
            <a:fld id="{9B9095A3-8916-4898-9ED7-D792E45F3979}" type="slidenum">
              <a:rPr lang="en-CA" smtClean="0"/>
              <a:t>41</a:t>
            </a:fld>
            <a:endParaRPr lang="en-CA"/>
          </a:p>
        </p:txBody>
      </p:sp>
    </p:spTree>
    <p:extLst>
      <p:ext uri="{BB962C8B-B14F-4D97-AF65-F5344CB8AC3E}">
        <p14:creationId xmlns:p14="http://schemas.microsoft.com/office/powerpoint/2010/main" val="2982638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imagine that 20 represents a clinically meaningful difference between groups in BP.</a:t>
            </a:r>
          </a:p>
          <a:p>
            <a:r>
              <a:rPr lang="en-US" dirty="0"/>
              <a:t>Whether or not 20 is clinically meaningful depends on consensus among clinicians.</a:t>
            </a:r>
            <a:endParaRPr lang="en-CA" dirty="0"/>
          </a:p>
        </p:txBody>
      </p:sp>
      <p:sp>
        <p:nvSpPr>
          <p:cNvPr id="4" name="Slide Number Placeholder 3"/>
          <p:cNvSpPr>
            <a:spLocks noGrp="1"/>
          </p:cNvSpPr>
          <p:nvPr>
            <p:ph type="sldNum" sz="quarter" idx="5"/>
          </p:nvPr>
        </p:nvSpPr>
        <p:spPr/>
        <p:txBody>
          <a:bodyPr/>
          <a:lstStyle/>
          <a:p>
            <a:fld id="{9B9095A3-8916-4898-9ED7-D792E45F3979}" type="slidenum">
              <a:rPr lang="en-CA" smtClean="0"/>
              <a:t>48</a:t>
            </a:fld>
            <a:endParaRPr lang="en-CA"/>
          </a:p>
        </p:txBody>
      </p:sp>
    </p:spTree>
    <p:extLst>
      <p:ext uri="{BB962C8B-B14F-4D97-AF65-F5344CB8AC3E}">
        <p14:creationId xmlns:p14="http://schemas.microsoft.com/office/powerpoint/2010/main" val="4058009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the SD of 22 is based on the largest SD that was identified in the medical literature (i.e., ‘worst’ case scenario).</a:t>
            </a:r>
          </a:p>
        </p:txBody>
      </p:sp>
      <p:sp>
        <p:nvSpPr>
          <p:cNvPr id="4" name="Slide Number Placeholder 3"/>
          <p:cNvSpPr>
            <a:spLocks noGrp="1"/>
          </p:cNvSpPr>
          <p:nvPr>
            <p:ph type="sldNum" sz="quarter" idx="5"/>
          </p:nvPr>
        </p:nvSpPr>
        <p:spPr/>
        <p:txBody>
          <a:bodyPr/>
          <a:lstStyle/>
          <a:p>
            <a:fld id="{9B9095A3-8916-4898-9ED7-D792E45F3979}" type="slidenum">
              <a:rPr lang="en-CA" smtClean="0"/>
              <a:t>52</a:t>
            </a:fld>
            <a:endParaRPr lang="en-CA"/>
          </a:p>
        </p:txBody>
      </p:sp>
    </p:spTree>
    <p:extLst>
      <p:ext uri="{BB962C8B-B14F-4D97-AF65-F5344CB8AC3E}">
        <p14:creationId xmlns:p14="http://schemas.microsoft.com/office/powerpoint/2010/main" val="14380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not possible to obtain the records of every person who has smoked for at least 2 years. Obtaining a sample is feasible, but I’m not going to get into the challenges of selecting the right sample. That’s a different lecture.</a:t>
            </a:r>
          </a:p>
        </p:txBody>
      </p:sp>
      <p:sp>
        <p:nvSpPr>
          <p:cNvPr id="4" name="Slide Number Placeholder 3"/>
          <p:cNvSpPr>
            <a:spLocks noGrp="1"/>
          </p:cNvSpPr>
          <p:nvPr>
            <p:ph type="sldNum" sz="quarter" idx="5"/>
          </p:nvPr>
        </p:nvSpPr>
        <p:spPr/>
        <p:txBody>
          <a:bodyPr/>
          <a:lstStyle/>
          <a:p>
            <a:fld id="{9B9095A3-8916-4898-9ED7-D792E45F3979}" type="slidenum">
              <a:rPr lang="en-CA" smtClean="0"/>
              <a:t>7</a:t>
            </a:fld>
            <a:endParaRPr lang="en-CA"/>
          </a:p>
        </p:txBody>
      </p:sp>
    </p:spTree>
    <p:extLst>
      <p:ext uri="{BB962C8B-B14F-4D97-AF65-F5344CB8AC3E}">
        <p14:creationId xmlns:p14="http://schemas.microsoft.com/office/powerpoint/2010/main" val="374526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some example results that you might read in a manuscript on a topic that is related to your clinical practice.</a:t>
            </a:r>
          </a:p>
          <a:p>
            <a:r>
              <a:rPr lang="en-CA" dirty="0"/>
              <a:t>One of the goals of today’s lecture is to help you understand what statements like these mean and what they don’t mean.</a:t>
            </a:r>
          </a:p>
          <a:p>
            <a:endParaRPr lang="en-CA" dirty="0"/>
          </a:p>
        </p:txBody>
      </p:sp>
      <p:sp>
        <p:nvSpPr>
          <p:cNvPr id="4" name="Slide Number Placeholder 3"/>
          <p:cNvSpPr>
            <a:spLocks noGrp="1"/>
          </p:cNvSpPr>
          <p:nvPr>
            <p:ph type="sldNum" sz="quarter" idx="5"/>
          </p:nvPr>
        </p:nvSpPr>
        <p:spPr/>
        <p:txBody>
          <a:bodyPr/>
          <a:lstStyle/>
          <a:p>
            <a:fld id="{9B9095A3-8916-4898-9ED7-D792E45F3979}" type="slidenum">
              <a:rPr lang="en-CA" smtClean="0"/>
              <a:t>8</a:t>
            </a:fld>
            <a:endParaRPr lang="en-CA"/>
          </a:p>
        </p:txBody>
      </p:sp>
    </p:spTree>
    <p:extLst>
      <p:ext uri="{BB962C8B-B14F-4D97-AF65-F5344CB8AC3E}">
        <p14:creationId xmlns:p14="http://schemas.microsoft.com/office/powerpoint/2010/main" val="329482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we are going to do next is dive into some statistical theory to give you a background on 2 things that you should understand. The two things are pretty simple: they are the best estimate of an effect, and the confidence that we have in that effect.</a:t>
            </a:r>
          </a:p>
        </p:txBody>
      </p:sp>
      <p:sp>
        <p:nvSpPr>
          <p:cNvPr id="4" name="Slide Number Placeholder 3"/>
          <p:cNvSpPr>
            <a:spLocks noGrp="1"/>
          </p:cNvSpPr>
          <p:nvPr>
            <p:ph type="sldNum" sz="quarter" idx="5"/>
          </p:nvPr>
        </p:nvSpPr>
        <p:spPr/>
        <p:txBody>
          <a:bodyPr/>
          <a:lstStyle/>
          <a:p>
            <a:fld id="{9B9095A3-8916-4898-9ED7-D792E45F3979}" type="slidenum">
              <a:rPr lang="en-CA" smtClean="0"/>
              <a:t>9</a:t>
            </a:fld>
            <a:endParaRPr lang="en-CA"/>
          </a:p>
        </p:txBody>
      </p:sp>
    </p:spTree>
    <p:extLst>
      <p:ext uri="{BB962C8B-B14F-4D97-AF65-F5344CB8AC3E}">
        <p14:creationId xmlns:p14="http://schemas.microsoft.com/office/powerpoint/2010/main" val="410093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I’m only able to provide you an introduction to statistical testing, not a ‘how to’ of methods. I’m going to give lots of practical examples, but first we need to understand the concept of what we are trying to do.</a:t>
            </a:r>
          </a:p>
        </p:txBody>
      </p:sp>
      <p:sp>
        <p:nvSpPr>
          <p:cNvPr id="4" name="Slide Number Placeholder 3"/>
          <p:cNvSpPr>
            <a:spLocks noGrp="1"/>
          </p:cNvSpPr>
          <p:nvPr>
            <p:ph type="sldNum" sz="quarter" idx="5"/>
          </p:nvPr>
        </p:nvSpPr>
        <p:spPr/>
        <p:txBody>
          <a:bodyPr/>
          <a:lstStyle/>
          <a:p>
            <a:fld id="{9B9095A3-8916-4898-9ED7-D792E45F3979}" type="slidenum">
              <a:rPr lang="en-CA" smtClean="0"/>
              <a:t>11</a:t>
            </a:fld>
            <a:endParaRPr lang="en-CA"/>
          </a:p>
        </p:txBody>
      </p:sp>
    </p:spTree>
    <p:extLst>
      <p:ext uri="{BB962C8B-B14F-4D97-AF65-F5344CB8AC3E}">
        <p14:creationId xmlns:p14="http://schemas.microsoft.com/office/powerpoint/2010/main" val="302105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any estimate of a population parameter, for example the average height of men, the sampling distribution is a theoretical construct that is composed of all the estimates calculated for all possible sample of size n (lets say for argument 100) drawn from a population.</a:t>
            </a:r>
          </a:p>
        </p:txBody>
      </p:sp>
      <p:sp>
        <p:nvSpPr>
          <p:cNvPr id="4" name="Slide Number Placeholder 3"/>
          <p:cNvSpPr>
            <a:spLocks noGrp="1"/>
          </p:cNvSpPr>
          <p:nvPr>
            <p:ph type="sldNum" sz="quarter" idx="5"/>
          </p:nvPr>
        </p:nvSpPr>
        <p:spPr/>
        <p:txBody>
          <a:bodyPr/>
          <a:lstStyle/>
          <a:p>
            <a:fld id="{9B9095A3-8916-4898-9ED7-D792E45F3979}" type="slidenum">
              <a:rPr lang="en-CA" smtClean="0"/>
              <a:t>12</a:t>
            </a:fld>
            <a:endParaRPr lang="en-CA"/>
          </a:p>
        </p:txBody>
      </p:sp>
    </p:spTree>
    <p:extLst>
      <p:ext uri="{BB962C8B-B14F-4D97-AF65-F5344CB8AC3E}">
        <p14:creationId xmlns:p14="http://schemas.microsoft.com/office/powerpoint/2010/main" val="344589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any estimate of a population parameter, for example the average height of men, the sampling distribution is a theoretical construct that is composed of all the estimates calculated for all possible sample of size n (lets say for argument 100) drawn from a population.</a:t>
            </a:r>
          </a:p>
        </p:txBody>
      </p:sp>
      <p:sp>
        <p:nvSpPr>
          <p:cNvPr id="4" name="Slide Number Placeholder 3"/>
          <p:cNvSpPr>
            <a:spLocks noGrp="1"/>
          </p:cNvSpPr>
          <p:nvPr>
            <p:ph type="sldNum" sz="quarter" idx="5"/>
          </p:nvPr>
        </p:nvSpPr>
        <p:spPr/>
        <p:txBody>
          <a:bodyPr/>
          <a:lstStyle/>
          <a:p>
            <a:fld id="{9B9095A3-8916-4898-9ED7-D792E45F3979}" type="slidenum">
              <a:rPr lang="en-CA" smtClean="0"/>
              <a:t>13</a:t>
            </a:fld>
            <a:endParaRPr lang="en-CA"/>
          </a:p>
        </p:txBody>
      </p:sp>
    </p:spTree>
    <p:extLst>
      <p:ext uri="{BB962C8B-B14F-4D97-AF65-F5344CB8AC3E}">
        <p14:creationId xmlns:p14="http://schemas.microsoft.com/office/powerpoint/2010/main" val="164080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want to make a clear distinction between what you will do in your study, and the logic and theory that will allow you to make an interference about the data that you obtain in your study.</a:t>
            </a:r>
          </a:p>
          <a:p>
            <a:r>
              <a:rPr lang="en-CA" dirty="0"/>
              <a:t>You will collect one sample, the remainder of the samples are theoretical.</a:t>
            </a:r>
          </a:p>
        </p:txBody>
      </p:sp>
      <p:sp>
        <p:nvSpPr>
          <p:cNvPr id="4" name="Slide Number Placeholder 3"/>
          <p:cNvSpPr>
            <a:spLocks noGrp="1"/>
          </p:cNvSpPr>
          <p:nvPr>
            <p:ph type="sldNum" sz="quarter" idx="5"/>
          </p:nvPr>
        </p:nvSpPr>
        <p:spPr/>
        <p:txBody>
          <a:bodyPr/>
          <a:lstStyle/>
          <a:p>
            <a:fld id="{9B9095A3-8916-4898-9ED7-D792E45F3979}" type="slidenum">
              <a:rPr lang="en-CA" smtClean="0"/>
              <a:t>14</a:t>
            </a:fld>
            <a:endParaRPr lang="en-CA"/>
          </a:p>
        </p:txBody>
      </p:sp>
    </p:spTree>
    <p:extLst>
      <p:ext uri="{BB962C8B-B14F-4D97-AF65-F5344CB8AC3E}">
        <p14:creationId xmlns:p14="http://schemas.microsoft.com/office/powerpoint/2010/main" val="305041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CDDD5C3-A32D-4809-86C1-1E05FEDF2394}" type="datetime1">
              <a:rPr lang="en-US" smtClean="0"/>
              <a:t>10/23/2024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A82B52F-EEC7-46D2-9B03-EAC23EA19BCF}" type="datetime1">
              <a:rPr lang="en-US" smtClean="0"/>
              <a:t>10/23/2024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1DB6291-A94F-420F-8F09-B3D427C7040D}" type="datetime1">
              <a:rPr lang="en-US" smtClean="0"/>
              <a:t>10/23/2024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12CCF5A-A9CF-4D7B-BAB6-ECE9B1056458}" type="datetime1">
              <a:rPr lang="en-US" smtClean="0"/>
              <a:t>10/23/2024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D3DCA8-B687-4E3D-BFA4-65CE1190C8E6}" type="datetime1">
              <a:rPr lang="en-US" smtClean="0"/>
              <a:t>10/23/2024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3999"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36516" y="-115695"/>
            <a:ext cx="8070966" cy="1001394"/>
          </a:xfrm>
          <a:prstGeom prst="rect">
            <a:avLst/>
          </a:prstGeom>
        </p:spPr>
        <p:txBody>
          <a:bodyPr wrap="square" lIns="0" tIns="0" rIns="0" bIns="0">
            <a:spAutoFit/>
          </a:bodyPr>
          <a:lstStyle>
            <a:lvl1pPr>
              <a:defRPr sz="2500" b="1" i="0">
                <a:solidFill>
                  <a:schemeClr val="tx1"/>
                </a:solidFill>
                <a:latin typeface="Arial"/>
                <a:cs typeface="Arial"/>
              </a:defRPr>
            </a:lvl1pPr>
          </a:lstStyle>
          <a:p>
            <a:endParaRPr/>
          </a:p>
        </p:txBody>
      </p:sp>
      <p:sp>
        <p:nvSpPr>
          <p:cNvPr id="3" name="Holder 3"/>
          <p:cNvSpPr>
            <a:spLocks noGrp="1"/>
          </p:cNvSpPr>
          <p:nvPr>
            <p:ph type="body" idx="1"/>
          </p:nvPr>
        </p:nvSpPr>
        <p:spPr>
          <a:xfrm>
            <a:off x="2508250" y="2755826"/>
            <a:ext cx="6191250" cy="379602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23AC9FBC-42D6-4C05-BE8E-2A37331A5A4A}" type="datetime1">
              <a:rPr lang="en-US" smtClean="0"/>
              <a:t>10/23/2024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cs.uiowa.edu/%7Erlenth/Powe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biostat.mc.vanderbilt.edu/wiki/Main/PowerSample" TargetMode="External"/><Relationship Id="rId2" Type="http://schemas.openxmlformats.org/officeDocument/2006/relationships/hyperlink" Target="http://www.gpower.hhu.de/en.html)" TargetMode="External"/><Relationship Id="rId1" Type="http://schemas.openxmlformats.org/officeDocument/2006/relationships/slideLayout" Target="../slideLayouts/slideLayout2.xml"/><Relationship Id="rId4" Type="http://schemas.openxmlformats.org/officeDocument/2006/relationships/hyperlink" Target="http://www.cs.uiowa.edu/%7Erlenth/Pow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2845" y="3599704"/>
            <a:ext cx="7418705" cy="2595245"/>
          </a:xfrm>
          <a:prstGeom prst="rect">
            <a:avLst/>
          </a:prstGeom>
        </p:spPr>
        <p:txBody>
          <a:bodyPr vert="horz" wrap="square" lIns="0" tIns="12700" rIns="0" bIns="0" rtlCol="0">
            <a:spAutoFit/>
          </a:bodyPr>
          <a:lstStyle/>
          <a:p>
            <a:pPr marL="1717675" marR="5080">
              <a:lnSpc>
                <a:spcPct val="100000"/>
              </a:lnSpc>
              <a:spcBef>
                <a:spcPts val="100"/>
              </a:spcBef>
            </a:pPr>
            <a:r>
              <a:rPr sz="3600" b="1" spc="-5" dirty="0">
                <a:latin typeface="Arial"/>
                <a:cs typeface="Arial"/>
              </a:rPr>
              <a:t>Clinical </a:t>
            </a:r>
            <a:r>
              <a:rPr sz="3600" b="1" dirty="0">
                <a:latin typeface="Arial"/>
                <a:cs typeface="Arial"/>
              </a:rPr>
              <a:t>Research</a:t>
            </a:r>
            <a:r>
              <a:rPr sz="3600" b="1" spc="-100" dirty="0">
                <a:latin typeface="Arial"/>
                <a:cs typeface="Arial"/>
              </a:rPr>
              <a:t> </a:t>
            </a:r>
            <a:r>
              <a:rPr sz="3600" b="1" spc="-5" dirty="0">
                <a:latin typeface="Arial"/>
                <a:cs typeface="Arial"/>
              </a:rPr>
              <a:t>Module:  </a:t>
            </a:r>
            <a:r>
              <a:rPr lang="en-CA" sz="3600" b="1" spc="-5" dirty="0">
                <a:latin typeface="Arial"/>
                <a:cs typeface="Arial"/>
              </a:rPr>
              <a:t>Introductory </a:t>
            </a:r>
            <a:r>
              <a:rPr sz="3600" b="1" spc="-5" dirty="0">
                <a:latin typeface="Arial"/>
                <a:cs typeface="Arial"/>
              </a:rPr>
              <a:t>statistics</a:t>
            </a:r>
            <a:endParaRPr sz="3600" dirty="0">
              <a:latin typeface="Arial"/>
              <a:cs typeface="Arial"/>
            </a:endParaRPr>
          </a:p>
          <a:p>
            <a:pPr marL="1717675">
              <a:lnSpc>
                <a:spcPct val="100000"/>
              </a:lnSpc>
              <a:spcBef>
                <a:spcPts val="615"/>
              </a:spcBef>
            </a:pPr>
            <a:r>
              <a:rPr sz="1600" spc="-5" dirty="0">
                <a:latin typeface="Arial"/>
                <a:cs typeface="Arial"/>
              </a:rPr>
              <a:t>Lecture</a:t>
            </a:r>
            <a:r>
              <a:rPr sz="1600" spc="5" dirty="0">
                <a:latin typeface="Arial"/>
                <a:cs typeface="Arial"/>
              </a:rPr>
              <a:t> </a:t>
            </a:r>
            <a:r>
              <a:rPr sz="1600" spc="-10" dirty="0">
                <a:latin typeface="Arial"/>
                <a:cs typeface="Arial"/>
              </a:rPr>
              <a:t>1B</a:t>
            </a:r>
            <a:endParaRPr sz="1600" dirty="0">
              <a:latin typeface="Arial"/>
              <a:cs typeface="Arial"/>
            </a:endParaRPr>
          </a:p>
          <a:p>
            <a:pPr>
              <a:lnSpc>
                <a:spcPct val="100000"/>
              </a:lnSpc>
            </a:pPr>
            <a:endParaRPr sz="1800" dirty="0">
              <a:latin typeface="Arial"/>
              <a:cs typeface="Arial"/>
            </a:endParaRPr>
          </a:p>
          <a:p>
            <a:pPr marL="1717675">
              <a:lnSpc>
                <a:spcPct val="100000"/>
              </a:lnSpc>
              <a:spcBef>
                <a:spcPts val="1385"/>
              </a:spcBef>
            </a:pPr>
            <a:r>
              <a:rPr lang="en-US" sz="1600" spc="-5" dirty="0">
                <a:latin typeface="Arial"/>
                <a:cs typeface="Arial"/>
              </a:rPr>
              <a:t>Gerry Giesbrecht</a:t>
            </a:r>
            <a:r>
              <a:rPr sz="1600" spc="-5" dirty="0">
                <a:latin typeface="Arial"/>
                <a:cs typeface="Arial"/>
              </a:rPr>
              <a:t>, PhD,</a:t>
            </a:r>
            <a:r>
              <a:rPr sz="1600" spc="30" dirty="0">
                <a:latin typeface="Arial"/>
                <a:cs typeface="Arial"/>
              </a:rPr>
              <a:t> </a:t>
            </a:r>
            <a:r>
              <a:rPr lang="en-US" sz="1600" spc="30" dirty="0">
                <a:latin typeface="Arial"/>
                <a:cs typeface="Arial"/>
              </a:rPr>
              <a:t>RPsych</a:t>
            </a:r>
            <a:endParaRPr sz="1600" dirty="0">
              <a:latin typeface="Arial"/>
              <a:cs typeface="Arial"/>
            </a:endParaRPr>
          </a:p>
          <a:p>
            <a:pPr marL="12700" marR="1751330">
              <a:lnSpc>
                <a:spcPct val="100000"/>
              </a:lnSpc>
              <a:spcBef>
                <a:spcPts val="320"/>
              </a:spcBef>
            </a:pPr>
            <a:r>
              <a:rPr sz="1400" i="1" dirty="0">
                <a:solidFill>
                  <a:srgbClr val="0000FF"/>
                </a:solidFill>
                <a:latin typeface="Times New Roman"/>
                <a:cs typeface="Times New Roman"/>
              </a:rPr>
              <a:t>These </a:t>
            </a:r>
            <a:r>
              <a:rPr sz="1400" i="1" spc="-5" dirty="0">
                <a:solidFill>
                  <a:srgbClr val="0000FF"/>
                </a:solidFill>
                <a:latin typeface="Times New Roman"/>
                <a:cs typeface="Times New Roman"/>
              </a:rPr>
              <a:t>lecture </a:t>
            </a:r>
            <a:r>
              <a:rPr sz="1400" i="1" dirty="0">
                <a:solidFill>
                  <a:srgbClr val="0000FF"/>
                </a:solidFill>
                <a:latin typeface="Times New Roman"/>
                <a:cs typeface="Times New Roman"/>
              </a:rPr>
              <a:t>notes based on </a:t>
            </a:r>
            <a:r>
              <a:rPr sz="1400" i="1" spc="5" dirty="0">
                <a:solidFill>
                  <a:srgbClr val="0000FF"/>
                </a:solidFill>
                <a:latin typeface="Times New Roman"/>
                <a:cs typeface="Times New Roman"/>
              </a:rPr>
              <a:t>others </a:t>
            </a:r>
            <a:r>
              <a:rPr sz="1400" i="1" dirty="0">
                <a:solidFill>
                  <a:srgbClr val="0000FF"/>
                </a:solidFill>
                <a:latin typeface="Times New Roman"/>
                <a:cs typeface="Times New Roman"/>
              </a:rPr>
              <a:t>developed by Drs. </a:t>
            </a:r>
            <a:r>
              <a:rPr lang="en-US" sz="1400" i="1" dirty="0">
                <a:solidFill>
                  <a:srgbClr val="0000FF"/>
                </a:solidFill>
                <a:latin typeface="Times New Roman"/>
                <a:cs typeface="Times New Roman"/>
              </a:rPr>
              <a:t>Alberto Nettel-Aguirre, </a:t>
            </a:r>
            <a:r>
              <a:rPr sz="1400" i="1" dirty="0">
                <a:solidFill>
                  <a:srgbClr val="0000FF"/>
                </a:solidFill>
                <a:latin typeface="Times New Roman"/>
                <a:cs typeface="Times New Roman"/>
              </a:rPr>
              <a:t>Peter Faris, </a:t>
            </a:r>
            <a:r>
              <a:rPr sz="1400" i="1" spc="5" dirty="0">
                <a:solidFill>
                  <a:srgbClr val="0000FF"/>
                </a:solidFill>
                <a:latin typeface="Times New Roman"/>
                <a:cs typeface="Times New Roman"/>
              </a:rPr>
              <a:t>Sarah</a:t>
            </a:r>
            <a:r>
              <a:rPr sz="1400" i="1" spc="-150" dirty="0">
                <a:solidFill>
                  <a:srgbClr val="0000FF"/>
                </a:solidFill>
                <a:latin typeface="Times New Roman"/>
                <a:cs typeface="Times New Roman"/>
              </a:rPr>
              <a:t> </a:t>
            </a:r>
            <a:r>
              <a:rPr sz="1400" i="1" dirty="0">
                <a:solidFill>
                  <a:srgbClr val="0000FF"/>
                </a:solidFill>
                <a:latin typeface="Times New Roman"/>
                <a:cs typeface="Times New Roman"/>
              </a:rPr>
              <a:t>Rose  Luz Palacios-Derflingher </a:t>
            </a:r>
            <a:r>
              <a:rPr sz="1400" i="1" spc="5" dirty="0">
                <a:solidFill>
                  <a:srgbClr val="0000FF"/>
                </a:solidFill>
                <a:latin typeface="Times New Roman"/>
                <a:cs typeface="Times New Roman"/>
              </a:rPr>
              <a:t>and</a:t>
            </a:r>
            <a:r>
              <a:rPr sz="1400" i="1" spc="-70" dirty="0">
                <a:solidFill>
                  <a:srgbClr val="0000FF"/>
                </a:solidFill>
                <a:latin typeface="Times New Roman"/>
                <a:cs typeface="Times New Roman"/>
              </a:rPr>
              <a:t> </a:t>
            </a:r>
            <a:r>
              <a:rPr sz="1400" i="1" dirty="0">
                <a:solidFill>
                  <a:srgbClr val="0000FF"/>
                </a:solidFill>
                <a:latin typeface="Times New Roman"/>
                <a:cs typeface="Times New Roman"/>
              </a:rPr>
              <a:t>myself</a:t>
            </a:r>
            <a:endParaRPr sz="1400" dirty="0">
              <a:latin typeface="Times New Roman"/>
              <a:cs typeface="Times New Roman"/>
            </a:endParaRPr>
          </a:p>
        </p:txBody>
      </p:sp>
      <p:sp>
        <p:nvSpPr>
          <p:cNvPr id="3" name="Slide Number Placeholder 2">
            <a:extLst>
              <a:ext uri="{FF2B5EF4-FFF2-40B4-BE49-F238E27FC236}">
                <a16:creationId xmlns:a16="http://schemas.microsoft.com/office/drawing/2014/main" id="{5FBD9E05-067B-43AF-A2CF-3A771468CCDA}"/>
              </a:ext>
            </a:extLst>
          </p:cNvPr>
          <p:cNvSpPr>
            <a:spLocks noGrp="1"/>
          </p:cNvSpPr>
          <p:nvPr>
            <p:ph type="sldNum" sz="quarter" idx="7"/>
          </p:nvPr>
        </p:nvSpPr>
        <p:spPr/>
        <p:txBody>
          <a:bodyPr/>
          <a:lstStyle/>
          <a:p>
            <a:fld id="{B6F15528-21DE-4FAA-801E-634DDDAF4B2B}" type="slidenum">
              <a:rPr lang="en-CA" smtClean="0"/>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52830" marR="6985" algn="r">
              <a:lnSpc>
                <a:spcPct val="100000"/>
              </a:lnSpc>
              <a:spcBef>
                <a:spcPts val="100"/>
              </a:spcBef>
            </a:pPr>
            <a:r>
              <a:rPr sz="3200" spc="-5" dirty="0"/>
              <a:t>Material Covered in </a:t>
            </a:r>
            <a:r>
              <a:rPr sz="3200" dirty="0"/>
              <a:t>the</a:t>
            </a:r>
            <a:r>
              <a:rPr sz="3200" spc="-114" dirty="0"/>
              <a:t> </a:t>
            </a:r>
            <a:r>
              <a:rPr sz="3200" spc="-5" dirty="0"/>
              <a:t>Biostatistics</a:t>
            </a:r>
            <a:endParaRPr sz="3200"/>
          </a:p>
          <a:p>
            <a:pPr marL="1052830" marR="5080" algn="r">
              <a:lnSpc>
                <a:spcPct val="100000"/>
              </a:lnSpc>
            </a:pPr>
            <a:r>
              <a:rPr sz="3200" spc="-5" dirty="0"/>
              <a:t>L</a:t>
            </a:r>
            <a:r>
              <a:rPr sz="3200" spc="-10" dirty="0"/>
              <a:t>ec</a:t>
            </a:r>
            <a:r>
              <a:rPr sz="3200" dirty="0"/>
              <a:t>t</a:t>
            </a:r>
            <a:r>
              <a:rPr sz="3200" spc="-5" dirty="0"/>
              <a:t>ur</a:t>
            </a:r>
            <a:r>
              <a:rPr sz="3200" spc="-10" dirty="0"/>
              <a:t>e</a:t>
            </a:r>
            <a:r>
              <a:rPr sz="3200" dirty="0"/>
              <a:t>s</a:t>
            </a:r>
            <a:endParaRPr sz="3200"/>
          </a:p>
        </p:txBody>
      </p:sp>
      <p:sp>
        <p:nvSpPr>
          <p:cNvPr id="4" name="Slide Number Placeholder 3">
            <a:extLst>
              <a:ext uri="{FF2B5EF4-FFF2-40B4-BE49-F238E27FC236}">
                <a16:creationId xmlns:a16="http://schemas.microsoft.com/office/drawing/2014/main" id="{EE426743-DC62-4D21-9ECC-0AB80BC74915}"/>
              </a:ext>
            </a:extLst>
          </p:cNvPr>
          <p:cNvSpPr>
            <a:spLocks noGrp="1"/>
          </p:cNvSpPr>
          <p:nvPr>
            <p:ph type="sldNum" sz="quarter" idx="7"/>
          </p:nvPr>
        </p:nvSpPr>
        <p:spPr/>
        <p:txBody>
          <a:bodyPr/>
          <a:lstStyle/>
          <a:p>
            <a:fld id="{B6F15528-21DE-4FAA-801E-634DDDAF4B2B}" type="slidenum">
              <a:rPr lang="en-CA" smtClean="0"/>
              <a:t>10</a:t>
            </a:fld>
            <a:endParaRPr lang="en-CA"/>
          </a:p>
        </p:txBody>
      </p:sp>
      <p:sp>
        <p:nvSpPr>
          <p:cNvPr id="5" name="object 3">
            <a:extLst>
              <a:ext uri="{FF2B5EF4-FFF2-40B4-BE49-F238E27FC236}">
                <a16:creationId xmlns:a16="http://schemas.microsoft.com/office/drawing/2014/main" id="{3E38DF76-9E5B-4F74-9B37-7EDE8883E961}"/>
              </a:ext>
            </a:extLst>
          </p:cNvPr>
          <p:cNvSpPr txBox="1"/>
          <p:nvPr/>
        </p:nvSpPr>
        <p:spPr>
          <a:xfrm>
            <a:off x="1371600" y="1676400"/>
            <a:ext cx="6927215" cy="4277452"/>
          </a:xfrm>
          <a:prstGeom prst="rect">
            <a:avLst/>
          </a:prstGeom>
        </p:spPr>
        <p:txBody>
          <a:bodyPr vert="horz" wrap="square" lIns="0" tIns="52704" rIns="0" bIns="0" rtlCol="0">
            <a:spAutoFit/>
          </a:bodyPr>
          <a:lstStyle/>
          <a:p>
            <a:pPr marL="355600" indent="-342900">
              <a:lnSpc>
                <a:spcPct val="100000"/>
              </a:lnSpc>
              <a:spcBef>
                <a:spcPts val="414"/>
              </a:spcBef>
              <a:buClr>
                <a:srgbClr val="FF0000"/>
              </a:buClr>
              <a:buFont typeface="Wingdings"/>
              <a:buChar char=""/>
              <a:tabLst>
                <a:tab pos="354965" algn="l"/>
                <a:tab pos="355600" algn="l"/>
              </a:tabLst>
            </a:pPr>
            <a:r>
              <a:rPr sz="2800" dirty="0">
                <a:solidFill>
                  <a:schemeClr val="bg1">
                    <a:lumMod val="75000"/>
                  </a:schemeClr>
                </a:solidFill>
                <a:latin typeface="Arial"/>
                <a:cs typeface="Arial"/>
              </a:rPr>
              <a:t>Lecture </a:t>
            </a:r>
            <a:r>
              <a:rPr sz="2800" spc="-5" dirty="0">
                <a:solidFill>
                  <a:schemeClr val="bg1">
                    <a:lumMod val="75000"/>
                  </a:schemeClr>
                </a:solidFill>
                <a:latin typeface="Arial"/>
                <a:cs typeface="Arial"/>
              </a:rPr>
              <a:t>1B-</a:t>
            </a:r>
            <a:r>
              <a:rPr sz="2800" spc="5" dirty="0">
                <a:solidFill>
                  <a:schemeClr val="bg1">
                    <a:lumMod val="75000"/>
                  </a:schemeClr>
                </a:solidFill>
                <a:latin typeface="Arial"/>
                <a:cs typeface="Arial"/>
              </a:rPr>
              <a:t> </a:t>
            </a:r>
            <a:r>
              <a:rPr sz="2800" dirty="0">
                <a:solidFill>
                  <a:schemeClr val="bg1">
                    <a:lumMod val="75000"/>
                  </a:schemeClr>
                </a:solidFill>
                <a:latin typeface="Arial"/>
                <a:cs typeface="Arial"/>
              </a:rPr>
              <a:t>Inference</a:t>
            </a:r>
          </a:p>
          <a:p>
            <a:pPr marL="469900">
              <a:lnSpc>
                <a:spcPct val="100000"/>
              </a:lnSpc>
              <a:spcBef>
                <a:spcPts val="365"/>
              </a:spcBef>
            </a:pPr>
            <a:r>
              <a:rPr sz="2850" dirty="0">
                <a:solidFill>
                  <a:schemeClr val="bg1">
                    <a:lumMod val="75000"/>
                  </a:schemeClr>
                </a:solidFill>
                <a:latin typeface="Calibri"/>
                <a:cs typeface="Calibri"/>
              </a:rPr>
              <a:t>—</a:t>
            </a:r>
            <a:r>
              <a:rPr lang="en-CA" sz="3200" dirty="0">
                <a:solidFill>
                  <a:schemeClr val="bg1">
                    <a:lumMod val="75000"/>
                  </a:schemeClr>
                </a:solidFill>
                <a:latin typeface="Arial"/>
                <a:cs typeface="Arial"/>
              </a:rPr>
              <a:t>The logic and use of statistics</a:t>
            </a:r>
            <a:endParaRPr sz="3200" dirty="0">
              <a:solidFill>
                <a:schemeClr val="bg1">
                  <a:lumMod val="75000"/>
                </a:schemeClr>
              </a:solidFill>
              <a:latin typeface="Arial"/>
              <a:cs typeface="Arial"/>
            </a:endParaRPr>
          </a:p>
          <a:p>
            <a:pPr marL="469900">
              <a:lnSpc>
                <a:spcPct val="100000"/>
              </a:lnSpc>
              <a:spcBef>
                <a:spcPts val="385"/>
              </a:spcBef>
            </a:pPr>
            <a:r>
              <a:rPr sz="2850" spc="-5" dirty="0">
                <a:latin typeface="Calibri"/>
                <a:cs typeface="Calibri"/>
              </a:rPr>
              <a:t>—</a:t>
            </a:r>
            <a:r>
              <a:rPr sz="3200" spc="-5" dirty="0">
                <a:latin typeface="Arial"/>
                <a:cs typeface="Arial"/>
              </a:rPr>
              <a:t>Sampling</a:t>
            </a:r>
            <a:r>
              <a:rPr sz="3200" spc="-15" dirty="0">
                <a:latin typeface="Arial"/>
                <a:cs typeface="Arial"/>
              </a:rPr>
              <a:t> </a:t>
            </a:r>
            <a:r>
              <a:rPr sz="3200" spc="-5" dirty="0">
                <a:latin typeface="Arial"/>
                <a:cs typeface="Arial"/>
              </a:rPr>
              <a:t>Distributions</a:t>
            </a:r>
            <a:endParaRPr sz="3200" dirty="0">
              <a:latin typeface="Arial"/>
              <a:cs typeface="Arial"/>
            </a:endParaRPr>
          </a:p>
          <a:p>
            <a:pPr marL="1155700" lvl="1" indent="-228600">
              <a:lnSpc>
                <a:spcPct val="100000"/>
              </a:lnSpc>
              <a:spcBef>
                <a:spcPts val="385"/>
              </a:spcBef>
              <a:buClr>
                <a:srgbClr val="7E7E7E"/>
              </a:buClr>
              <a:buFont typeface="Wingdings"/>
              <a:buChar char=""/>
              <a:tabLst>
                <a:tab pos="1155700" algn="l"/>
              </a:tabLst>
            </a:pPr>
            <a:r>
              <a:rPr sz="3200" spc="-5" dirty="0">
                <a:latin typeface="Arial"/>
                <a:cs typeface="Arial"/>
              </a:rPr>
              <a:t>The normal</a:t>
            </a:r>
            <a:r>
              <a:rPr sz="3200" spc="-35" dirty="0">
                <a:latin typeface="Arial"/>
                <a:cs typeface="Arial"/>
              </a:rPr>
              <a:t> </a:t>
            </a:r>
            <a:r>
              <a:rPr sz="3200" spc="-5" dirty="0">
                <a:latin typeface="Arial"/>
                <a:cs typeface="Arial"/>
              </a:rPr>
              <a:t>distribution</a:t>
            </a:r>
            <a:endParaRPr lang="en-US" sz="3200" spc="-5" dirty="0">
              <a:latin typeface="Arial"/>
              <a:cs typeface="Arial"/>
            </a:endParaRPr>
          </a:p>
          <a:p>
            <a:pPr marL="1155700" lvl="1" indent="-228600">
              <a:spcBef>
                <a:spcPts val="385"/>
              </a:spcBef>
              <a:buClr>
                <a:srgbClr val="7E7E7E"/>
              </a:buClr>
              <a:buFont typeface="Wingdings"/>
              <a:buChar char=""/>
              <a:tabLst>
                <a:tab pos="1155700" algn="l"/>
              </a:tabLst>
            </a:pPr>
            <a:r>
              <a:rPr lang="en-CA" sz="3200" spc="-5" dirty="0">
                <a:latin typeface="Arial"/>
                <a:cs typeface="Arial"/>
              </a:rPr>
              <a:t>Confidence intervals</a:t>
            </a:r>
            <a:endParaRPr sz="3200" dirty="0">
              <a:latin typeface="Arial"/>
              <a:cs typeface="Arial"/>
            </a:endParaRPr>
          </a:p>
          <a:p>
            <a:pPr marL="469900">
              <a:lnSpc>
                <a:spcPct val="100000"/>
              </a:lnSpc>
              <a:spcBef>
                <a:spcPts val="384"/>
              </a:spcBef>
            </a:pPr>
            <a:r>
              <a:rPr sz="2850" dirty="0">
                <a:solidFill>
                  <a:schemeClr val="bg1">
                    <a:lumMod val="75000"/>
                  </a:schemeClr>
                </a:solidFill>
                <a:latin typeface="Calibri"/>
                <a:cs typeface="Calibri"/>
              </a:rPr>
              <a:t>—</a:t>
            </a:r>
            <a:r>
              <a:rPr sz="3200" dirty="0">
                <a:solidFill>
                  <a:schemeClr val="bg1">
                    <a:lumMod val="75000"/>
                  </a:schemeClr>
                </a:solidFill>
                <a:latin typeface="Arial"/>
                <a:cs typeface="Arial"/>
              </a:rPr>
              <a:t>Estimation </a:t>
            </a:r>
            <a:r>
              <a:rPr sz="3200" spc="-5" dirty="0">
                <a:solidFill>
                  <a:schemeClr val="bg1">
                    <a:lumMod val="75000"/>
                  </a:schemeClr>
                </a:solidFill>
                <a:latin typeface="Arial"/>
                <a:cs typeface="Arial"/>
              </a:rPr>
              <a:t>and Hypothesis</a:t>
            </a:r>
            <a:r>
              <a:rPr sz="3200" spc="-110" dirty="0">
                <a:solidFill>
                  <a:schemeClr val="bg1">
                    <a:lumMod val="75000"/>
                  </a:schemeClr>
                </a:solidFill>
                <a:latin typeface="Arial"/>
                <a:cs typeface="Arial"/>
              </a:rPr>
              <a:t> </a:t>
            </a:r>
            <a:r>
              <a:rPr sz="3200" spc="-5" dirty="0">
                <a:solidFill>
                  <a:schemeClr val="bg1">
                    <a:lumMod val="75000"/>
                  </a:schemeClr>
                </a:solidFill>
                <a:latin typeface="Arial"/>
                <a:cs typeface="Arial"/>
              </a:rPr>
              <a:t>testing</a:t>
            </a:r>
            <a:endParaRPr sz="3200" dirty="0">
              <a:solidFill>
                <a:schemeClr val="bg1">
                  <a:lumMod val="75000"/>
                </a:schemeClr>
              </a:solidFill>
              <a:latin typeface="Arial"/>
              <a:cs typeface="Arial"/>
            </a:endParaRPr>
          </a:p>
          <a:p>
            <a:pPr marL="1155700" lvl="1" indent="-228600">
              <a:lnSpc>
                <a:spcPct val="100000"/>
              </a:lnSpc>
              <a:spcBef>
                <a:spcPts val="265"/>
              </a:spcBef>
              <a:buClr>
                <a:srgbClr val="7E7E7E"/>
              </a:buClr>
              <a:buFont typeface="Wingdings"/>
              <a:buChar char=""/>
              <a:tabLst>
                <a:tab pos="1155700" algn="l"/>
              </a:tabLst>
            </a:pPr>
            <a:r>
              <a:rPr lang="en-CA" sz="3200" spc="-10" dirty="0">
                <a:solidFill>
                  <a:schemeClr val="bg1">
                    <a:lumMod val="75000"/>
                  </a:schemeClr>
                </a:solidFill>
                <a:latin typeface="Arial"/>
                <a:cs typeface="Arial"/>
              </a:rPr>
              <a:t>Difference of Means</a:t>
            </a:r>
          </a:p>
          <a:p>
            <a:pPr marL="469900">
              <a:lnSpc>
                <a:spcPct val="100000"/>
              </a:lnSpc>
              <a:spcBef>
                <a:spcPts val="355"/>
              </a:spcBef>
            </a:pPr>
            <a:r>
              <a:rPr sz="2850" dirty="0">
                <a:solidFill>
                  <a:schemeClr val="bg1">
                    <a:lumMod val="85000"/>
                  </a:schemeClr>
                </a:solidFill>
                <a:latin typeface="Calibri"/>
                <a:cs typeface="Calibri"/>
              </a:rPr>
              <a:t>—</a:t>
            </a:r>
            <a:r>
              <a:rPr sz="3200" dirty="0">
                <a:solidFill>
                  <a:schemeClr val="bg1">
                    <a:lumMod val="85000"/>
                  </a:schemeClr>
                </a:solidFill>
                <a:latin typeface="Arial"/>
                <a:cs typeface="Arial"/>
              </a:rPr>
              <a:t>Power </a:t>
            </a:r>
            <a:r>
              <a:rPr sz="3200" spc="-5" dirty="0">
                <a:solidFill>
                  <a:schemeClr val="bg1">
                    <a:lumMod val="85000"/>
                  </a:schemeClr>
                </a:solidFill>
                <a:latin typeface="Arial"/>
                <a:cs typeface="Arial"/>
              </a:rPr>
              <a:t>and Sample</a:t>
            </a:r>
            <a:r>
              <a:rPr sz="3200" spc="-45" dirty="0">
                <a:solidFill>
                  <a:schemeClr val="bg1">
                    <a:lumMod val="85000"/>
                  </a:schemeClr>
                </a:solidFill>
                <a:latin typeface="Arial"/>
                <a:cs typeface="Arial"/>
              </a:rPr>
              <a:t> </a:t>
            </a:r>
            <a:r>
              <a:rPr sz="3200" dirty="0">
                <a:solidFill>
                  <a:schemeClr val="bg1">
                    <a:lumMod val="85000"/>
                  </a:schemeClr>
                </a:solidFill>
                <a:latin typeface="Arial"/>
                <a:cs typeface="Arial"/>
              </a:rPr>
              <a:t>Size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CBD5-D2F9-443E-AF2A-769870477B51}"/>
              </a:ext>
            </a:extLst>
          </p:cNvPr>
          <p:cNvSpPr>
            <a:spLocks noGrp="1"/>
          </p:cNvSpPr>
          <p:nvPr>
            <p:ph type="title"/>
          </p:nvPr>
        </p:nvSpPr>
        <p:spPr>
          <a:xfrm>
            <a:off x="4419600" y="99489"/>
            <a:ext cx="4645082" cy="984885"/>
          </a:xfrm>
        </p:spPr>
        <p:txBody>
          <a:bodyPr/>
          <a:lstStyle/>
          <a:p>
            <a:r>
              <a:rPr lang="en-CA" sz="3200" dirty="0"/>
              <a:t>Theoretical concepts</a:t>
            </a:r>
          </a:p>
        </p:txBody>
      </p:sp>
      <p:sp>
        <p:nvSpPr>
          <p:cNvPr id="3" name="Text Placeholder 2">
            <a:extLst>
              <a:ext uri="{FF2B5EF4-FFF2-40B4-BE49-F238E27FC236}">
                <a16:creationId xmlns:a16="http://schemas.microsoft.com/office/drawing/2014/main" id="{8A8CEDEF-2623-459D-AA1E-9E2196AEBFC4}"/>
              </a:ext>
            </a:extLst>
          </p:cNvPr>
          <p:cNvSpPr>
            <a:spLocks noGrp="1"/>
          </p:cNvSpPr>
          <p:nvPr>
            <p:ph type="body" idx="1"/>
          </p:nvPr>
        </p:nvSpPr>
        <p:spPr>
          <a:xfrm>
            <a:off x="400136" y="1295400"/>
            <a:ext cx="8207346" cy="4985980"/>
          </a:xfrm>
        </p:spPr>
        <p:txBody>
          <a:bodyPr/>
          <a:lstStyle/>
          <a:p>
            <a:r>
              <a:rPr lang="en-CA" sz="3600" dirty="0"/>
              <a:t>This might get a bit theoretical…</a:t>
            </a:r>
          </a:p>
          <a:p>
            <a:endParaRPr lang="en-CA" sz="3600" dirty="0"/>
          </a:p>
          <a:p>
            <a:r>
              <a:rPr lang="en-CA" sz="3600" dirty="0"/>
              <a:t>To understand statistics, we need to understand how the data we collect and the numbers we generate using statistics help us make sense of what is going on.</a:t>
            </a:r>
          </a:p>
          <a:p>
            <a:endParaRPr lang="en-CA" sz="3600" dirty="0"/>
          </a:p>
          <a:p>
            <a:r>
              <a:rPr lang="en-CA" sz="3600" dirty="0"/>
              <a:t>This requires some theory and theoretical concepts.</a:t>
            </a:r>
          </a:p>
        </p:txBody>
      </p:sp>
      <p:sp>
        <p:nvSpPr>
          <p:cNvPr id="4" name="Slide Number Placeholder 3">
            <a:extLst>
              <a:ext uri="{FF2B5EF4-FFF2-40B4-BE49-F238E27FC236}">
                <a16:creationId xmlns:a16="http://schemas.microsoft.com/office/drawing/2014/main" id="{A85DCFD9-4E3F-4893-A32E-B2B04A821DC9}"/>
              </a:ext>
            </a:extLst>
          </p:cNvPr>
          <p:cNvSpPr>
            <a:spLocks noGrp="1"/>
          </p:cNvSpPr>
          <p:nvPr>
            <p:ph type="sldNum" sz="quarter" idx="7"/>
          </p:nvPr>
        </p:nvSpPr>
        <p:spPr/>
        <p:txBody>
          <a:bodyPr/>
          <a:lstStyle/>
          <a:p>
            <a:fld id="{B6F15528-21DE-4FAA-801E-634DDDAF4B2B}" type="slidenum">
              <a:rPr lang="en-CA" smtClean="0"/>
              <a:t>11</a:t>
            </a:fld>
            <a:endParaRPr lang="en-CA"/>
          </a:p>
        </p:txBody>
      </p:sp>
    </p:spTree>
    <p:extLst>
      <p:ext uri="{BB962C8B-B14F-4D97-AF65-F5344CB8AC3E}">
        <p14:creationId xmlns:p14="http://schemas.microsoft.com/office/powerpoint/2010/main" val="425238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161672"/>
            <a:ext cx="4643813" cy="504625"/>
          </a:xfrm>
          <a:prstGeom prst="rect">
            <a:avLst/>
          </a:prstGeom>
        </p:spPr>
        <p:txBody>
          <a:bodyPr vert="horz" wrap="square" lIns="0" tIns="12065" rIns="0" bIns="0" rtlCol="0">
            <a:spAutoFit/>
          </a:bodyPr>
          <a:lstStyle/>
          <a:p>
            <a:pPr marL="12700">
              <a:lnSpc>
                <a:spcPct val="100000"/>
              </a:lnSpc>
              <a:spcBef>
                <a:spcPts val="95"/>
              </a:spcBef>
            </a:pPr>
            <a:r>
              <a:rPr sz="3200" spc="-5" dirty="0"/>
              <a:t>Sampling</a:t>
            </a:r>
            <a:r>
              <a:rPr sz="3200" spc="-45" dirty="0"/>
              <a:t> </a:t>
            </a:r>
            <a:r>
              <a:rPr sz="3200" spc="-5" dirty="0"/>
              <a:t>Distributions</a:t>
            </a:r>
            <a:endParaRPr sz="3200" dirty="0"/>
          </a:p>
        </p:txBody>
      </p:sp>
      <p:sp>
        <p:nvSpPr>
          <p:cNvPr id="3" name="object 3"/>
          <p:cNvSpPr txBox="1"/>
          <p:nvPr/>
        </p:nvSpPr>
        <p:spPr>
          <a:xfrm>
            <a:off x="585939" y="1183962"/>
            <a:ext cx="7889875" cy="1735732"/>
          </a:xfrm>
          <a:prstGeom prst="rect">
            <a:avLst/>
          </a:prstGeom>
        </p:spPr>
        <p:txBody>
          <a:bodyPr vert="horz" wrap="square" lIns="0" tIns="12065" rIns="0" bIns="0" rtlCol="0">
            <a:spAutoFit/>
          </a:bodyPr>
          <a:lstStyle/>
          <a:p>
            <a:pPr marL="354965" marR="5080" indent="-342900">
              <a:lnSpc>
                <a:spcPct val="100000"/>
              </a:lnSpc>
              <a:spcBef>
                <a:spcPts val="95"/>
              </a:spcBef>
              <a:buClr>
                <a:srgbClr val="FF0000"/>
              </a:buClr>
              <a:buFont typeface="Wingdings"/>
              <a:buChar char=""/>
              <a:tabLst>
                <a:tab pos="354965" algn="l"/>
                <a:tab pos="355600" algn="l"/>
              </a:tabLst>
            </a:pPr>
            <a:r>
              <a:rPr sz="2800" spc="-5" dirty="0">
                <a:latin typeface="Arial"/>
                <a:cs typeface="Arial"/>
              </a:rPr>
              <a:t>For any estimate, the </a:t>
            </a:r>
            <a:r>
              <a:rPr sz="2800" b="1" spc="-5" dirty="0">
                <a:latin typeface="Arial"/>
                <a:cs typeface="Arial"/>
              </a:rPr>
              <a:t>sampling distribution </a:t>
            </a:r>
            <a:r>
              <a:rPr sz="2800" spc="-5" dirty="0">
                <a:latin typeface="Arial"/>
                <a:cs typeface="Arial"/>
              </a:rPr>
              <a:t>is  the </a:t>
            </a:r>
            <a:r>
              <a:rPr sz="2800" dirty="0">
                <a:latin typeface="Arial"/>
                <a:cs typeface="Arial"/>
              </a:rPr>
              <a:t>distribution of that </a:t>
            </a:r>
            <a:r>
              <a:rPr sz="2800" spc="-5" dirty="0">
                <a:latin typeface="Arial"/>
                <a:cs typeface="Arial"/>
              </a:rPr>
              <a:t>estimate </a:t>
            </a:r>
            <a:r>
              <a:rPr sz="2800" dirty="0">
                <a:latin typeface="Arial"/>
                <a:cs typeface="Arial"/>
              </a:rPr>
              <a:t>calculated </a:t>
            </a:r>
            <a:r>
              <a:rPr sz="2800" spc="-5" dirty="0">
                <a:latin typeface="Arial"/>
                <a:cs typeface="Arial"/>
              </a:rPr>
              <a:t>for </a:t>
            </a:r>
            <a:r>
              <a:rPr sz="2800" dirty="0">
                <a:latin typeface="Arial"/>
                <a:cs typeface="Arial"/>
              </a:rPr>
              <a:t>all  possible </a:t>
            </a:r>
            <a:r>
              <a:rPr sz="2800" spc="-5" dirty="0">
                <a:latin typeface="Arial"/>
                <a:cs typeface="Arial"/>
              </a:rPr>
              <a:t>samples </a:t>
            </a:r>
            <a:r>
              <a:rPr sz="2800" dirty="0">
                <a:latin typeface="Arial"/>
                <a:cs typeface="Arial"/>
              </a:rPr>
              <a:t>of size </a:t>
            </a:r>
            <a:r>
              <a:rPr sz="2800" i="1" u="heavy" spc="-5" dirty="0">
                <a:uFill>
                  <a:solidFill>
                    <a:srgbClr val="000000"/>
                  </a:solidFill>
                </a:uFill>
                <a:latin typeface="Arial"/>
                <a:cs typeface="Arial"/>
              </a:rPr>
              <a:t>n</a:t>
            </a:r>
            <a:r>
              <a:rPr sz="2800" i="1" spc="-5" dirty="0">
                <a:latin typeface="Arial"/>
                <a:cs typeface="Arial"/>
              </a:rPr>
              <a:t> </a:t>
            </a:r>
            <a:r>
              <a:rPr sz="2800" spc="-5" dirty="0">
                <a:latin typeface="Arial"/>
                <a:cs typeface="Arial"/>
              </a:rPr>
              <a:t>drawn </a:t>
            </a:r>
            <a:r>
              <a:rPr sz="2800" dirty="0">
                <a:latin typeface="Arial"/>
                <a:cs typeface="Arial"/>
              </a:rPr>
              <a:t>from </a:t>
            </a:r>
            <a:r>
              <a:rPr sz="2800" spc="-5" dirty="0">
                <a:latin typeface="Arial"/>
                <a:cs typeface="Arial"/>
              </a:rPr>
              <a:t>a  </a:t>
            </a:r>
            <a:r>
              <a:rPr sz="2800" dirty="0">
                <a:latin typeface="Arial"/>
                <a:cs typeface="Arial"/>
              </a:rPr>
              <a:t>population.</a:t>
            </a:r>
          </a:p>
        </p:txBody>
      </p:sp>
      <p:pic>
        <p:nvPicPr>
          <p:cNvPr id="5" name="Picture 4">
            <a:extLst>
              <a:ext uri="{FF2B5EF4-FFF2-40B4-BE49-F238E27FC236}">
                <a16:creationId xmlns:a16="http://schemas.microsoft.com/office/drawing/2014/main" id="{EE6EFC78-A99A-47E1-A1AD-88745D4B7ED9}"/>
              </a:ext>
            </a:extLst>
          </p:cNvPr>
          <p:cNvPicPr>
            <a:picLocks noChangeAspect="1"/>
          </p:cNvPicPr>
          <p:nvPr/>
        </p:nvPicPr>
        <p:blipFill>
          <a:blip r:embed="rId3"/>
          <a:stretch>
            <a:fillRect/>
          </a:stretch>
        </p:blipFill>
        <p:spPr>
          <a:xfrm>
            <a:off x="1866900" y="2919694"/>
            <a:ext cx="5410200" cy="3644766"/>
          </a:xfrm>
          <a:prstGeom prst="rect">
            <a:avLst/>
          </a:prstGeom>
        </p:spPr>
      </p:pic>
      <p:sp>
        <p:nvSpPr>
          <p:cNvPr id="4" name="Slide Number Placeholder 3">
            <a:extLst>
              <a:ext uri="{FF2B5EF4-FFF2-40B4-BE49-F238E27FC236}">
                <a16:creationId xmlns:a16="http://schemas.microsoft.com/office/drawing/2014/main" id="{8B4480FF-9D93-4E9C-AEDB-9B4219B74C99}"/>
              </a:ext>
            </a:extLst>
          </p:cNvPr>
          <p:cNvSpPr>
            <a:spLocks noGrp="1"/>
          </p:cNvSpPr>
          <p:nvPr>
            <p:ph type="sldNum" sz="quarter" idx="7"/>
          </p:nvPr>
        </p:nvSpPr>
        <p:spPr/>
        <p:txBody>
          <a:bodyPr/>
          <a:lstStyle/>
          <a:p>
            <a:fld id="{B6F15528-21DE-4FAA-801E-634DDDAF4B2B}" type="slidenum">
              <a:rPr lang="en-CA" smtClean="0"/>
              <a:t>12</a:t>
            </a:fld>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161672"/>
            <a:ext cx="6625013" cy="504625"/>
          </a:xfrm>
          <a:prstGeom prst="rect">
            <a:avLst/>
          </a:prstGeom>
        </p:spPr>
        <p:txBody>
          <a:bodyPr vert="horz" wrap="square" lIns="0" tIns="12065" rIns="0" bIns="0" rtlCol="0">
            <a:spAutoFit/>
          </a:bodyPr>
          <a:lstStyle/>
          <a:p>
            <a:pPr marL="12700">
              <a:lnSpc>
                <a:spcPct val="100000"/>
              </a:lnSpc>
              <a:spcBef>
                <a:spcPts val="95"/>
              </a:spcBef>
            </a:pPr>
            <a:r>
              <a:rPr sz="3200" spc="-5" dirty="0"/>
              <a:t>Sampling</a:t>
            </a:r>
            <a:r>
              <a:rPr sz="3200" spc="-45" dirty="0"/>
              <a:t> </a:t>
            </a:r>
            <a:r>
              <a:rPr sz="3200" spc="-5" dirty="0"/>
              <a:t>Distributions</a:t>
            </a:r>
            <a:r>
              <a:rPr lang="en-US" sz="3200" spc="-5" dirty="0"/>
              <a:t> (example)</a:t>
            </a:r>
            <a:endParaRPr sz="3200" dirty="0"/>
          </a:p>
        </p:txBody>
      </p:sp>
      <p:sp>
        <p:nvSpPr>
          <p:cNvPr id="3" name="object 3"/>
          <p:cNvSpPr txBox="1"/>
          <p:nvPr/>
        </p:nvSpPr>
        <p:spPr>
          <a:xfrm>
            <a:off x="585939" y="1183962"/>
            <a:ext cx="7889875" cy="1735732"/>
          </a:xfrm>
          <a:prstGeom prst="rect">
            <a:avLst/>
          </a:prstGeom>
        </p:spPr>
        <p:txBody>
          <a:bodyPr vert="horz" wrap="square" lIns="0" tIns="12065" rIns="0" bIns="0" rtlCol="0">
            <a:spAutoFit/>
          </a:bodyPr>
          <a:lstStyle/>
          <a:p>
            <a:pPr marL="354965" marR="5080" indent="-342900">
              <a:lnSpc>
                <a:spcPct val="100000"/>
              </a:lnSpc>
              <a:spcBef>
                <a:spcPts val="95"/>
              </a:spcBef>
              <a:buClr>
                <a:srgbClr val="FF0000"/>
              </a:buClr>
              <a:buFont typeface="Wingdings"/>
              <a:buChar char=""/>
              <a:tabLst>
                <a:tab pos="354965" algn="l"/>
                <a:tab pos="355600" algn="l"/>
              </a:tabLst>
            </a:pPr>
            <a:r>
              <a:rPr sz="2800" spc="-5" dirty="0">
                <a:latin typeface="Arial"/>
                <a:cs typeface="Arial"/>
              </a:rPr>
              <a:t>For any estimate, the </a:t>
            </a:r>
            <a:r>
              <a:rPr sz="2800" b="1" spc="-5" dirty="0">
                <a:latin typeface="Arial"/>
                <a:cs typeface="Arial"/>
              </a:rPr>
              <a:t>sampling distribution </a:t>
            </a:r>
            <a:r>
              <a:rPr sz="2800" spc="-5" dirty="0">
                <a:latin typeface="Arial"/>
                <a:cs typeface="Arial"/>
              </a:rPr>
              <a:t>is  the </a:t>
            </a:r>
            <a:r>
              <a:rPr sz="2800" dirty="0">
                <a:latin typeface="Arial"/>
                <a:cs typeface="Arial"/>
              </a:rPr>
              <a:t>distribution of that </a:t>
            </a:r>
            <a:r>
              <a:rPr sz="2800" spc="-5" dirty="0">
                <a:latin typeface="Arial"/>
                <a:cs typeface="Arial"/>
              </a:rPr>
              <a:t>estimate </a:t>
            </a:r>
            <a:r>
              <a:rPr sz="2800" dirty="0">
                <a:latin typeface="Arial"/>
                <a:cs typeface="Arial"/>
              </a:rPr>
              <a:t>calculated </a:t>
            </a:r>
            <a:r>
              <a:rPr sz="2800" spc="-5" dirty="0">
                <a:latin typeface="Arial"/>
                <a:cs typeface="Arial"/>
              </a:rPr>
              <a:t>for </a:t>
            </a:r>
            <a:r>
              <a:rPr sz="2800" dirty="0">
                <a:latin typeface="Arial"/>
                <a:cs typeface="Arial"/>
              </a:rPr>
              <a:t>all  possible </a:t>
            </a:r>
            <a:r>
              <a:rPr sz="2800" spc="-5" dirty="0">
                <a:latin typeface="Arial"/>
                <a:cs typeface="Arial"/>
              </a:rPr>
              <a:t>samples </a:t>
            </a:r>
            <a:r>
              <a:rPr sz="2800" dirty="0">
                <a:latin typeface="Arial"/>
                <a:cs typeface="Arial"/>
              </a:rPr>
              <a:t>of size </a:t>
            </a:r>
            <a:r>
              <a:rPr sz="2800" i="1" u="heavy" spc="-5" dirty="0">
                <a:uFill>
                  <a:solidFill>
                    <a:srgbClr val="000000"/>
                  </a:solidFill>
                </a:uFill>
                <a:latin typeface="Arial"/>
                <a:cs typeface="Arial"/>
              </a:rPr>
              <a:t>n</a:t>
            </a:r>
            <a:r>
              <a:rPr sz="2800" i="1" spc="-5" dirty="0">
                <a:latin typeface="Arial"/>
                <a:cs typeface="Arial"/>
              </a:rPr>
              <a:t> </a:t>
            </a:r>
            <a:r>
              <a:rPr sz="2800" spc="-5" dirty="0">
                <a:latin typeface="Arial"/>
                <a:cs typeface="Arial"/>
              </a:rPr>
              <a:t>drawn </a:t>
            </a:r>
            <a:r>
              <a:rPr sz="2800" dirty="0">
                <a:latin typeface="Arial"/>
                <a:cs typeface="Arial"/>
              </a:rPr>
              <a:t>from </a:t>
            </a:r>
            <a:r>
              <a:rPr sz="2800" spc="-5" dirty="0">
                <a:latin typeface="Arial"/>
                <a:cs typeface="Arial"/>
              </a:rPr>
              <a:t>a  </a:t>
            </a:r>
            <a:r>
              <a:rPr sz="2800" dirty="0">
                <a:latin typeface="Arial"/>
                <a:cs typeface="Arial"/>
              </a:rPr>
              <a:t>population.</a:t>
            </a:r>
          </a:p>
        </p:txBody>
      </p:sp>
      <p:pic>
        <p:nvPicPr>
          <p:cNvPr id="5" name="Picture 4">
            <a:extLst>
              <a:ext uri="{FF2B5EF4-FFF2-40B4-BE49-F238E27FC236}">
                <a16:creationId xmlns:a16="http://schemas.microsoft.com/office/drawing/2014/main" id="{EE6EFC78-A99A-47E1-A1AD-88745D4B7ED9}"/>
              </a:ext>
            </a:extLst>
          </p:cNvPr>
          <p:cNvPicPr>
            <a:picLocks noChangeAspect="1"/>
          </p:cNvPicPr>
          <p:nvPr/>
        </p:nvPicPr>
        <p:blipFill>
          <a:blip r:embed="rId3"/>
          <a:stretch>
            <a:fillRect/>
          </a:stretch>
        </p:blipFill>
        <p:spPr>
          <a:xfrm>
            <a:off x="1866900" y="2919694"/>
            <a:ext cx="5410200" cy="3644766"/>
          </a:xfrm>
          <a:prstGeom prst="rect">
            <a:avLst/>
          </a:prstGeom>
        </p:spPr>
      </p:pic>
      <p:sp>
        <p:nvSpPr>
          <p:cNvPr id="4" name="Slide Number Placeholder 3">
            <a:extLst>
              <a:ext uri="{FF2B5EF4-FFF2-40B4-BE49-F238E27FC236}">
                <a16:creationId xmlns:a16="http://schemas.microsoft.com/office/drawing/2014/main" id="{8B4480FF-9D93-4E9C-AEDB-9B4219B74C99}"/>
              </a:ext>
            </a:extLst>
          </p:cNvPr>
          <p:cNvSpPr>
            <a:spLocks noGrp="1"/>
          </p:cNvSpPr>
          <p:nvPr>
            <p:ph type="sldNum" sz="quarter" idx="7"/>
          </p:nvPr>
        </p:nvSpPr>
        <p:spPr/>
        <p:txBody>
          <a:bodyPr/>
          <a:lstStyle/>
          <a:p>
            <a:fld id="{B6F15528-21DE-4FAA-801E-634DDDAF4B2B}" type="slidenum">
              <a:rPr lang="en-CA" smtClean="0"/>
              <a:t>13</a:t>
            </a:fld>
            <a:endParaRPr lang="en-CA"/>
          </a:p>
        </p:txBody>
      </p:sp>
      <p:sp>
        <p:nvSpPr>
          <p:cNvPr id="6" name="TextBox 5">
            <a:extLst>
              <a:ext uri="{FF2B5EF4-FFF2-40B4-BE49-F238E27FC236}">
                <a16:creationId xmlns:a16="http://schemas.microsoft.com/office/drawing/2014/main" id="{4A76EFCF-F0F8-5233-03F1-AB3F3388532F}"/>
              </a:ext>
            </a:extLst>
          </p:cNvPr>
          <p:cNvSpPr txBox="1"/>
          <p:nvPr/>
        </p:nvSpPr>
        <p:spPr>
          <a:xfrm>
            <a:off x="2866750" y="3639234"/>
            <a:ext cx="990600" cy="646331"/>
          </a:xfrm>
          <a:prstGeom prst="rect">
            <a:avLst/>
          </a:prstGeom>
          <a:noFill/>
        </p:spPr>
        <p:txBody>
          <a:bodyPr wrap="square" rtlCol="0">
            <a:spAutoFit/>
          </a:bodyPr>
          <a:lstStyle/>
          <a:p>
            <a:r>
              <a:rPr lang="en-US" dirty="0"/>
              <a:t>Adult Males</a:t>
            </a:r>
            <a:endParaRPr lang="en-CA" dirty="0"/>
          </a:p>
        </p:txBody>
      </p:sp>
      <p:sp>
        <p:nvSpPr>
          <p:cNvPr id="7" name="TextBox 6">
            <a:extLst>
              <a:ext uri="{FF2B5EF4-FFF2-40B4-BE49-F238E27FC236}">
                <a16:creationId xmlns:a16="http://schemas.microsoft.com/office/drawing/2014/main" id="{4D528BA4-6257-88EE-44B9-19BBA779F1F8}"/>
              </a:ext>
            </a:extLst>
          </p:cNvPr>
          <p:cNvSpPr txBox="1"/>
          <p:nvPr/>
        </p:nvSpPr>
        <p:spPr>
          <a:xfrm>
            <a:off x="4530876" y="3630374"/>
            <a:ext cx="990600" cy="307777"/>
          </a:xfrm>
          <a:prstGeom prst="rect">
            <a:avLst/>
          </a:prstGeom>
          <a:noFill/>
        </p:spPr>
        <p:txBody>
          <a:bodyPr wrap="square" rtlCol="0">
            <a:spAutoFit/>
          </a:bodyPr>
          <a:lstStyle/>
          <a:p>
            <a:r>
              <a:rPr lang="en-US" sz="1400" dirty="0"/>
              <a:t>N = 100</a:t>
            </a:r>
            <a:endParaRPr lang="en-CA" sz="1400" dirty="0"/>
          </a:p>
        </p:txBody>
      </p:sp>
      <p:sp>
        <p:nvSpPr>
          <p:cNvPr id="8" name="TextBox 7">
            <a:extLst>
              <a:ext uri="{FF2B5EF4-FFF2-40B4-BE49-F238E27FC236}">
                <a16:creationId xmlns:a16="http://schemas.microsoft.com/office/drawing/2014/main" id="{07EBD324-43C2-7A89-233D-12A6A0BF2CE4}"/>
              </a:ext>
            </a:extLst>
          </p:cNvPr>
          <p:cNvSpPr txBox="1"/>
          <p:nvPr/>
        </p:nvSpPr>
        <p:spPr>
          <a:xfrm>
            <a:off x="4579609" y="4373266"/>
            <a:ext cx="990600" cy="307777"/>
          </a:xfrm>
          <a:prstGeom prst="rect">
            <a:avLst/>
          </a:prstGeom>
          <a:noFill/>
        </p:spPr>
        <p:txBody>
          <a:bodyPr wrap="square" rtlCol="0">
            <a:spAutoFit/>
          </a:bodyPr>
          <a:lstStyle/>
          <a:p>
            <a:r>
              <a:rPr lang="en-US" sz="1400" dirty="0"/>
              <a:t>N = 100</a:t>
            </a:r>
            <a:endParaRPr lang="en-CA" sz="1400" dirty="0"/>
          </a:p>
        </p:txBody>
      </p:sp>
      <p:sp>
        <p:nvSpPr>
          <p:cNvPr id="9" name="TextBox 8">
            <a:extLst>
              <a:ext uri="{FF2B5EF4-FFF2-40B4-BE49-F238E27FC236}">
                <a16:creationId xmlns:a16="http://schemas.microsoft.com/office/drawing/2014/main" id="{3FBECA57-06F3-0A23-104E-4476C51450B2}"/>
              </a:ext>
            </a:extLst>
          </p:cNvPr>
          <p:cNvSpPr txBox="1"/>
          <p:nvPr/>
        </p:nvSpPr>
        <p:spPr>
          <a:xfrm>
            <a:off x="4579609" y="5088106"/>
            <a:ext cx="990600" cy="307777"/>
          </a:xfrm>
          <a:prstGeom prst="rect">
            <a:avLst/>
          </a:prstGeom>
          <a:noFill/>
        </p:spPr>
        <p:txBody>
          <a:bodyPr wrap="square" rtlCol="0">
            <a:spAutoFit/>
          </a:bodyPr>
          <a:lstStyle/>
          <a:p>
            <a:r>
              <a:rPr lang="en-US" sz="1400" dirty="0"/>
              <a:t>N = 100</a:t>
            </a:r>
            <a:endParaRPr lang="en-CA" sz="1400" dirty="0"/>
          </a:p>
        </p:txBody>
      </p:sp>
      <p:sp>
        <p:nvSpPr>
          <p:cNvPr id="10" name="TextBox 9">
            <a:extLst>
              <a:ext uri="{FF2B5EF4-FFF2-40B4-BE49-F238E27FC236}">
                <a16:creationId xmlns:a16="http://schemas.microsoft.com/office/drawing/2014/main" id="{2C435697-C372-95B0-6337-FFBDC1A562A7}"/>
              </a:ext>
            </a:extLst>
          </p:cNvPr>
          <p:cNvSpPr txBox="1"/>
          <p:nvPr/>
        </p:nvSpPr>
        <p:spPr>
          <a:xfrm>
            <a:off x="4540623" y="5826283"/>
            <a:ext cx="990600" cy="307777"/>
          </a:xfrm>
          <a:prstGeom prst="rect">
            <a:avLst/>
          </a:prstGeom>
          <a:noFill/>
        </p:spPr>
        <p:txBody>
          <a:bodyPr wrap="square" rtlCol="0">
            <a:spAutoFit/>
          </a:bodyPr>
          <a:lstStyle/>
          <a:p>
            <a:r>
              <a:rPr lang="en-US" sz="1400" dirty="0"/>
              <a:t>N = 100</a:t>
            </a:r>
            <a:endParaRPr lang="en-CA" sz="1400" dirty="0"/>
          </a:p>
        </p:txBody>
      </p:sp>
      <p:sp>
        <p:nvSpPr>
          <p:cNvPr id="11" name="TextBox 10">
            <a:extLst>
              <a:ext uri="{FF2B5EF4-FFF2-40B4-BE49-F238E27FC236}">
                <a16:creationId xmlns:a16="http://schemas.microsoft.com/office/drawing/2014/main" id="{04347853-45DD-D999-5757-943B40DED7ED}"/>
              </a:ext>
            </a:extLst>
          </p:cNvPr>
          <p:cNvSpPr txBox="1"/>
          <p:nvPr/>
        </p:nvSpPr>
        <p:spPr>
          <a:xfrm>
            <a:off x="7462727" y="3436430"/>
            <a:ext cx="1084414" cy="369332"/>
          </a:xfrm>
          <a:prstGeom prst="rect">
            <a:avLst/>
          </a:prstGeom>
          <a:noFill/>
        </p:spPr>
        <p:txBody>
          <a:bodyPr wrap="square" rtlCol="0">
            <a:spAutoFit/>
          </a:bodyPr>
          <a:lstStyle/>
          <a:p>
            <a:r>
              <a:rPr lang="en-US" dirty="0"/>
              <a:t>176 cm</a:t>
            </a:r>
            <a:endParaRPr lang="en-CA" dirty="0"/>
          </a:p>
        </p:txBody>
      </p:sp>
      <p:sp>
        <p:nvSpPr>
          <p:cNvPr id="12" name="TextBox 11">
            <a:extLst>
              <a:ext uri="{FF2B5EF4-FFF2-40B4-BE49-F238E27FC236}">
                <a16:creationId xmlns:a16="http://schemas.microsoft.com/office/drawing/2014/main" id="{1F0CA481-1E03-3162-F77D-C6D1981D0901}"/>
              </a:ext>
            </a:extLst>
          </p:cNvPr>
          <p:cNvSpPr txBox="1"/>
          <p:nvPr/>
        </p:nvSpPr>
        <p:spPr>
          <a:xfrm>
            <a:off x="7462727" y="4124543"/>
            <a:ext cx="1084414" cy="369332"/>
          </a:xfrm>
          <a:prstGeom prst="rect">
            <a:avLst/>
          </a:prstGeom>
          <a:noFill/>
        </p:spPr>
        <p:txBody>
          <a:bodyPr wrap="square" rtlCol="0">
            <a:spAutoFit/>
          </a:bodyPr>
          <a:lstStyle/>
          <a:p>
            <a:r>
              <a:rPr lang="en-US" dirty="0"/>
              <a:t>230 cm</a:t>
            </a:r>
            <a:endParaRPr lang="en-CA" dirty="0"/>
          </a:p>
        </p:txBody>
      </p:sp>
      <p:sp>
        <p:nvSpPr>
          <p:cNvPr id="13" name="TextBox 12">
            <a:extLst>
              <a:ext uri="{FF2B5EF4-FFF2-40B4-BE49-F238E27FC236}">
                <a16:creationId xmlns:a16="http://schemas.microsoft.com/office/drawing/2014/main" id="{6A3B9FBE-FCB1-BB5D-3928-F0F928E0A308}"/>
              </a:ext>
            </a:extLst>
          </p:cNvPr>
          <p:cNvSpPr txBox="1"/>
          <p:nvPr/>
        </p:nvSpPr>
        <p:spPr>
          <a:xfrm>
            <a:off x="7462727" y="4795004"/>
            <a:ext cx="1084414" cy="369332"/>
          </a:xfrm>
          <a:prstGeom prst="rect">
            <a:avLst/>
          </a:prstGeom>
          <a:noFill/>
        </p:spPr>
        <p:txBody>
          <a:bodyPr wrap="square" rtlCol="0">
            <a:spAutoFit/>
          </a:bodyPr>
          <a:lstStyle/>
          <a:p>
            <a:r>
              <a:rPr lang="en-US" dirty="0"/>
              <a:t>114 cm</a:t>
            </a:r>
            <a:endParaRPr lang="en-CA" dirty="0"/>
          </a:p>
        </p:txBody>
      </p:sp>
      <p:sp>
        <p:nvSpPr>
          <p:cNvPr id="14" name="TextBox 13">
            <a:extLst>
              <a:ext uri="{FF2B5EF4-FFF2-40B4-BE49-F238E27FC236}">
                <a16:creationId xmlns:a16="http://schemas.microsoft.com/office/drawing/2014/main" id="{0330A7D8-9CA2-E867-2FDD-5E7EC207A457}"/>
              </a:ext>
            </a:extLst>
          </p:cNvPr>
          <p:cNvSpPr txBox="1"/>
          <p:nvPr/>
        </p:nvSpPr>
        <p:spPr>
          <a:xfrm>
            <a:off x="7462727" y="5586472"/>
            <a:ext cx="1084414" cy="369332"/>
          </a:xfrm>
          <a:prstGeom prst="rect">
            <a:avLst/>
          </a:prstGeom>
          <a:noFill/>
        </p:spPr>
        <p:txBody>
          <a:bodyPr wrap="square" rtlCol="0">
            <a:spAutoFit/>
          </a:bodyPr>
          <a:lstStyle/>
          <a:p>
            <a:r>
              <a:rPr lang="en-US" dirty="0"/>
              <a:t>176 cm</a:t>
            </a:r>
            <a:endParaRPr lang="en-CA" dirty="0"/>
          </a:p>
        </p:txBody>
      </p:sp>
    </p:spTree>
    <p:extLst>
      <p:ext uri="{BB962C8B-B14F-4D97-AF65-F5344CB8AC3E}">
        <p14:creationId xmlns:p14="http://schemas.microsoft.com/office/powerpoint/2010/main" val="906435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161672"/>
            <a:ext cx="6625013" cy="504625"/>
          </a:xfrm>
          <a:prstGeom prst="rect">
            <a:avLst/>
          </a:prstGeom>
        </p:spPr>
        <p:txBody>
          <a:bodyPr vert="horz" wrap="square" lIns="0" tIns="12065" rIns="0" bIns="0" rtlCol="0">
            <a:spAutoFit/>
          </a:bodyPr>
          <a:lstStyle/>
          <a:p>
            <a:pPr marL="12700">
              <a:lnSpc>
                <a:spcPct val="100000"/>
              </a:lnSpc>
              <a:spcBef>
                <a:spcPts val="95"/>
              </a:spcBef>
            </a:pPr>
            <a:r>
              <a:rPr sz="3200" spc="-5" dirty="0"/>
              <a:t>Sampling</a:t>
            </a:r>
            <a:r>
              <a:rPr sz="3200" spc="-45" dirty="0"/>
              <a:t> </a:t>
            </a:r>
            <a:r>
              <a:rPr sz="3200" spc="-5" dirty="0"/>
              <a:t>Distributions</a:t>
            </a:r>
            <a:r>
              <a:rPr lang="en-US" sz="3200" spc="-5" dirty="0"/>
              <a:t> (example)</a:t>
            </a:r>
            <a:endParaRPr sz="3200" dirty="0"/>
          </a:p>
        </p:txBody>
      </p:sp>
      <p:sp>
        <p:nvSpPr>
          <p:cNvPr id="3" name="object 3"/>
          <p:cNvSpPr txBox="1"/>
          <p:nvPr/>
        </p:nvSpPr>
        <p:spPr>
          <a:xfrm>
            <a:off x="585939" y="1183962"/>
            <a:ext cx="7889875" cy="1735732"/>
          </a:xfrm>
          <a:prstGeom prst="rect">
            <a:avLst/>
          </a:prstGeom>
        </p:spPr>
        <p:txBody>
          <a:bodyPr vert="horz" wrap="square" lIns="0" tIns="12065" rIns="0" bIns="0" rtlCol="0">
            <a:spAutoFit/>
          </a:bodyPr>
          <a:lstStyle/>
          <a:p>
            <a:pPr marL="354965" marR="5080" indent="-342900">
              <a:lnSpc>
                <a:spcPct val="100000"/>
              </a:lnSpc>
              <a:spcBef>
                <a:spcPts val="95"/>
              </a:spcBef>
              <a:buClr>
                <a:srgbClr val="FF0000"/>
              </a:buClr>
              <a:buFont typeface="Wingdings"/>
              <a:buChar char=""/>
              <a:tabLst>
                <a:tab pos="354965" algn="l"/>
                <a:tab pos="355600" algn="l"/>
              </a:tabLst>
            </a:pPr>
            <a:r>
              <a:rPr sz="2800" spc="-5" dirty="0">
                <a:latin typeface="Arial"/>
                <a:cs typeface="Arial"/>
              </a:rPr>
              <a:t>For any estimate, the </a:t>
            </a:r>
            <a:r>
              <a:rPr sz="2800" b="1" spc="-5" dirty="0">
                <a:latin typeface="Arial"/>
                <a:cs typeface="Arial"/>
              </a:rPr>
              <a:t>sampling distribution </a:t>
            </a:r>
            <a:r>
              <a:rPr sz="2800" spc="-5" dirty="0">
                <a:latin typeface="Arial"/>
                <a:cs typeface="Arial"/>
              </a:rPr>
              <a:t>is  the </a:t>
            </a:r>
            <a:r>
              <a:rPr sz="2800" dirty="0">
                <a:latin typeface="Arial"/>
                <a:cs typeface="Arial"/>
              </a:rPr>
              <a:t>distribution of that </a:t>
            </a:r>
            <a:r>
              <a:rPr sz="2800" spc="-5" dirty="0">
                <a:latin typeface="Arial"/>
                <a:cs typeface="Arial"/>
              </a:rPr>
              <a:t>estimate </a:t>
            </a:r>
            <a:r>
              <a:rPr sz="2800" dirty="0">
                <a:latin typeface="Arial"/>
                <a:cs typeface="Arial"/>
              </a:rPr>
              <a:t>calculated </a:t>
            </a:r>
            <a:r>
              <a:rPr sz="2800" spc="-5" dirty="0">
                <a:latin typeface="Arial"/>
                <a:cs typeface="Arial"/>
              </a:rPr>
              <a:t>for </a:t>
            </a:r>
            <a:r>
              <a:rPr sz="2800" dirty="0">
                <a:latin typeface="Arial"/>
                <a:cs typeface="Arial"/>
              </a:rPr>
              <a:t>all  possible </a:t>
            </a:r>
            <a:r>
              <a:rPr sz="2800" spc="-5" dirty="0">
                <a:latin typeface="Arial"/>
                <a:cs typeface="Arial"/>
              </a:rPr>
              <a:t>samples </a:t>
            </a:r>
            <a:r>
              <a:rPr sz="2800" dirty="0">
                <a:latin typeface="Arial"/>
                <a:cs typeface="Arial"/>
              </a:rPr>
              <a:t>of size </a:t>
            </a:r>
            <a:r>
              <a:rPr sz="2800" i="1" u="heavy" spc="-5" dirty="0">
                <a:uFill>
                  <a:solidFill>
                    <a:srgbClr val="000000"/>
                  </a:solidFill>
                </a:uFill>
                <a:latin typeface="Arial"/>
                <a:cs typeface="Arial"/>
              </a:rPr>
              <a:t>n</a:t>
            </a:r>
            <a:r>
              <a:rPr sz="2800" i="1" spc="-5" dirty="0">
                <a:latin typeface="Arial"/>
                <a:cs typeface="Arial"/>
              </a:rPr>
              <a:t> </a:t>
            </a:r>
            <a:r>
              <a:rPr sz="2800" spc="-5" dirty="0">
                <a:latin typeface="Arial"/>
                <a:cs typeface="Arial"/>
              </a:rPr>
              <a:t>drawn </a:t>
            </a:r>
            <a:r>
              <a:rPr sz="2800" dirty="0">
                <a:latin typeface="Arial"/>
                <a:cs typeface="Arial"/>
              </a:rPr>
              <a:t>from </a:t>
            </a:r>
            <a:r>
              <a:rPr sz="2800" spc="-5" dirty="0">
                <a:latin typeface="Arial"/>
                <a:cs typeface="Arial"/>
              </a:rPr>
              <a:t>a  </a:t>
            </a:r>
            <a:r>
              <a:rPr sz="2800" dirty="0">
                <a:latin typeface="Arial"/>
                <a:cs typeface="Arial"/>
              </a:rPr>
              <a:t>population.</a:t>
            </a:r>
          </a:p>
        </p:txBody>
      </p:sp>
      <p:pic>
        <p:nvPicPr>
          <p:cNvPr id="5" name="Picture 4">
            <a:extLst>
              <a:ext uri="{FF2B5EF4-FFF2-40B4-BE49-F238E27FC236}">
                <a16:creationId xmlns:a16="http://schemas.microsoft.com/office/drawing/2014/main" id="{EE6EFC78-A99A-47E1-A1AD-88745D4B7ED9}"/>
              </a:ext>
            </a:extLst>
          </p:cNvPr>
          <p:cNvPicPr>
            <a:picLocks noChangeAspect="1"/>
          </p:cNvPicPr>
          <p:nvPr/>
        </p:nvPicPr>
        <p:blipFill>
          <a:blip r:embed="rId3"/>
          <a:stretch>
            <a:fillRect/>
          </a:stretch>
        </p:blipFill>
        <p:spPr>
          <a:xfrm>
            <a:off x="1866900" y="2919694"/>
            <a:ext cx="5410200" cy="3644766"/>
          </a:xfrm>
          <a:prstGeom prst="rect">
            <a:avLst/>
          </a:prstGeom>
        </p:spPr>
      </p:pic>
      <p:sp>
        <p:nvSpPr>
          <p:cNvPr id="4" name="Slide Number Placeholder 3">
            <a:extLst>
              <a:ext uri="{FF2B5EF4-FFF2-40B4-BE49-F238E27FC236}">
                <a16:creationId xmlns:a16="http://schemas.microsoft.com/office/drawing/2014/main" id="{8B4480FF-9D93-4E9C-AEDB-9B4219B74C99}"/>
              </a:ext>
            </a:extLst>
          </p:cNvPr>
          <p:cNvSpPr>
            <a:spLocks noGrp="1"/>
          </p:cNvSpPr>
          <p:nvPr>
            <p:ph type="sldNum" sz="quarter" idx="7"/>
          </p:nvPr>
        </p:nvSpPr>
        <p:spPr/>
        <p:txBody>
          <a:bodyPr/>
          <a:lstStyle/>
          <a:p>
            <a:fld id="{B6F15528-21DE-4FAA-801E-634DDDAF4B2B}" type="slidenum">
              <a:rPr lang="en-CA" smtClean="0"/>
              <a:t>14</a:t>
            </a:fld>
            <a:endParaRPr lang="en-CA"/>
          </a:p>
        </p:txBody>
      </p:sp>
      <p:sp>
        <p:nvSpPr>
          <p:cNvPr id="6" name="TextBox 5">
            <a:extLst>
              <a:ext uri="{FF2B5EF4-FFF2-40B4-BE49-F238E27FC236}">
                <a16:creationId xmlns:a16="http://schemas.microsoft.com/office/drawing/2014/main" id="{4A76EFCF-F0F8-5233-03F1-AB3F3388532F}"/>
              </a:ext>
            </a:extLst>
          </p:cNvPr>
          <p:cNvSpPr txBox="1"/>
          <p:nvPr/>
        </p:nvSpPr>
        <p:spPr>
          <a:xfrm>
            <a:off x="2866750" y="3639234"/>
            <a:ext cx="990600" cy="646331"/>
          </a:xfrm>
          <a:prstGeom prst="rect">
            <a:avLst/>
          </a:prstGeom>
          <a:noFill/>
        </p:spPr>
        <p:txBody>
          <a:bodyPr wrap="square" rtlCol="0">
            <a:spAutoFit/>
          </a:bodyPr>
          <a:lstStyle/>
          <a:p>
            <a:r>
              <a:rPr lang="en-US" dirty="0"/>
              <a:t>Adult Males</a:t>
            </a:r>
            <a:endParaRPr lang="en-CA" dirty="0"/>
          </a:p>
        </p:txBody>
      </p:sp>
      <p:sp>
        <p:nvSpPr>
          <p:cNvPr id="7" name="TextBox 6">
            <a:extLst>
              <a:ext uri="{FF2B5EF4-FFF2-40B4-BE49-F238E27FC236}">
                <a16:creationId xmlns:a16="http://schemas.microsoft.com/office/drawing/2014/main" id="{4D528BA4-6257-88EE-44B9-19BBA779F1F8}"/>
              </a:ext>
            </a:extLst>
          </p:cNvPr>
          <p:cNvSpPr txBox="1"/>
          <p:nvPr/>
        </p:nvSpPr>
        <p:spPr>
          <a:xfrm>
            <a:off x="4530876" y="3630374"/>
            <a:ext cx="990600" cy="307777"/>
          </a:xfrm>
          <a:prstGeom prst="rect">
            <a:avLst/>
          </a:prstGeom>
          <a:noFill/>
        </p:spPr>
        <p:txBody>
          <a:bodyPr wrap="square" rtlCol="0">
            <a:spAutoFit/>
          </a:bodyPr>
          <a:lstStyle/>
          <a:p>
            <a:r>
              <a:rPr lang="en-US" sz="1400" dirty="0"/>
              <a:t>N = 100</a:t>
            </a:r>
            <a:endParaRPr lang="en-CA" sz="1400" dirty="0"/>
          </a:p>
        </p:txBody>
      </p:sp>
      <p:sp>
        <p:nvSpPr>
          <p:cNvPr id="8" name="TextBox 7">
            <a:extLst>
              <a:ext uri="{FF2B5EF4-FFF2-40B4-BE49-F238E27FC236}">
                <a16:creationId xmlns:a16="http://schemas.microsoft.com/office/drawing/2014/main" id="{07EBD324-43C2-7A89-233D-12A6A0BF2CE4}"/>
              </a:ext>
            </a:extLst>
          </p:cNvPr>
          <p:cNvSpPr txBox="1"/>
          <p:nvPr/>
        </p:nvSpPr>
        <p:spPr>
          <a:xfrm>
            <a:off x="4579609" y="4373266"/>
            <a:ext cx="990600" cy="307777"/>
          </a:xfrm>
          <a:prstGeom prst="rect">
            <a:avLst/>
          </a:prstGeom>
          <a:noFill/>
        </p:spPr>
        <p:txBody>
          <a:bodyPr wrap="square" rtlCol="0">
            <a:spAutoFit/>
          </a:bodyPr>
          <a:lstStyle/>
          <a:p>
            <a:r>
              <a:rPr lang="en-US" sz="1400" dirty="0"/>
              <a:t>N = 100</a:t>
            </a:r>
            <a:endParaRPr lang="en-CA" sz="1400" dirty="0"/>
          </a:p>
        </p:txBody>
      </p:sp>
      <p:sp>
        <p:nvSpPr>
          <p:cNvPr id="9" name="TextBox 8">
            <a:extLst>
              <a:ext uri="{FF2B5EF4-FFF2-40B4-BE49-F238E27FC236}">
                <a16:creationId xmlns:a16="http://schemas.microsoft.com/office/drawing/2014/main" id="{3FBECA57-06F3-0A23-104E-4476C51450B2}"/>
              </a:ext>
            </a:extLst>
          </p:cNvPr>
          <p:cNvSpPr txBox="1"/>
          <p:nvPr/>
        </p:nvSpPr>
        <p:spPr>
          <a:xfrm>
            <a:off x="4579609" y="5088106"/>
            <a:ext cx="990600" cy="307777"/>
          </a:xfrm>
          <a:prstGeom prst="rect">
            <a:avLst/>
          </a:prstGeom>
          <a:noFill/>
        </p:spPr>
        <p:txBody>
          <a:bodyPr wrap="square" rtlCol="0">
            <a:spAutoFit/>
          </a:bodyPr>
          <a:lstStyle/>
          <a:p>
            <a:r>
              <a:rPr lang="en-US" sz="1400" dirty="0"/>
              <a:t>N = 100</a:t>
            </a:r>
            <a:endParaRPr lang="en-CA" sz="1400" dirty="0"/>
          </a:p>
        </p:txBody>
      </p:sp>
      <p:sp>
        <p:nvSpPr>
          <p:cNvPr id="10" name="TextBox 9">
            <a:extLst>
              <a:ext uri="{FF2B5EF4-FFF2-40B4-BE49-F238E27FC236}">
                <a16:creationId xmlns:a16="http://schemas.microsoft.com/office/drawing/2014/main" id="{2C435697-C372-95B0-6337-FFBDC1A562A7}"/>
              </a:ext>
            </a:extLst>
          </p:cNvPr>
          <p:cNvSpPr txBox="1"/>
          <p:nvPr/>
        </p:nvSpPr>
        <p:spPr>
          <a:xfrm>
            <a:off x="4540623" y="5826283"/>
            <a:ext cx="990600" cy="307777"/>
          </a:xfrm>
          <a:prstGeom prst="rect">
            <a:avLst/>
          </a:prstGeom>
          <a:noFill/>
        </p:spPr>
        <p:txBody>
          <a:bodyPr wrap="square" rtlCol="0">
            <a:spAutoFit/>
          </a:bodyPr>
          <a:lstStyle/>
          <a:p>
            <a:r>
              <a:rPr lang="en-US" sz="1400" dirty="0"/>
              <a:t>N = 100</a:t>
            </a:r>
            <a:endParaRPr lang="en-CA" sz="1400" dirty="0"/>
          </a:p>
        </p:txBody>
      </p:sp>
      <p:sp>
        <p:nvSpPr>
          <p:cNvPr id="11" name="TextBox 10">
            <a:extLst>
              <a:ext uri="{FF2B5EF4-FFF2-40B4-BE49-F238E27FC236}">
                <a16:creationId xmlns:a16="http://schemas.microsoft.com/office/drawing/2014/main" id="{04347853-45DD-D999-5757-943B40DED7ED}"/>
              </a:ext>
            </a:extLst>
          </p:cNvPr>
          <p:cNvSpPr txBox="1"/>
          <p:nvPr/>
        </p:nvSpPr>
        <p:spPr>
          <a:xfrm>
            <a:off x="7462727" y="3436430"/>
            <a:ext cx="1084414" cy="369332"/>
          </a:xfrm>
          <a:prstGeom prst="rect">
            <a:avLst/>
          </a:prstGeom>
          <a:noFill/>
        </p:spPr>
        <p:txBody>
          <a:bodyPr wrap="square" rtlCol="0">
            <a:spAutoFit/>
          </a:bodyPr>
          <a:lstStyle/>
          <a:p>
            <a:r>
              <a:rPr lang="en-US" dirty="0"/>
              <a:t>176 cm</a:t>
            </a:r>
            <a:endParaRPr lang="en-CA" dirty="0"/>
          </a:p>
        </p:txBody>
      </p:sp>
      <p:sp>
        <p:nvSpPr>
          <p:cNvPr id="12" name="TextBox 11">
            <a:extLst>
              <a:ext uri="{FF2B5EF4-FFF2-40B4-BE49-F238E27FC236}">
                <a16:creationId xmlns:a16="http://schemas.microsoft.com/office/drawing/2014/main" id="{1F0CA481-1E03-3162-F77D-C6D1981D0901}"/>
              </a:ext>
            </a:extLst>
          </p:cNvPr>
          <p:cNvSpPr txBox="1"/>
          <p:nvPr/>
        </p:nvSpPr>
        <p:spPr>
          <a:xfrm>
            <a:off x="7462727" y="4124543"/>
            <a:ext cx="1084414" cy="369332"/>
          </a:xfrm>
          <a:prstGeom prst="rect">
            <a:avLst/>
          </a:prstGeom>
          <a:noFill/>
        </p:spPr>
        <p:txBody>
          <a:bodyPr wrap="square" rtlCol="0">
            <a:spAutoFit/>
          </a:bodyPr>
          <a:lstStyle/>
          <a:p>
            <a:r>
              <a:rPr lang="en-US" dirty="0"/>
              <a:t>230 cm</a:t>
            </a:r>
            <a:endParaRPr lang="en-CA" dirty="0"/>
          </a:p>
        </p:txBody>
      </p:sp>
      <p:sp>
        <p:nvSpPr>
          <p:cNvPr id="13" name="TextBox 12">
            <a:extLst>
              <a:ext uri="{FF2B5EF4-FFF2-40B4-BE49-F238E27FC236}">
                <a16:creationId xmlns:a16="http://schemas.microsoft.com/office/drawing/2014/main" id="{6A3B9FBE-FCB1-BB5D-3928-F0F928E0A308}"/>
              </a:ext>
            </a:extLst>
          </p:cNvPr>
          <p:cNvSpPr txBox="1"/>
          <p:nvPr/>
        </p:nvSpPr>
        <p:spPr>
          <a:xfrm>
            <a:off x="7462727" y="4795004"/>
            <a:ext cx="1084414" cy="369332"/>
          </a:xfrm>
          <a:prstGeom prst="rect">
            <a:avLst/>
          </a:prstGeom>
          <a:noFill/>
        </p:spPr>
        <p:txBody>
          <a:bodyPr wrap="square" rtlCol="0">
            <a:spAutoFit/>
          </a:bodyPr>
          <a:lstStyle/>
          <a:p>
            <a:r>
              <a:rPr lang="en-US" dirty="0"/>
              <a:t>114 cm</a:t>
            </a:r>
            <a:endParaRPr lang="en-CA" dirty="0"/>
          </a:p>
        </p:txBody>
      </p:sp>
      <p:sp>
        <p:nvSpPr>
          <p:cNvPr id="14" name="TextBox 13">
            <a:extLst>
              <a:ext uri="{FF2B5EF4-FFF2-40B4-BE49-F238E27FC236}">
                <a16:creationId xmlns:a16="http://schemas.microsoft.com/office/drawing/2014/main" id="{0330A7D8-9CA2-E867-2FDD-5E7EC207A457}"/>
              </a:ext>
            </a:extLst>
          </p:cNvPr>
          <p:cNvSpPr txBox="1"/>
          <p:nvPr/>
        </p:nvSpPr>
        <p:spPr>
          <a:xfrm>
            <a:off x="7462727" y="5586472"/>
            <a:ext cx="1084414" cy="369332"/>
          </a:xfrm>
          <a:prstGeom prst="rect">
            <a:avLst/>
          </a:prstGeom>
          <a:noFill/>
        </p:spPr>
        <p:txBody>
          <a:bodyPr wrap="square" rtlCol="0">
            <a:spAutoFit/>
          </a:bodyPr>
          <a:lstStyle/>
          <a:p>
            <a:r>
              <a:rPr lang="en-US" dirty="0"/>
              <a:t>176 cm</a:t>
            </a:r>
            <a:endParaRPr lang="en-CA" dirty="0"/>
          </a:p>
        </p:txBody>
      </p:sp>
      <p:sp>
        <p:nvSpPr>
          <p:cNvPr id="15" name="Rectangle: Rounded Corners 14">
            <a:extLst>
              <a:ext uri="{FF2B5EF4-FFF2-40B4-BE49-F238E27FC236}">
                <a16:creationId xmlns:a16="http://schemas.microsoft.com/office/drawing/2014/main" id="{BD1E909F-4A98-2D11-9790-66F69085693D}"/>
              </a:ext>
            </a:extLst>
          </p:cNvPr>
          <p:cNvSpPr/>
          <p:nvPr/>
        </p:nvSpPr>
        <p:spPr>
          <a:xfrm>
            <a:off x="4114800" y="3124200"/>
            <a:ext cx="4572000" cy="8141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6A6797CD-161C-A0C3-C610-6022DEFB175F}"/>
              </a:ext>
            </a:extLst>
          </p:cNvPr>
          <p:cNvSpPr txBox="1"/>
          <p:nvPr/>
        </p:nvSpPr>
        <p:spPr>
          <a:xfrm>
            <a:off x="7120890" y="2658084"/>
            <a:ext cx="1722120" cy="523220"/>
          </a:xfrm>
          <a:prstGeom prst="rect">
            <a:avLst/>
          </a:prstGeom>
          <a:noFill/>
        </p:spPr>
        <p:txBody>
          <a:bodyPr wrap="square" rtlCol="0">
            <a:spAutoFit/>
          </a:bodyPr>
          <a:lstStyle/>
          <a:p>
            <a:r>
              <a:rPr lang="en-CA" sz="2800" dirty="0">
                <a:solidFill>
                  <a:srgbClr val="FF0000"/>
                </a:solidFill>
              </a:rPr>
              <a:t>Your study</a:t>
            </a:r>
          </a:p>
        </p:txBody>
      </p:sp>
      <p:sp>
        <p:nvSpPr>
          <p:cNvPr id="17" name="Rectangle 16">
            <a:extLst>
              <a:ext uri="{FF2B5EF4-FFF2-40B4-BE49-F238E27FC236}">
                <a16:creationId xmlns:a16="http://schemas.microsoft.com/office/drawing/2014/main" id="{05BB4B46-0B91-CEC2-8FA3-5D00F1A28C44}"/>
              </a:ext>
            </a:extLst>
          </p:cNvPr>
          <p:cNvSpPr/>
          <p:nvPr/>
        </p:nvSpPr>
        <p:spPr>
          <a:xfrm>
            <a:off x="7277100" y="4124543"/>
            <a:ext cx="1280961" cy="2009517"/>
          </a:xfrm>
          <a:prstGeom prst="rect">
            <a:avLst/>
          </a:prstGeom>
          <a:solidFill>
            <a:schemeClr val="bg2">
              <a:alpha val="7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5264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161672"/>
            <a:ext cx="4643813" cy="504625"/>
          </a:xfrm>
          <a:prstGeom prst="rect">
            <a:avLst/>
          </a:prstGeom>
        </p:spPr>
        <p:txBody>
          <a:bodyPr vert="horz" wrap="square" lIns="0" tIns="12065" rIns="0" bIns="0" rtlCol="0">
            <a:spAutoFit/>
          </a:bodyPr>
          <a:lstStyle/>
          <a:p>
            <a:pPr marL="12700">
              <a:lnSpc>
                <a:spcPct val="100000"/>
              </a:lnSpc>
              <a:spcBef>
                <a:spcPts val="95"/>
              </a:spcBef>
            </a:pPr>
            <a:r>
              <a:rPr sz="3200" spc="-5" dirty="0"/>
              <a:t>Sampling</a:t>
            </a:r>
            <a:r>
              <a:rPr sz="3200" spc="-45" dirty="0"/>
              <a:t> </a:t>
            </a:r>
            <a:r>
              <a:rPr sz="3200" spc="-5" dirty="0"/>
              <a:t>Distributions</a:t>
            </a:r>
            <a:endParaRPr sz="3200" dirty="0"/>
          </a:p>
        </p:txBody>
      </p:sp>
      <p:sp>
        <p:nvSpPr>
          <p:cNvPr id="6" name="TextBox 5">
            <a:extLst>
              <a:ext uri="{FF2B5EF4-FFF2-40B4-BE49-F238E27FC236}">
                <a16:creationId xmlns:a16="http://schemas.microsoft.com/office/drawing/2014/main" id="{85A7B49B-66EA-4B49-B66F-EDE17B04C7E0}"/>
              </a:ext>
            </a:extLst>
          </p:cNvPr>
          <p:cNvSpPr txBox="1"/>
          <p:nvPr/>
        </p:nvSpPr>
        <p:spPr>
          <a:xfrm>
            <a:off x="533400" y="1143000"/>
            <a:ext cx="8181975" cy="1661993"/>
          </a:xfrm>
          <a:prstGeom prst="rect">
            <a:avLst/>
          </a:prstGeom>
          <a:noFill/>
        </p:spPr>
        <p:txBody>
          <a:bodyPr wrap="square" rtlCol="0">
            <a:spAutoFit/>
          </a:bodyPr>
          <a:lstStyle/>
          <a:p>
            <a:pPr marL="356400" indent="-342000">
              <a:buClr>
                <a:srgbClr val="FF0000"/>
              </a:buClr>
              <a:buFont typeface="Wingdings" panose="05000000000000000000" pitchFamily="2" charset="2"/>
              <a:buChar char="§"/>
            </a:pPr>
            <a:r>
              <a:rPr lang="en-US" sz="2800" b="1" spc="-5" dirty="0">
                <a:latin typeface="Arial"/>
                <a:cs typeface="Arial"/>
              </a:rPr>
              <a:t>Sampling distributions </a:t>
            </a:r>
            <a:r>
              <a:rPr lang="en-US" sz="2800" dirty="0">
                <a:latin typeface="Arial"/>
                <a:cs typeface="Arial"/>
              </a:rPr>
              <a:t>can </a:t>
            </a:r>
            <a:r>
              <a:rPr lang="en-US" sz="2800" spc="-5" dirty="0">
                <a:latin typeface="Arial"/>
                <a:cs typeface="Arial"/>
              </a:rPr>
              <a:t>be used to make  inferences </a:t>
            </a:r>
            <a:r>
              <a:rPr lang="en-US" sz="2800" dirty="0">
                <a:latin typeface="Arial"/>
                <a:cs typeface="Arial"/>
              </a:rPr>
              <a:t>about </a:t>
            </a:r>
            <a:r>
              <a:rPr lang="en-US" sz="2800" spc="-5" dirty="0">
                <a:latin typeface="Arial"/>
                <a:cs typeface="Arial"/>
              </a:rPr>
              <a:t>the </a:t>
            </a:r>
            <a:r>
              <a:rPr lang="en-US" sz="2800" u="heavy" dirty="0">
                <a:uFill>
                  <a:solidFill>
                    <a:srgbClr val="000000"/>
                  </a:solidFill>
                </a:uFill>
                <a:latin typeface="Arial"/>
                <a:cs typeface="Arial"/>
              </a:rPr>
              <a:t>true</a:t>
            </a:r>
            <a:r>
              <a:rPr lang="en-US" sz="2800" dirty="0">
                <a:latin typeface="Arial"/>
                <a:cs typeface="Arial"/>
              </a:rPr>
              <a:t> parameter of </a:t>
            </a:r>
            <a:r>
              <a:rPr lang="en-US" sz="2800" spc="-5" dirty="0">
                <a:latin typeface="Arial"/>
                <a:cs typeface="Arial"/>
              </a:rPr>
              <a:t>a </a:t>
            </a:r>
            <a:r>
              <a:rPr lang="en-US" sz="2800" u="heavy" spc="-5" dirty="0">
                <a:uFill>
                  <a:solidFill>
                    <a:srgbClr val="000000"/>
                  </a:solidFill>
                </a:uFill>
                <a:latin typeface="Arial"/>
                <a:cs typeface="Arial"/>
              </a:rPr>
              <a:t> </a:t>
            </a:r>
            <a:r>
              <a:rPr lang="en-US" sz="2800" u="heavy" dirty="0">
                <a:uFill>
                  <a:solidFill>
                    <a:srgbClr val="000000"/>
                  </a:solidFill>
                </a:uFill>
                <a:latin typeface="Arial"/>
                <a:cs typeface="Arial"/>
              </a:rPr>
              <a:t>population</a:t>
            </a:r>
            <a:endParaRPr lang="en-US" sz="2800" dirty="0">
              <a:latin typeface="Arial"/>
              <a:cs typeface="Arial"/>
            </a:endParaRPr>
          </a:p>
          <a:p>
            <a:endParaRPr lang="en-CA" dirty="0"/>
          </a:p>
        </p:txBody>
      </p:sp>
      <p:pic>
        <p:nvPicPr>
          <p:cNvPr id="7" name="Picture 6" descr="Diagram&#10;&#10;Description automatically generated">
            <a:extLst>
              <a:ext uri="{FF2B5EF4-FFF2-40B4-BE49-F238E27FC236}">
                <a16:creationId xmlns:a16="http://schemas.microsoft.com/office/drawing/2014/main" id="{2899AF7A-FA72-4C87-80A4-E7D43D9E0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400553"/>
            <a:ext cx="5362575" cy="4295775"/>
          </a:xfrm>
          <a:prstGeom prst="rect">
            <a:avLst/>
          </a:prstGeom>
        </p:spPr>
      </p:pic>
      <p:sp>
        <p:nvSpPr>
          <p:cNvPr id="3" name="Slide Number Placeholder 2">
            <a:extLst>
              <a:ext uri="{FF2B5EF4-FFF2-40B4-BE49-F238E27FC236}">
                <a16:creationId xmlns:a16="http://schemas.microsoft.com/office/drawing/2014/main" id="{CC44B6CC-BC1C-4C0E-801A-58AA40B617CA}"/>
              </a:ext>
            </a:extLst>
          </p:cNvPr>
          <p:cNvSpPr>
            <a:spLocks noGrp="1"/>
          </p:cNvSpPr>
          <p:nvPr>
            <p:ph type="sldNum" sz="quarter" idx="7"/>
          </p:nvPr>
        </p:nvSpPr>
        <p:spPr/>
        <p:txBody>
          <a:bodyPr/>
          <a:lstStyle/>
          <a:p>
            <a:fld id="{B6F15528-21DE-4FAA-801E-634DDDAF4B2B}" type="slidenum">
              <a:rPr lang="en-CA" smtClean="0"/>
              <a:t>15</a:t>
            </a:fld>
            <a:endParaRPr lang="en-CA"/>
          </a:p>
        </p:txBody>
      </p:sp>
    </p:spTree>
    <p:extLst>
      <p:ext uri="{BB962C8B-B14F-4D97-AF65-F5344CB8AC3E}">
        <p14:creationId xmlns:p14="http://schemas.microsoft.com/office/powerpoint/2010/main" val="58147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0803" y="161672"/>
            <a:ext cx="3915410" cy="452120"/>
          </a:xfrm>
          <a:prstGeom prst="rect">
            <a:avLst/>
          </a:prstGeom>
        </p:spPr>
        <p:txBody>
          <a:bodyPr vert="horz" wrap="square" lIns="0" tIns="12065" rIns="0" bIns="0" rtlCol="0">
            <a:spAutoFit/>
          </a:bodyPr>
          <a:lstStyle/>
          <a:p>
            <a:pPr marL="12700">
              <a:lnSpc>
                <a:spcPct val="100000"/>
              </a:lnSpc>
              <a:spcBef>
                <a:spcPts val="95"/>
              </a:spcBef>
            </a:pPr>
            <a:r>
              <a:rPr sz="2800" spc="-5" dirty="0"/>
              <a:t>Sampling</a:t>
            </a:r>
            <a:r>
              <a:rPr sz="2800" spc="-45" dirty="0"/>
              <a:t> </a:t>
            </a:r>
            <a:r>
              <a:rPr sz="2800" spc="-5" dirty="0"/>
              <a:t>Distributions</a:t>
            </a:r>
            <a:endParaRPr sz="2800"/>
          </a:p>
        </p:txBody>
      </p:sp>
      <p:sp>
        <p:nvSpPr>
          <p:cNvPr id="3" name="object 3"/>
          <p:cNvSpPr txBox="1"/>
          <p:nvPr/>
        </p:nvSpPr>
        <p:spPr>
          <a:xfrm>
            <a:off x="286857" y="1188758"/>
            <a:ext cx="3833663" cy="3028393"/>
          </a:xfrm>
          <a:prstGeom prst="rect">
            <a:avLst/>
          </a:prstGeom>
        </p:spPr>
        <p:txBody>
          <a:bodyPr vert="horz" wrap="square" lIns="0" tIns="12065" rIns="0" bIns="0" rtlCol="0">
            <a:spAutoFit/>
          </a:bodyPr>
          <a:lstStyle/>
          <a:p>
            <a:pPr marL="12700" marR="478790">
              <a:lnSpc>
                <a:spcPct val="100000"/>
              </a:lnSpc>
              <a:spcBef>
                <a:spcPts val="1875"/>
              </a:spcBef>
              <a:buClr>
                <a:srgbClr val="FF0000"/>
              </a:buClr>
              <a:tabLst>
                <a:tab pos="354965" algn="l"/>
                <a:tab pos="355600" algn="l"/>
              </a:tabLst>
            </a:pPr>
            <a:r>
              <a:rPr lang="en-CA" sz="2800" spc="-5" dirty="0">
                <a:latin typeface="Arial"/>
                <a:cs typeface="Arial"/>
              </a:rPr>
              <a:t>If you repeatedly take samples from a population, you will get a variety of different means, but some will be repeated.</a:t>
            </a:r>
            <a:endParaRPr sz="2800" dirty="0">
              <a:latin typeface="Arial"/>
              <a:cs typeface="Arial"/>
            </a:endParaRPr>
          </a:p>
        </p:txBody>
      </p:sp>
      <p:sp>
        <p:nvSpPr>
          <p:cNvPr id="4" name="Slide Number Placeholder 3">
            <a:extLst>
              <a:ext uri="{FF2B5EF4-FFF2-40B4-BE49-F238E27FC236}">
                <a16:creationId xmlns:a16="http://schemas.microsoft.com/office/drawing/2014/main" id="{E5235950-58A9-4D44-8FC7-D51E794C7FB7}"/>
              </a:ext>
            </a:extLst>
          </p:cNvPr>
          <p:cNvSpPr>
            <a:spLocks noGrp="1"/>
          </p:cNvSpPr>
          <p:nvPr>
            <p:ph type="sldNum" sz="quarter" idx="7"/>
          </p:nvPr>
        </p:nvSpPr>
        <p:spPr/>
        <p:txBody>
          <a:bodyPr/>
          <a:lstStyle/>
          <a:p>
            <a:fld id="{B6F15528-21DE-4FAA-801E-634DDDAF4B2B}" type="slidenum">
              <a:rPr lang="en-CA" smtClean="0"/>
              <a:t>16</a:t>
            </a:fld>
            <a:endParaRPr lang="en-CA"/>
          </a:p>
        </p:txBody>
      </p:sp>
      <p:pic>
        <p:nvPicPr>
          <p:cNvPr id="1026" name="Picture 2" descr="Normal Distribution of Data: Examples, Definition &amp; Characteristics - Video  &amp; Lesson Transcript | Study.com">
            <a:extLst>
              <a:ext uri="{FF2B5EF4-FFF2-40B4-BE49-F238E27FC236}">
                <a16:creationId xmlns:a16="http://schemas.microsoft.com/office/drawing/2014/main" id="{AC5AFE2F-7AFB-4193-BDBB-5D825E826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55" r="20278" b="7498"/>
          <a:stretch/>
        </p:blipFill>
        <p:spPr bwMode="auto">
          <a:xfrm>
            <a:off x="4029158" y="1755582"/>
            <a:ext cx="5116614" cy="4724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FB4EB51-9D07-36A0-36C1-4CDCFB50DDC8}"/>
              </a:ext>
            </a:extLst>
          </p:cNvPr>
          <p:cNvGrpSpPr/>
          <p:nvPr/>
        </p:nvGrpSpPr>
        <p:grpSpPr>
          <a:xfrm>
            <a:off x="0" y="4532387"/>
            <a:ext cx="3975141" cy="2297260"/>
            <a:chOff x="1866900" y="2919694"/>
            <a:chExt cx="6680241" cy="3644766"/>
          </a:xfrm>
        </p:grpSpPr>
        <p:pic>
          <p:nvPicPr>
            <p:cNvPr id="6" name="Picture 5">
              <a:extLst>
                <a:ext uri="{FF2B5EF4-FFF2-40B4-BE49-F238E27FC236}">
                  <a16:creationId xmlns:a16="http://schemas.microsoft.com/office/drawing/2014/main" id="{B2376A27-C54C-7B37-8ABE-F9A2C11EC073}"/>
                </a:ext>
              </a:extLst>
            </p:cNvPr>
            <p:cNvPicPr>
              <a:picLocks noChangeAspect="1"/>
            </p:cNvPicPr>
            <p:nvPr/>
          </p:nvPicPr>
          <p:blipFill>
            <a:blip r:embed="rId4"/>
            <a:stretch>
              <a:fillRect/>
            </a:stretch>
          </p:blipFill>
          <p:spPr>
            <a:xfrm>
              <a:off x="1866900" y="2919694"/>
              <a:ext cx="5410200" cy="3644766"/>
            </a:xfrm>
            <a:prstGeom prst="rect">
              <a:avLst/>
            </a:prstGeom>
          </p:spPr>
        </p:pic>
        <p:sp>
          <p:nvSpPr>
            <p:cNvPr id="7" name="TextBox 6">
              <a:extLst>
                <a:ext uri="{FF2B5EF4-FFF2-40B4-BE49-F238E27FC236}">
                  <a16:creationId xmlns:a16="http://schemas.microsoft.com/office/drawing/2014/main" id="{CED3DAEF-0E07-06BE-827A-E2E12E641120}"/>
                </a:ext>
              </a:extLst>
            </p:cNvPr>
            <p:cNvSpPr txBox="1"/>
            <p:nvPr/>
          </p:nvSpPr>
          <p:spPr>
            <a:xfrm>
              <a:off x="2866750" y="3639234"/>
              <a:ext cx="990600" cy="594441"/>
            </a:xfrm>
            <a:prstGeom prst="rect">
              <a:avLst/>
            </a:prstGeom>
            <a:noFill/>
          </p:spPr>
          <p:txBody>
            <a:bodyPr wrap="square" rtlCol="0">
              <a:spAutoFit/>
            </a:bodyPr>
            <a:lstStyle/>
            <a:p>
              <a:r>
                <a:rPr lang="en-US" sz="1200" dirty="0"/>
                <a:t>Adult Males</a:t>
              </a:r>
              <a:endParaRPr lang="en-CA" sz="1200" dirty="0"/>
            </a:p>
          </p:txBody>
        </p:sp>
        <p:sp>
          <p:nvSpPr>
            <p:cNvPr id="8" name="TextBox 7">
              <a:extLst>
                <a:ext uri="{FF2B5EF4-FFF2-40B4-BE49-F238E27FC236}">
                  <a16:creationId xmlns:a16="http://schemas.microsoft.com/office/drawing/2014/main" id="{73BA4671-70BF-F1DB-ADC2-1A67F6A15F40}"/>
                </a:ext>
              </a:extLst>
            </p:cNvPr>
            <p:cNvSpPr txBox="1"/>
            <p:nvPr/>
          </p:nvSpPr>
          <p:spPr>
            <a:xfrm>
              <a:off x="4299934" y="3630375"/>
              <a:ext cx="1221542" cy="439479"/>
            </a:xfrm>
            <a:prstGeom prst="rect">
              <a:avLst/>
            </a:prstGeom>
            <a:noFill/>
          </p:spPr>
          <p:txBody>
            <a:bodyPr wrap="square" rtlCol="0">
              <a:spAutoFit/>
            </a:bodyPr>
            <a:lstStyle/>
            <a:p>
              <a:r>
                <a:rPr lang="en-US" sz="1200" dirty="0"/>
                <a:t>N = 100</a:t>
              </a:r>
              <a:endParaRPr lang="en-CA" sz="1200" dirty="0"/>
            </a:p>
          </p:txBody>
        </p:sp>
        <p:sp>
          <p:nvSpPr>
            <p:cNvPr id="9" name="TextBox 8">
              <a:extLst>
                <a:ext uri="{FF2B5EF4-FFF2-40B4-BE49-F238E27FC236}">
                  <a16:creationId xmlns:a16="http://schemas.microsoft.com/office/drawing/2014/main" id="{DC090864-C34C-C3FD-CB3E-0950D996259B}"/>
                </a:ext>
              </a:extLst>
            </p:cNvPr>
            <p:cNvSpPr txBox="1"/>
            <p:nvPr/>
          </p:nvSpPr>
          <p:spPr>
            <a:xfrm>
              <a:off x="4348667" y="4373266"/>
              <a:ext cx="1221542" cy="439479"/>
            </a:xfrm>
            <a:prstGeom prst="rect">
              <a:avLst/>
            </a:prstGeom>
            <a:noFill/>
          </p:spPr>
          <p:txBody>
            <a:bodyPr wrap="square" rtlCol="0">
              <a:spAutoFit/>
            </a:bodyPr>
            <a:lstStyle/>
            <a:p>
              <a:r>
                <a:rPr lang="en-US" sz="1200" dirty="0"/>
                <a:t>N = 100</a:t>
              </a:r>
              <a:endParaRPr lang="en-CA" sz="1200" dirty="0"/>
            </a:p>
          </p:txBody>
        </p:sp>
        <p:sp>
          <p:nvSpPr>
            <p:cNvPr id="10" name="TextBox 9">
              <a:extLst>
                <a:ext uri="{FF2B5EF4-FFF2-40B4-BE49-F238E27FC236}">
                  <a16:creationId xmlns:a16="http://schemas.microsoft.com/office/drawing/2014/main" id="{464D398F-4F49-6F85-04B2-A99B4B1EDE24}"/>
                </a:ext>
              </a:extLst>
            </p:cNvPr>
            <p:cNvSpPr txBox="1"/>
            <p:nvPr/>
          </p:nvSpPr>
          <p:spPr>
            <a:xfrm>
              <a:off x="4299934" y="5088107"/>
              <a:ext cx="1270275" cy="439479"/>
            </a:xfrm>
            <a:prstGeom prst="rect">
              <a:avLst/>
            </a:prstGeom>
            <a:noFill/>
          </p:spPr>
          <p:txBody>
            <a:bodyPr wrap="square" rtlCol="0">
              <a:spAutoFit/>
            </a:bodyPr>
            <a:lstStyle/>
            <a:p>
              <a:r>
                <a:rPr lang="en-US" sz="1200" dirty="0"/>
                <a:t>N = 100</a:t>
              </a:r>
              <a:endParaRPr lang="en-CA" sz="1200" dirty="0"/>
            </a:p>
          </p:txBody>
        </p:sp>
        <p:sp>
          <p:nvSpPr>
            <p:cNvPr id="11" name="TextBox 10">
              <a:extLst>
                <a:ext uri="{FF2B5EF4-FFF2-40B4-BE49-F238E27FC236}">
                  <a16:creationId xmlns:a16="http://schemas.microsoft.com/office/drawing/2014/main" id="{F3508FAC-6657-2171-E4C6-4252A7D1A4AC}"/>
                </a:ext>
              </a:extLst>
            </p:cNvPr>
            <p:cNvSpPr txBox="1"/>
            <p:nvPr/>
          </p:nvSpPr>
          <p:spPr>
            <a:xfrm>
              <a:off x="4348667" y="5826282"/>
              <a:ext cx="1182556" cy="439477"/>
            </a:xfrm>
            <a:prstGeom prst="rect">
              <a:avLst/>
            </a:prstGeom>
            <a:noFill/>
          </p:spPr>
          <p:txBody>
            <a:bodyPr wrap="square" rtlCol="0">
              <a:spAutoFit/>
            </a:bodyPr>
            <a:lstStyle/>
            <a:p>
              <a:r>
                <a:rPr lang="en-US" sz="1200" dirty="0"/>
                <a:t>N = 100</a:t>
              </a:r>
              <a:endParaRPr lang="en-CA" sz="1200" dirty="0"/>
            </a:p>
          </p:txBody>
        </p:sp>
        <p:sp>
          <p:nvSpPr>
            <p:cNvPr id="12" name="TextBox 11">
              <a:extLst>
                <a:ext uri="{FF2B5EF4-FFF2-40B4-BE49-F238E27FC236}">
                  <a16:creationId xmlns:a16="http://schemas.microsoft.com/office/drawing/2014/main" id="{005D5C92-348E-5607-ECF2-3DAAF1299F49}"/>
                </a:ext>
              </a:extLst>
            </p:cNvPr>
            <p:cNvSpPr txBox="1"/>
            <p:nvPr/>
          </p:nvSpPr>
          <p:spPr>
            <a:xfrm>
              <a:off x="7462727" y="3436430"/>
              <a:ext cx="1084414" cy="369332"/>
            </a:xfrm>
            <a:prstGeom prst="rect">
              <a:avLst/>
            </a:prstGeom>
            <a:noFill/>
          </p:spPr>
          <p:txBody>
            <a:bodyPr wrap="square" rtlCol="0">
              <a:spAutoFit/>
            </a:bodyPr>
            <a:lstStyle/>
            <a:p>
              <a:r>
                <a:rPr lang="en-US" sz="1200" dirty="0"/>
                <a:t>176 cm</a:t>
              </a:r>
              <a:endParaRPr lang="en-CA" sz="1200" dirty="0"/>
            </a:p>
          </p:txBody>
        </p:sp>
        <p:sp>
          <p:nvSpPr>
            <p:cNvPr id="13" name="TextBox 12">
              <a:extLst>
                <a:ext uri="{FF2B5EF4-FFF2-40B4-BE49-F238E27FC236}">
                  <a16:creationId xmlns:a16="http://schemas.microsoft.com/office/drawing/2014/main" id="{2EE27335-442A-A11A-34B4-C8C234C3E181}"/>
                </a:ext>
              </a:extLst>
            </p:cNvPr>
            <p:cNvSpPr txBox="1"/>
            <p:nvPr/>
          </p:nvSpPr>
          <p:spPr>
            <a:xfrm>
              <a:off x="7462727" y="4124543"/>
              <a:ext cx="1084414" cy="369332"/>
            </a:xfrm>
            <a:prstGeom prst="rect">
              <a:avLst/>
            </a:prstGeom>
            <a:noFill/>
          </p:spPr>
          <p:txBody>
            <a:bodyPr wrap="square" rtlCol="0">
              <a:spAutoFit/>
            </a:bodyPr>
            <a:lstStyle/>
            <a:p>
              <a:r>
                <a:rPr lang="en-US" sz="1200" dirty="0"/>
                <a:t>230 cm</a:t>
              </a:r>
              <a:endParaRPr lang="en-CA" sz="1200" dirty="0"/>
            </a:p>
          </p:txBody>
        </p:sp>
        <p:sp>
          <p:nvSpPr>
            <p:cNvPr id="14" name="TextBox 13">
              <a:extLst>
                <a:ext uri="{FF2B5EF4-FFF2-40B4-BE49-F238E27FC236}">
                  <a16:creationId xmlns:a16="http://schemas.microsoft.com/office/drawing/2014/main" id="{E23C6682-60FF-092D-8070-2CEF3EB54938}"/>
                </a:ext>
              </a:extLst>
            </p:cNvPr>
            <p:cNvSpPr txBox="1"/>
            <p:nvPr/>
          </p:nvSpPr>
          <p:spPr>
            <a:xfrm>
              <a:off x="7462727" y="4795004"/>
              <a:ext cx="1084414" cy="369332"/>
            </a:xfrm>
            <a:prstGeom prst="rect">
              <a:avLst/>
            </a:prstGeom>
            <a:noFill/>
          </p:spPr>
          <p:txBody>
            <a:bodyPr wrap="square" rtlCol="0">
              <a:spAutoFit/>
            </a:bodyPr>
            <a:lstStyle/>
            <a:p>
              <a:r>
                <a:rPr lang="en-US" sz="1200" dirty="0"/>
                <a:t>114 cm</a:t>
              </a:r>
              <a:endParaRPr lang="en-CA" sz="1200" dirty="0"/>
            </a:p>
          </p:txBody>
        </p:sp>
        <p:sp>
          <p:nvSpPr>
            <p:cNvPr id="15" name="TextBox 14">
              <a:extLst>
                <a:ext uri="{FF2B5EF4-FFF2-40B4-BE49-F238E27FC236}">
                  <a16:creationId xmlns:a16="http://schemas.microsoft.com/office/drawing/2014/main" id="{CBFA2D9D-1783-3E40-B60F-13EC5736401A}"/>
                </a:ext>
              </a:extLst>
            </p:cNvPr>
            <p:cNvSpPr txBox="1"/>
            <p:nvPr/>
          </p:nvSpPr>
          <p:spPr>
            <a:xfrm>
              <a:off x="7462727" y="5586472"/>
              <a:ext cx="1084414" cy="439479"/>
            </a:xfrm>
            <a:prstGeom prst="rect">
              <a:avLst/>
            </a:prstGeom>
            <a:noFill/>
          </p:spPr>
          <p:txBody>
            <a:bodyPr wrap="square" rtlCol="0">
              <a:spAutoFit/>
            </a:bodyPr>
            <a:lstStyle/>
            <a:p>
              <a:r>
                <a:rPr lang="en-US" sz="1200" dirty="0"/>
                <a:t>176 cm</a:t>
              </a:r>
              <a:endParaRPr lang="en-CA" sz="1200" dirty="0"/>
            </a:p>
          </p:txBody>
        </p:sp>
      </p:grpSp>
    </p:spTree>
    <p:extLst>
      <p:ext uri="{BB962C8B-B14F-4D97-AF65-F5344CB8AC3E}">
        <p14:creationId xmlns:p14="http://schemas.microsoft.com/office/powerpoint/2010/main" val="338335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8600" y="161672"/>
            <a:ext cx="4567613" cy="504625"/>
          </a:xfrm>
          <a:prstGeom prst="rect">
            <a:avLst/>
          </a:prstGeom>
        </p:spPr>
        <p:txBody>
          <a:bodyPr vert="horz" wrap="square" lIns="0" tIns="12065" rIns="0" bIns="0" rtlCol="0">
            <a:spAutoFit/>
          </a:bodyPr>
          <a:lstStyle/>
          <a:p>
            <a:pPr marL="12700">
              <a:lnSpc>
                <a:spcPct val="100000"/>
              </a:lnSpc>
              <a:spcBef>
                <a:spcPts val="95"/>
              </a:spcBef>
            </a:pPr>
            <a:r>
              <a:rPr sz="3200" spc="-5" dirty="0"/>
              <a:t>Sampling</a:t>
            </a:r>
            <a:r>
              <a:rPr sz="3200" spc="-45" dirty="0"/>
              <a:t> </a:t>
            </a:r>
            <a:r>
              <a:rPr sz="3200" spc="-5" dirty="0"/>
              <a:t>Distributions</a:t>
            </a:r>
            <a:endParaRPr sz="3200" dirty="0"/>
          </a:p>
        </p:txBody>
      </p:sp>
      <p:pic>
        <p:nvPicPr>
          <p:cNvPr id="5" name="Picture 4" descr="Diagram&#10;&#10;Description automatically generated">
            <a:extLst>
              <a:ext uri="{FF2B5EF4-FFF2-40B4-BE49-F238E27FC236}">
                <a16:creationId xmlns:a16="http://schemas.microsoft.com/office/drawing/2014/main" id="{EC2901FC-CF74-4C38-9C5C-FE01DAA419DF}"/>
              </a:ext>
            </a:extLst>
          </p:cNvPr>
          <p:cNvPicPr>
            <a:picLocks noChangeAspect="1"/>
          </p:cNvPicPr>
          <p:nvPr/>
        </p:nvPicPr>
        <p:blipFill rotWithShape="1">
          <a:blip r:embed="rId3">
            <a:extLst>
              <a:ext uri="{28A0092B-C50C-407E-A947-70E740481C1C}">
                <a14:useLocalDpi xmlns:a14="http://schemas.microsoft.com/office/drawing/2010/main" val="0"/>
              </a:ext>
            </a:extLst>
          </a:blip>
          <a:srcRect l="10121" t="14505" r="10176"/>
          <a:stretch/>
        </p:blipFill>
        <p:spPr>
          <a:xfrm>
            <a:off x="2560321" y="2729376"/>
            <a:ext cx="4968240" cy="3996972"/>
          </a:xfrm>
          <a:prstGeom prst="rect">
            <a:avLst/>
          </a:prstGeom>
        </p:spPr>
      </p:pic>
      <p:sp>
        <p:nvSpPr>
          <p:cNvPr id="4" name="Slide Number Placeholder 3">
            <a:extLst>
              <a:ext uri="{FF2B5EF4-FFF2-40B4-BE49-F238E27FC236}">
                <a16:creationId xmlns:a16="http://schemas.microsoft.com/office/drawing/2014/main" id="{9300B62E-A1CD-4408-9846-00D61875F802}"/>
              </a:ext>
            </a:extLst>
          </p:cNvPr>
          <p:cNvSpPr>
            <a:spLocks noGrp="1"/>
          </p:cNvSpPr>
          <p:nvPr>
            <p:ph type="sldNum" sz="quarter" idx="7"/>
          </p:nvPr>
        </p:nvSpPr>
        <p:spPr/>
        <p:txBody>
          <a:bodyPr/>
          <a:lstStyle/>
          <a:p>
            <a:fld id="{B6F15528-21DE-4FAA-801E-634DDDAF4B2B}" type="slidenum">
              <a:rPr lang="en-CA" smtClean="0"/>
              <a:t>17</a:t>
            </a:fld>
            <a:endParaRPr lang="en-CA"/>
          </a:p>
        </p:txBody>
      </p:sp>
      <p:sp>
        <p:nvSpPr>
          <p:cNvPr id="3" name="object 3"/>
          <p:cNvSpPr txBox="1"/>
          <p:nvPr/>
        </p:nvSpPr>
        <p:spPr>
          <a:xfrm>
            <a:off x="763542" y="816611"/>
            <a:ext cx="7845425" cy="2166619"/>
          </a:xfrm>
          <a:prstGeom prst="rect">
            <a:avLst/>
          </a:prstGeom>
        </p:spPr>
        <p:txBody>
          <a:bodyPr vert="horz" wrap="square" lIns="0" tIns="12065" rIns="0" bIns="0" rtlCol="0">
            <a:spAutoFit/>
          </a:bodyPr>
          <a:lstStyle/>
          <a:p>
            <a:pPr marL="355600" marR="5080" indent="-342900">
              <a:lnSpc>
                <a:spcPct val="100000"/>
              </a:lnSpc>
              <a:spcBef>
                <a:spcPts val="95"/>
              </a:spcBef>
              <a:buClr>
                <a:srgbClr val="FF0000"/>
              </a:buClr>
              <a:buFont typeface="Wingdings"/>
              <a:buChar char=""/>
              <a:tabLst>
                <a:tab pos="354965" algn="l"/>
                <a:tab pos="355600" algn="l"/>
              </a:tabLst>
            </a:pPr>
            <a:r>
              <a:rPr lang="en-CA" sz="2800" spc="-5" dirty="0">
                <a:latin typeface="Arial"/>
                <a:cs typeface="Arial"/>
              </a:rPr>
              <a:t>If we repeatedly calculate the mean of randomly drawn samples </a:t>
            </a:r>
            <a:r>
              <a:rPr lang="en-CA" sz="2800" dirty="0">
                <a:latin typeface="Arial"/>
                <a:cs typeface="Arial"/>
              </a:rPr>
              <a:t>from </a:t>
            </a:r>
            <a:r>
              <a:rPr lang="en-CA" sz="2800" spc="-5" dirty="0">
                <a:latin typeface="Arial"/>
                <a:cs typeface="Arial"/>
              </a:rPr>
              <a:t>a</a:t>
            </a:r>
            <a:r>
              <a:rPr lang="en-CA" sz="2800" spc="30" dirty="0">
                <a:latin typeface="Arial"/>
                <a:cs typeface="Arial"/>
              </a:rPr>
              <a:t> </a:t>
            </a:r>
            <a:r>
              <a:rPr lang="en-CA" sz="2800" dirty="0">
                <a:latin typeface="Arial"/>
                <a:cs typeface="Arial"/>
              </a:rPr>
              <a:t>population, and then collect them all together, we get a </a:t>
            </a:r>
            <a:r>
              <a:rPr sz="2800" b="1" spc="-5" dirty="0">
                <a:latin typeface="Arial"/>
                <a:cs typeface="Arial"/>
              </a:rPr>
              <a:t>sampling distribution</a:t>
            </a:r>
            <a:r>
              <a:rPr lang="en-CA" sz="2800" spc="-5" dirty="0">
                <a:latin typeface="Arial"/>
                <a:cs typeface="Arial"/>
              </a:rPr>
              <a:t>, which we can use to estimate the population mean</a:t>
            </a:r>
            <a:r>
              <a:rPr sz="2800" dirty="0">
                <a:latin typeface="Arial"/>
                <a:cs typeface="Aria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8600" y="161672"/>
            <a:ext cx="4567613" cy="504625"/>
          </a:xfrm>
          <a:prstGeom prst="rect">
            <a:avLst/>
          </a:prstGeom>
        </p:spPr>
        <p:txBody>
          <a:bodyPr vert="horz" wrap="square" lIns="0" tIns="12065" rIns="0" bIns="0" rtlCol="0">
            <a:spAutoFit/>
          </a:bodyPr>
          <a:lstStyle/>
          <a:p>
            <a:pPr marL="12700">
              <a:lnSpc>
                <a:spcPct val="100000"/>
              </a:lnSpc>
              <a:spcBef>
                <a:spcPts val="95"/>
              </a:spcBef>
            </a:pPr>
            <a:r>
              <a:rPr sz="3200" spc="-5" dirty="0"/>
              <a:t>Sampling</a:t>
            </a:r>
            <a:r>
              <a:rPr sz="3200" spc="-45" dirty="0"/>
              <a:t> </a:t>
            </a:r>
            <a:r>
              <a:rPr sz="3200" spc="-5" dirty="0"/>
              <a:t>Distributions</a:t>
            </a:r>
            <a:endParaRPr sz="3200" dirty="0"/>
          </a:p>
        </p:txBody>
      </p:sp>
      <p:pic>
        <p:nvPicPr>
          <p:cNvPr id="5" name="Picture 4" descr="Diagram&#10;&#10;Description automatically generated">
            <a:extLst>
              <a:ext uri="{FF2B5EF4-FFF2-40B4-BE49-F238E27FC236}">
                <a16:creationId xmlns:a16="http://schemas.microsoft.com/office/drawing/2014/main" id="{EC2901FC-CF74-4C38-9C5C-FE01DAA419DF}"/>
              </a:ext>
            </a:extLst>
          </p:cNvPr>
          <p:cNvPicPr>
            <a:picLocks noChangeAspect="1"/>
          </p:cNvPicPr>
          <p:nvPr/>
        </p:nvPicPr>
        <p:blipFill rotWithShape="1">
          <a:blip r:embed="rId3">
            <a:extLst>
              <a:ext uri="{28A0092B-C50C-407E-A947-70E740481C1C}">
                <a14:useLocalDpi xmlns:a14="http://schemas.microsoft.com/office/drawing/2010/main" val="0"/>
              </a:ext>
            </a:extLst>
          </a:blip>
          <a:srcRect l="10121" t="14505" r="10176"/>
          <a:stretch/>
        </p:blipFill>
        <p:spPr>
          <a:xfrm>
            <a:off x="1295400" y="1795613"/>
            <a:ext cx="6207479" cy="4993946"/>
          </a:xfrm>
          <a:prstGeom prst="rect">
            <a:avLst/>
          </a:prstGeom>
        </p:spPr>
      </p:pic>
      <p:sp>
        <p:nvSpPr>
          <p:cNvPr id="4" name="Slide Number Placeholder 3">
            <a:extLst>
              <a:ext uri="{FF2B5EF4-FFF2-40B4-BE49-F238E27FC236}">
                <a16:creationId xmlns:a16="http://schemas.microsoft.com/office/drawing/2014/main" id="{9300B62E-A1CD-4408-9846-00D61875F802}"/>
              </a:ext>
            </a:extLst>
          </p:cNvPr>
          <p:cNvSpPr>
            <a:spLocks noGrp="1"/>
          </p:cNvSpPr>
          <p:nvPr>
            <p:ph type="sldNum" sz="quarter" idx="7"/>
          </p:nvPr>
        </p:nvSpPr>
        <p:spPr/>
        <p:txBody>
          <a:bodyPr/>
          <a:lstStyle/>
          <a:p>
            <a:fld id="{B6F15528-21DE-4FAA-801E-634DDDAF4B2B}" type="slidenum">
              <a:rPr lang="en-CA" smtClean="0"/>
              <a:t>18</a:t>
            </a:fld>
            <a:endParaRPr lang="en-CA"/>
          </a:p>
        </p:txBody>
      </p:sp>
      <p:sp>
        <p:nvSpPr>
          <p:cNvPr id="3" name="object 3"/>
          <p:cNvSpPr txBox="1"/>
          <p:nvPr/>
        </p:nvSpPr>
        <p:spPr>
          <a:xfrm>
            <a:off x="989743" y="843631"/>
            <a:ext cx="7845425" cy="1304844"/>
          </a:xfrm>
          <a:prstGeom prst="rect">
            <a:avLst/>
          </a:prstGeom>
        </p:spPr>
        <p:txBody>
          <a:bodyPr vert="horz" wrap="square" lIns="0" tIns="12065" rIns="0" bIns="0" rtlCol="0">
            <a:spAutoFit/>
          </a:bodyPr>
          <a:lstStyle/>
          <a:p>
            <a:pPr marL="355600" marR="5080" indent="-342900">
              <a:lnSpc>
                <a:spcPct val="100000"/>
              </a:lnSpc>
              <a:spcBef>
                <a:spcPts val="95"/>
              </a:spcBef>
              <a:buClr>
                <a:srgbClr val="FF0000"/>
              </a:buClr>
              <a:buFont typeface="Wingdings"/>
              <a:buChar char=""/>
              <a:tabLst>
                <a:tab pos="354965" algn="l"/>
                <a:tab pos="355600" algn="l"/>
              </a:tabLst>
            </a:pPr>
            <a:r>
              <a:rPr lang="en-CA" sz="2800" spc="-5" dirty="0">
                <a:latin typeface="Arial"/>
                <a:cs typeface="Arial"/>
              </a:rPr>
              <a:t>You might be wondering, how will we know where the mean we collected falls within the sampling distribution?</a:t>
            </a:r>
            <a:endParaRPr sz="2800" dirty="0">
              <a:latin typeface="Arial"/>
              <a:cs typeface="Arial"/>
            </a:endParaRPr>
          </a:p>
        </p:txBody>
      </p:sp>
      <p:cxnSp>
        <p:nvCxnSpPr>
          <p:cNvPr id="7" name="Straight Arrow Connector 6">
            <a:extLst>
              <a:ext uri="{FF2B5EF4-FFF2-40B4-BE49-F238E27FC236}">
                <a16:creationId xmlns:a16="http://schemas.microsoft.com/office/drawing/2014/main" id="{0DD5DDD8-0DF3-4736-BCAE-C4AD92BC7B7E}"/>
              </a:ext>
            </a:extLst>
          </p:cNvPr>
          <p:cNvCxnSpPr/>
          <p:nvPr/>
        </p:nvCxnSpPr>
        <p:spPr>
          <a:xfrm>
            <a:off x="4170539" y="5791200"/>
            <a:ext cx="228600" cy="0"/>
          </a:xfrm>
          <a:prstGeom prst="straightConnector1">
            <a:avLst/>
          </a:prstGeom>
          <a:ln w="444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566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78" y="137160"/>
            <a:ext cx="9144000" cy="505267"/>
          </a:xfrm>
          <a:prstGeom prst="rect">
            <a:avLst/>
          </a:prstGeom>
        </p:spPr>
        <p:txBody>
          <a:bodyPr vert="horz" wrap="square" lIns="0" tIns="12700" rIns="0" bIns="0" rtlCol="0">
            <a:spAutoFit/>
          </a:bodyPr>
          <a:lstStyle/>
          <a:p>
            <a:pPr marL="1526540" marR="5080" algn="r">
              <a:lnSpc>
                <a:spcPct val="100000"/>
              </a:lnSpc>
              <a:spcBef>
                <a:spcPts val="100"/>
              </a:spcBef>
            </a:pPr>
            <a:r>
              <a:rPr lang="en-CA" sz="3200" dirty="0"/>
              <a:t>The sampling distribution is ‘normal’</a:t>
            </a:r>
            <a:endParaRPr sz="3200" dirty="0"/>
          </a:p>
        </p:txBody>
      </p:sp>
      <p:sp>
        <p:nvSpPr>
          <p:cNvPr id="3" name="object 3"/>
          <p:cNvSpPr txBox="1"/>
          <p:nvPr/>
        </p:nvSpPr>
        <p:spPr>
          <a:xfrm>
            <a:off x="563905" y="896897"/>
            <a:ext cx="7991475" cy="2532103"/>
          </a:xfrm>
          <a:prstGeom prst="rect">
            <a:avLst/>
          </a:prstGeom>
        </p:spPr>
        <p:txBody>
          <a:bodyPr vert="horz" wrap="square" lIns="0" tIns="99695" rIns="0" bIns="0" rtlCol="0">
            <a:spAutoFit/>
          </a:bodyPr>
          <a:lstStyle/>
          <a:p>
            <a:pPr marL="355600" indent="-342900">
              <a:lnSpc>
                <a:spcPct val="100000"/>
              </a:lnSpc>
              <a:spcBef>
                <a:spcPts val="785"/>
              </a:spcBef>
              <a:buClr>
                <a:srgbClr val="FF0000"/>
              </a:buClr>
              <a:buFont typeface="Wingdings"/>
              <a:buChar char=""/>
              <a:tabLst>
                <a:tab pos="354965" algn="l"/>
                <a:tab pos="355600" algn="l"/>
              </a:tabLst>
            </a:pPr>
            <a:r>
              <a:rPr lang="en-CA" sz="2800" spc="-5" dirty="0">
                <a:latin typeface="Arial"/>
                <a:cs typeface="Arial"/>
              </a:rPr>
              <a:t>The normal distribution</a:t>
            </a:r>
            <a:endParaRPr sz="2800" dirty="0">
              <a:latin typeface="Arial"/>
              <a:cs typeface="Arial"/>
            </a:endParaRPr>
          </a:p>
          <a:p>
            <a:pPr marL="756285" marR="318770" lvl="1" indent="-287020">
              <a:lnSpc>
                <a:spcPct val="100000"/>
              </a:lnSpc>
              <a:spcBef>
                <a:spcPts val="590"/>
              </a:spcBef>
              <a:buClr>
                <a:srgbClr val="7E7E7E"/>
              </a:buClr>
              <a:buSzPct val="89583"/>
              <a:buFont typeface="Calibri"/>
              <a:buChar char="—"/>
              <a:tabLst>
                <a:tab pos="756920" algn="l"/>
              </a:tabLst>
            </a:pPr>
            <a:r>
              <a:rPr sz="2400" b="1" spc="-5" dirty="0">
                <a:latin typeface="Arial"/>
                <a:cs typeface="Arial"/>
              </a:rPr>
              <a:t>Central </a:t>
            </a:r>
            <a:r>
              <a:rPr sz="2400" b="1" dirty="0">
                <a:latin typeface="Arial"/>
                <a:cs typeface="Arial"/>
              </a:rPr>
              <a:t>limit </a:t>
            </a:r>
            <a:r>
              <a:rPr sz="2400" b="1" spc="-5" dirty="0">
                <a:latin typeface="Arial"/>
                <a:cs typeface="Arial"/>
              </a:rPr>
              <a:t>theorem: </a:t>
            </a:r>
            <a:r>
              <a:rPr sz="2400" spc="-5" dirty="0">
                <a:latin typeface="Arial"/>
                <a:cs typeface="Arial"/>
              </a:rPr>
              <a:t>Means of random variables  tend </a:t>
            </a:r>
            <a:r>
              <a:rPr sz="2400" dirty="0">
                <a:latin typeface="Arial"/>
                <a:cs typeface="Arial"/>
              </a:rPr>
              <a:t>to </a:t>
            </a:r>
            <a:r>
              <a:rPr sz="2400" spc="-5" dirty="0">
                <a:latin typeface="Arial"/>
                <a:cs typeface="Arial"/>
              </a:rPr>
              <a:t>be normally</a:t>
            </a:r>
            <a:r>
              <a:rPr sz="2400" spc="5" dirty="0">
                <a:latin typeface="Arial"/>
                <a:cs typeface="Arial"/>
              </a:rPr>
              <a:t> </a:t>
            </a:r>
            <a:r>
              <a:rPr sz="2400" spc="-5" dirty="0">
                <a:latin typeface="Arial"/>
                <a:cs typeface="Arial"/>
              </a:rPr>
              <a:t>distributed.</a:t>
            </a:r>
            <a:endParaRPr sz="2400" dirty="0">
              <a:latin typeface="Arial"/>
              <a:cs typeface="Arial"/>
            </a:endParaRPr>
          </a:p>
          <a:p>
            <a:pPr marL="756285" marR="467359" lvl="1" indent="-287020">
              <a:lnSpc>
                <a:spcPct val="100000"/>
              </a:lnSpc>
              <a:spcBef>
                <a:spcPts val="580"/>
              </a:spcBef>
              <a:buClr>
                <a:srgbClr val="7E7E7E"/>
              </a:buClr>
              <a:buSzPct val="89583"/>
              <a:buFont typeface="Calibri"/>
              <a:buChar char="—"/>
              <a:tabLst>
                <a:tab pos="823594" algn="l"/>
              </a:tabLst>
            </a:pPr>
            <a:r>
              <a:rPr dirty="0"/>
              <a:t>	</a:t>
            </a:r>
            <a:r>
              <a:rPr sz="2400" spc="-5" dirty="0">
                <a:latin typeface="Arial"/>
                <a:cs typeface="Arial"/>
              </a:rPr>
              <a:t>As </a:t>
            </a:r>
            <a:r>
              <a:rPr lang="en-CA" sz="2400" spc="-5" dirty="0">
                <a:latin typeface="Arial"/>
                <a:cs typeface="Arial"/>
              </a:rPr>
              <a:t>the </a:t>
            </a:r>
            <a:r>
              <a:rPr sz="2400" spc="-5" dirty="0">
                <a:latin typeface="Arial"/>
                <a:cs typeface="Arial"/>
              </a:rPr>
              <a:t>number of observations in sample approaches  </a:t>
            </a:r>
            <a:r>
              <a:rPr sz="2400" spc="-25" dirty="0">
                <a:latin typeface="Arial"/>
                <a:cs typeface="Arial"/>
              </a:rPr>
              <a:t>infinity, </a:t>
            </a:r>
            <a:r>
              <a:rPr sz="2400" spc="-5" dirty="0">
                <a:latin typeface="Arial"/>
                <a:cs typeface="Arial"/>
              </a:rPr>
              <a:t>sampling distribution of </a:t>
            </a:r>
            <a:r>
              <a:rPr sz="2400" dirty="0">
                <a:latin typeface="Arial"/>
                <a:cs typeface="Arial"/>
              </a:rPr>
              <a:t>the </a:t>
            </a:r>
            <a:r>
              <a:rPr sz="2400" u="heavy" spc="-5" dirty="0">
                <a:uFill>
                  <a:solidFill>
                    <a:srgbClr val="000000"/>
                  </a:solidFill>
                </a:uFill>
                <a:latin typeface="Arial"/>
                <a:cs typeface="Arial"/>
              </a:rPr>
              <a:t>mean</a:t>
            </a:r>
            <a:r>
              <a:rPr sz="2400" spc="-5" dirty="0">
                <a:latin typeface="Arial"/>
                <a:cs typeface="Arial"/>
              </a:rPr>
              <a:t> </a:t>
            </a:r>
            <a:r>
              <a:rPr sz="2400" spc="-10" dirty="0">
                <a:latin typeface="Arial"/>
                <a:cs typeface="Arial"/>
              </a:rPr>
              <a:t>will  </a:t>
            </a:r>
            <a:r>
              <a:rPr sz="2400" spc="-5" dirty="0">
                <a:latin typeface="Arial"/>
                <a:cs typeface="Arial"/>
              </a:rPr>
              <a:t>approach </a:t>
            </a:r>
            <a:r>
              <a:rPr sz="2400" dirty="0">
                <a:latin typeface="Arial"/>
                <a:cs typeface="Arial"/>
              </a:rPr>
              <a:t>the </a:t>
            </a:r>
            <a:r>
              <a:rPr sz="2400" spc="-5" dirty="0">
                <a:latin typeface="Arial"/>
                <a:cs typeface="Arial"/>
              </a:rPr>
              <a:t>normal</a:t>
            </a:r>
            <a:r>
              <a:rPr sz="2400" spc="20" dirty="0">
                <a:latin typeface="Arial"/>
                <a:cs typeface="Arial"/>
              </a:rPr>
              <a:t> </a:t>
            </a:r>
            <a:r>
              <a:rPr sz="2400" spc="-5" dirty="0">
                <a:latin typeface="Arial"/>
                <a:cs typeface="Arial"/>
              </a:rPr>
              <a:t>distribution</a:t>
            </a:r>
            <a:r>
              <a:rPr lang="en-CA" sz="2400" spc="-5" dirty="0">
                <a:latin typeface="Arial"/>
                <a:cs typeface="Arial"/>
              </a:rPr>
              <a:t>.</a:t>
            </a:r>
            <a:endParaRPr sz="2400" dirty="0">
              <a:latin typeface="Arial"/>
              <a:cs typeface="Arial"/>
            </a:endParaRPr>
          </a:p>
        </p:txBody>
      </p:sp>
      <p:sp>
        <p:nvSpPr>
          <p:cNvPr id="4" name="Slide Number Placeholder 3">
            <a:extLst>
              <a:ext uri="{FF2B5EF4-FFF2-40B4-BE49-F238E27FC236}">
                <a16:creationId xmlns:a16="http://schemas.microsoft.com/office/drawing/2014/main" id="{0EC5EF56-E439-45DC-87B1-5B7936110223}"/>
              </a:ext>
            </a:extLst>
          </p:cNvPr>
          <p:cNvSpPr>
            <a:spLocks noGrp="1"/>
          </p:cNvSpPr>
          <p:nvPr>
            <p:ph type="sldNum" sz="quarter" idx="7"/>
          </p:nvPr>
        </p:nvSpPr>
        <p:spPr/>
        <p:txBody>
          <a:bodyPr/>
          <a:lstStyle/>
          <a:p>
            <a:fld id="{B6F15528-21DE-4FAA-801E-634DDDAF4B2B}" type="slidenum">
              <a:rPr lang="en-CA" smtClean="0"/>
              <a:t>19</a:t>
            </a:fld>
            <a:endParaRPr lang="en-CA"/>
          </a:p>
        </p:txBody>
      </p:sp>
      <p:pic>
        <p:nvPicPr>
          <p:cNvPr id="5" name="Picture 4">
            <a:extLst>
              <a:ext uri="{FF2B5EF4-FFF2-40B4-BE49-F238E27FC236}">
                <a16:creationId xmlns:a16="http://schemas.microsoft.com/office/drawing/2014/main" id="{CEA998C9-5FF9-4CD6-A3FA-61410CDC2502}"/>
              </a:ext>
            </a:extLst>
          </p:cNvPr>
          <p:cNvPicPr>
            <a:picLocks noChangeAspect="1"/>
          </p:cNvPicPr>
          <p:nvPr/>
        </p:nvPicPr>
        <p:blipFill>
          <a:blip r:embed="rId3"/>
          <a:stretch>
            <a:fillRect/>
          </a:stretch>
        </p:blipFill>
        <p:spPr>
          <a:xfrm>
            <a:off x="5392738" y="3558468"/>
            <a:ext cx="3721884" cy="2690004"/>
          </a:xfrm>
          <a:prstGeom prst="rect">
            <a:avLst/>
          </a:prstGeom>
        </p:spPr>
      </p:pic>
      <p:sp>
        <p:nvSpPr>
          <p:cNvPr id="6" name="TextBox 5">
            <a:extLst>
              <a:ext uri="{FF2B5EF4-FFF2-40B4-BE49-F238E27FC236}">
                <a16:creationId xmlns:a16="http://schemas.microsoft.com/office/drawing/2014/main" id="{010091BD-2711-41E8-9971-5EDCCD1405B1}"/>
              </a:ext>
            </a:extLst>
          </p:cNvPr>
          <p:cNvSpPr txBox="1"/>
          <p:nvPr/>
        </p:nvSpPr>
        <p:spPr>
          <a:xfrm>
            <a:off x="381000" y="3441853"/>
            <a:ext cx="5105400" cy="1107996"/>
          </a:xfrm>
          <a:prstGeom prst="rect">
            <a:avLst/>
          </a:prstGeom>
          <a:noFill/>
        </p:spPr>
        <p:txBody>
          <a:bodyPr wrap="square" rtlCol="0">
            <a:spAutoFit/>
          </a:bodyPr>
          <a:lstStyle/>
          <a:p>
            <a:pPr marL="756285" marR="5080" lvl="1" indent="-287020">
              <a:lnSpc>
                <a:spcPct val="100000"/>
              </a:lnSpc>
              <a:spcBef>
                <a:spcPts val="575"/>
              </a:spcBef>
              <a:buClr>
                <a:srgbClr val="7E7E7E"/>
              </a:buClr>
              <a:buSzPct val="89583"/>
              <a:buFont typeface="Calibri"/>
              <a:buChar char="—"/>
              <a:tabLst>
                <a:tab pos="756920" algn="l"/>
              </a:tabLst>
            </a:pPr>
            <a:r>
              <a:rPr lang="en-CA" sz="2400" spc="-5" dirty="0">
                <a:latin typeface="Arial"/>
                <a:cs typeface="Arial"/>
              </a:rPr>
              <a:t>Great, but what does ‘normal’ mean?</a:t>
            </a:r>
            <a:endParaRPr lang="en-CA" sz="2400" dirty="0">
              <a:latin typeface="Arial"/>
              <a:cs typeface="Arial"/>
            </a:endParaRP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16" y="-115695"/>
            <a:ext cx="8070966" cy="505267"/>
          </a:xfrm>
          <a:prstGeom prst="rect">
            <a:avLst/>
          </a:prstGeom>
        </p:spPr>
        <p:txBody>
          <a:bodyPr vert="horz" wrap="square" lIns="0" tIns="12700" rIns="0" bIns="0" rtlCol="0">
            <a:spAutoFit/>
          </a:bodyPr>
          <a:lstStyle/>
          <a:p>
            <a:pPr marL="1052830" marR="6985" algn="r">
              <a:lnSpc>
                <a:spcPct val="100000"/>
              </a:lnSpc>
              <a:spcBef>
                <a:spcPts val="100"/>
              </a:spcBef>
            </a:pPr>
            <a:r>
              <a:rPr sz="3200" spc="-5" dirty="0"/>
              <a:t>Material Covered in </a:t>
            </a:r>
            <a:r>
              <a:rPr sz="3200" dirty="0"/>
              <a:t>th</a:t>
            </a:r>
            <a:r>
              <a:rPr lang="en-US" sz="3200" dirty="0"/>
              <a:t>is </a:t>
            </a:r>
            <a:r>
              <a:rPr sz="3200" spc="-5" dirty="0"/>
              <a:t>L</a:t>
            </a:r>
            <a:r>
              <a:rPr sz="3200" spc="-10" dirty="0"/>
              <a:t>ec</a:t>
            </a:r>
            <a:r>
              <a:rPr sz="3200" dirty="0"/>
              <a:t>t</a:t>
            </a:r>
            <a:r>
              <a:rPr sz="3200" spc="-5" dirty="0"/>
              <a:t>ur</a:t>
            </a:r>
            <a:r>
              <a:rPr sz="3200" spc="-10" dirty="0"/>
              <a:t>e</a:t>
            </a:r>
            <a:endParaRPr sz="3200" dirty="0"/>
          </a:p>
        </p:txBody>
      </p:sp>
      <p:sp>
        <p:nvSpPr>
          <p:cNvPr id="3" name="object 3"/>
          <p:cNvSpPr txBox="1"/>
          <p:nvPr/>
        </p:nvSpPr>
        <p:spPr>
          <a:xfrm>
            <a:off x="585939" y="1100859"/>
            <a:ext cx="6927215" cy="4277452"/>
          </a:xfrm>
          <a:prstGeom prst="rect">
            <a:avLst/>
          </a:prstGeom>
        </p:spPr>
        <p:txBody>
          <a:bodyPr vert="horz" wrap="square" lIns="0" tIns="52704" rIns="0" bIns="0" rtlCol="0">
            <a:spAutoFit/>
          </a:bodyPr>
          <a:lstStyle/>
          <a:p>
            <a:pPr marL="355600" indent="-342900">
              <a:lnSpc>
                <a:spcPct val="100000"/>
              </a:lnSpc>
              <a:spcBef>
                <a:spcPts val="414"/>
              </a:spcBef>
              <a:buClr>
                <a:srgbClr val="FF0000"/>
              </a:buClr>
              <a:buFont typeface="Wingdings"/>
              <a:buChar char=""/>
              <a:tabLst>
                <a:tab pos="354965" algn="l"/>
                <a:tab pos="355600" algn="l"/>
              </a:tabLst>
            </a:pPr>
            <a:r>
              <a:rPr sz="2800" dirty="0">
                <a:latin typeface="Arial"/>
                <a:cs typeface="Arial"/>
              </a:rPr>
              <a:t>Lecture </a:t>
            </a:r>
            <a:r>
              <a:rPr sz="2800" spc="-5" dirty="0">
                <a:latin typeface="Arial"/>
                <a:cs typeface="Arial"/>
              </a:rPr>
              <a:t>1B-</a:t>
            </a:r>
            <a:r>
              <a:rPr sz="2800" spc="5" dirty="0">
                <a:latin typeface="Arial"/>
                <a:cs typeface="Arial"/>
              </a:rPr>
              <a:t> </a:t>
            </a:r>
            <a:r>
              <a:rPr sz="2800" dirty="0">
                <a:latin typeface="Arial"/>
                <a:cs typeface="Arial"/>
              </a:rPr>
              <a:t>Inference</a:t>
            </a:r>
          </a:p>
          <a:p>
            <a:pPr marL="469900">
              <a:lnSpc>
                <a:spcPct val="100000"/>
              </a:lnSpc>
              <a:spcBef>
                <a:spcPts val="365"/>
              </a:spcBef>
            </a:pPr>
            <a:r>
              <a:rPr sz="2850" dirty="0">
                <a:solidFill>
                  <a:srgbClr val="7E7E7E"/>
                </a:solidFill>
                <a:latin typeface="Calibri"/>
                <a:cs typeface="Calibri"/>
              </a:rPr>
              <a:t>—</a:t>
            </a:r>
            <a:r>
              <a:rPr lang="en-CA" sz="3200" dirty="0">
                <a:latin typeface="Arial"/>
                <a:cs typeface="Arial"/>
              </a:rPr>
              <a:t>The logic and use of statistics</a:t>
            </a:r>
            <a:endParaRPr sz="3200" dirty="0">
              <a:latin typeface="Arial"/>
              <a:cs typeface="Arial"/>
            </a:endParaRPr>
          </a:p>
          <a:p>
            <a:pPr marL="469900">
              <a:lnSpc>
                <a:spcPct val="100000"/>
              </a:lnSpc>
              <a:spcBef>
                <a:spcPts val="385"/>
              </a:spcBef>
            </a:pPr>
            <a:r>
              <a:rPr sz="2850" spc="-5" dirty="0">
                <a:latin typeface="Calibri"/>
                <a:cs typeface="Calibri"/>
              </a:rPr>
              <a:t>—</a:t>
            </a:r>
            <a:r>
              <a:rPr sz="3200" spc="-5" dirty="0">
                <a:latin typeface="Arial"/>
                <a:cs typeface="Arial"/>
              </a:rPr>
              <a:t>Sampling</a:t>
            </a:r>
            <a:r>
              <a:rPr sz="3200" spc="-15" dirty="0">
                <a:latin typeface="Arial"/>
                <a:cs typeface="Arial"/>
              </a:rPr>
              <a:t> </a:t>
            </a:r>
            <a:r>
              <a:rPr sz="3200" spc="-5" dirty="0">
                <a:latin typeface="Arial"/>
                <a:cs typeface="Arial"/>
              </a:rPr>
              <a:t>Distributions</a:t>
            </a:r>
            <a:endParaRPr sz="3200" dirty="0">
              <a:latin typeface="Arial"/>
              <a:cs typeface="Arial"/>
            </a:endParaRPr>
          </a:p>
          <a:p>
            <a:pPr marL="1155700" lvl="1" indent="-228600">
              <a:spcBef>
                <a:spcPts val="385"/>
              </a:spcBef>
              <a:buClr>
                <a:srgbClr val="7E7E7E"/>
              </a:buClr>
              <a:buFont typeface="Wingdings"/>
              <a:buChar char=""/>
              <a:tabLst>
                <a:tab pos="1155700" algn="l"/>
              </a:tabLst>
            </a:pPr>
            <a:r>
              <a:rPr sz="3200" spc="-5" dirty="0">
                <a:latin typeface="Arial"/>
                <a:cs typeface="Arial"/>
              </a:rPr>
              <a:t>The normal</a:t>
            </a:r>
            <a:r>
              <a:rPr sz="3200" spc="-35" dirty="0">
                <a:latin typeface="Arial"/>
                <a:cs typeface="Arial"/>
              </a:rPr>
              <a:t> </a:t>
            </a:r>
            <a:r>
              <a:rPr sz="3200" spc="-5" dirty="0">
                <a:latin typeface="Arial"/>
                <a:cs typeface="Arial"/>
              </a:rPr>
              <a:t>distribution</a:t>
            </a:r>
            <a:endParaRPr lang="en-US" sz="3200" spc="-5" dirty="0">
              <a:latin typeface="Arial"/>
              <a:cs typeface="Arial"/>
            </a:endParaRPr>
          </a:p>
          <a:p>
            <a:pPr marL="1155700" lvl="1" indent="-228600">
              <a:spcBef>
                <a:spcPts val="385"/>
              </a:spcBef>
              <a:buClr>
                <a:srgbClr val="7E7E7E"/>
              </a:buClr>
              <a:buFont typeface="Wingdings"/>
              <a:buChar char=""/>
              <a:tabLst>
                <a:tab pos="1155700" algn="l"/>
              </a:tabLst>
            </a:pPr>
            <a:r>
              <a:rPr lang="en-CA" sz="3200" spc="-5" dirty="0">
                <a:latin typeface="Arial"/>
                <a:cs typeface="Arial"/>
              </a:rPr>
              <a:t>Confidence intervals</a:t>
            </a:r>
            <a:endParaRPr lang="en-CA" sz="3200" dirty="0">
              <a:latin typeface="Arial"/>
              <a:cs typeface="Arial"/>
            </a:endParaRPr>
          </a:p>
          <a:p>
            <a:pPr marL="469900">
              <a:lnSpc>
                <a:spcPct val="100000"/>
              </a:lnSpc>
              <a:spcBef>
                <a:spcPts val="384"/>
              </a:spcBef>
            </a:pPr>
            <a:r>
              <a:rPr sz="2850" dirty="0">
                <a:latin typeface="Calibri"/>
                <a:cs typeface="Calibri"/>
              </a:rPr>
              <a:t>—</a:t>
            </a:r>
            <a:r>
              <a:rPr sz="3200" dirty="0">
                <a:latin typeface="Arial"/>
                <a:cs typeface="Arial"/>
              </a:rPr>
              <a:t>Estimation </a:t>
            </a:r>
            <a:r>
              <a:rPr sz="3200" spc="-5" dirty="0">
                <a:latin typeface="Arial"/>
                <a:cs typeface="Arial"/>
              </a:rPr>
              <a:t>and Hypothesis</a:t>
            </a:r>
            <a:r>
              <a:rPr sz="3200" spc="-110" dirty="0">
                <a:latin typeface="Arial"/>
                <a:cs typeface="Arial"/>
              </a:rPr>
              <a:t> </a:t>
            </a:r>
            <a:r>
              <a:rPr sz="3200" spc="-5" dirty="0">
                <a:latin typeface="Arial"/>
                <a:cs typeface="Arial"/>
              </a:rPr>
              <a:t>testing</a:t>
            </a:r>
            <a:endParaRPr sz="3200" dirty="0">
              <a:latin typeface="Arial"/>
              <a:cs typeface="Arial"/>
            </a:endParaRPr>
          </a:p>
          <a:p>
            <a:pPr marL="1155700" lvl="1" indent="-228600">
              <a:lnSpc>
                <a:spcPct val="100000"/>
              </a:lnSpc>
              <a:spcBef>
                <a:spcPts val="265"/>
              </a:spcBef>
              <a:buClr>
                <a:srgbClr val="7E7E7E"/>
              </a:buClr>
              <a:buFont typeface="Wingdings"/>
              <a:buChar char=""/>
              <a:tabLst>
                <a:tab pos="1155700" algn="l"/>
              </a:tabLst>
            </a:pPr>
            <a:r>
              <a:rPr lang="en-CA" sz="3200" spc="-10" dirty="0">
                <a:latin typeface="Arial"/>
                <a:cs typeface="Arial"/>
              </a:rPr>
              <a:t>Difference of Means</a:t>
            </a:r>
          </a:p>
          <a:p>
            <a:pPr marL="469900">
              <a:lnSpc>
                <a:spcPct val="100000"/>
              </a:lnSpc>
              <a:spcBef>
                <a:spcPts val="355"/>
              </a:spcBef>
            </a:pPr>
            <a:r>
              <a:rPr sz="2850" dirty="0">
                <a:latin typeface="Calibri"/>
                <a:cs typeface="Calibri"/>
              </a:rPr>
              <a:t>—</a:t>
            </a:r>
            <a:r>
              <a:rPr sz="3200" dirty="0">
                <a:latin typeface="Arial"/>
                <a:cs typeface="Arial"/>
              </a:rPr>
              <a:t>Power </a:t>
            </a:r>
            <a:r>
              <a:rPr sz="3200" spc="-5" dirty="0">
                <a:latin typeface="Arial"/>
                <a:cs typeface="Arial"/>
              </a:rPr>
              <a:t>and Sample</a:t>
            </a:r>
            <a:r>
              <a:rPr sz="3200" spc="-45" dirty="0">
                <a:latin typeface="Arial"/>
                <a:cs typeface="Arial"/>
              </a:rPr>
              <a:t> </a:t>
            </a:r>
            <a:r>
              <a:rPr sz="3200" dirty="0">
                <a:latin typeface="Arial"/>
                <a:cs typeface="Arial"/>
              </a:rPr>
              <a:t>Size</a:t>
            </a:r>
          </a:p>
        </p:txBody>
      </p:sp>
      <p:sp>
        <p:nvSpPr>
          <p:cNvPr id="4" name="Slide Number Placeholder 3">
            <a:extLst>
              <a:ext uri="{FF2B5EF4-FFF2-40B4-BE49-F238E27FC236}">
                <a16:creationId xmlns:a16="http://schemas.microsoft.com/office/drawing/2014/main" id="{F220A087-5E5E-47A3-8828-5EC24301375D}"/>
              </a:ext>
            </a:extLst>
          </p:cNvPr>
          <p:cNvSpPr>
            <a:spLocks noGrp="1"/>
          </p:cNvSpPr>
          <p:nvPr>
            <p:ph type="sldNum" sz="quarter" idx="7"/>
          </p:nvPr>
        </p:nvSpPr>
        <p:spPr>
          <a:xfrm>
            <a:off x="76200" y="6324600"/>
            <a:ext cx="381000" cy="369900"/>
          </a:xfrm>
        </p:spPr>
        <p:txBody>
          <a:bodyPr/>
          <a:lstStyle/>
          <a:p>
            <a:fld id="{B6F15528-21DE-4FAA-801E-634DDDAF4B2B}" type="slidenum">
              <a:rPr lang="en-CA" smtClean="0"/>
              <a:t>2</a:t>
            </a:fld>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2345" y="151992"/>
            <a:ext cx="2058670" cy="232410"/>
          </a:xfrm>
          <a:prstGeom prst="rect">
            <a:avLst/>
          </a:prstGeom>
        </p:spPr>
        <p:txBody>
          <a:bodyPr vert="horz" wrap="square" lIns="0" tIns="0" rIns="0" bIns="0" rtlCol="0">
            <a:spAutoFit/>
          </a:bodyPr>
          <a:lstStyle/>
          <a:p>
            <a:pPr>
              <a:lnSpc>
                <a:spcPts val="1800"/>
              </a:lnSpc>
            </a:pPr>
            <a:r>
              <a:rPr sz="1500" spc="20" dirty="0">
                <a:latin typeface="Arial"/>
                <a:cs typeface="Arial"/>
              </a:rPr>
              <a:t>N</a:t>
            </a:r>
            <a:r>
              <a:rPr sz="1500" spc="-5" dirty="0">
                <a:latin typeface="Arial"/>
                <a:cs typeface="Arial"/>
              </a:rPr>
              <a:t> </a:t>
            </a:r>
            <a:r>
              <a:rPr sz="1500" spc="15" dirty="0">
                <a:latin typeface="Arial"/>
                <a:cs typeface="Arial"/>
              </a:rPr>
              <a:t>=</a:t>
            </a:r>
            <a:r>
              <a:rPr sz="1500" spc="-60" dirty="0">
                <a:latin typeface="Arial"/>
                <a:cs typeface="Arial"/>
              </a:rPr>
              <a:t> </a:t>
            </a:r>
            <a:r>
              <a:rPr sz="1500" spc="15" dirty="0">
                <a:latin typeface="Arial"/>
                <a:cs typeface="Arial"/>
              </a:rPr>
              <a:t>1;</a:t>
            </a:r>
            <a:r>
              <a:rPr sz="1500" spc="-55" dirty="0">
                <a:latin typeface="Arial"/>
                <a:cs typeface="Arial"/>
              </a:rPr>
              <a:t> </a:t>
            </a:r>
            <a:r>
              <a:rPr sz="1500" spc="25" dirty="0">
                <a:latin typeface="Symbol"/>
                <a:cs typeface="Symbol"/>
              </a:rPr>
              <a:t>◻</a:t>
            </a:r>
            <a:r>
              <a:rPr sz="1500" spc="30" dirty="0">
                <a:latin typeface="Times New Roman"/>
                <a:cs typeface="Times New Roman"/>
              </a:rPr>
              <a:t> </a:t>
            </a:r>
            <a:r>
              <a:rPr sz="1500" spc="15" dirty="0">
                <a:latin typeface="Arial"/>
                <a:cs typeface="Arial"/>
              </a:rPr>
              <a:t>=</a:t>
            </a:r>
            <a:r>
              <a:rPr sz="1500" spc="-60" dirty="0">
                <a:latin typeface="Arial"/>
                <a:cs typeface="Arial"/>
              </a:rPr>
              <a:t> </a:t>
            </a:r>
            <a:r>
              <a:rPr sz="1500" spc="10" dirty="0">
                <a:latin typeface="Arial"/>
                <a:cs typeface="Arial"/>
              </a:rPr>
              <a:t>22.3;</a:t>
            </a:r>
            <a:r>
              <a:rPr sz="1500" spc="-55" dirty="0">
                <a:latin typeface="Arial"/>
                <a:cs typeface="Arial"/>
              </a:rPr>
              <a:t> </a:t>
            </a:r>
            <a:r>
              <a:rPr sz="1500" spc="5" dirty="0">
                <a:latin typeface="Arial"/>
                <a:cs typeface="Arial"/>
              </a:rPr>
              <a:t>SE</a:t>
            </a:r>
            <a:r>
              <a:rPr sz="1500" spc="-50" dirty="0">
                <a:latin typeface="Arial"/>
                <a:cs typeface="Arial"/>
              </a:rPr>
              <a:t> </a:t>
            </a:r>
            <a:r>
              <a:rPr sz="1500" spc="15" dirty="0">
                <a:latin typeface="Arial"/>
                <a:cs typeface="Arial"/>
              </a:rPr>
              <a:t>=</a:t>
            </a:r>
            <a:r>
              <a:rPr sz="1500" spc="-60" dirty="0">
                <a:latin typeface="Arial"/>
                <a:cs typeface="Arial"/>
              </a:rPr>
              <a:t> </a:t>
            </a:r>
            <a:r>
              <a:rPr sz="1500" spc="-285" dirty="0">
                <a:latin typeface="Arial"/>
                <a:cs typeface="Arial"/>
              </a:rPr>
              <a:t>21</a:t>
            </a:r>
            <a:endParaRPr sz="1500">
              <a:latin typeface="Arial"/>
              <a:cs typeface="Arial"/>
            </a:endParaRPr>
          </a:p>
        </p:txBody>
      </p:sp>
      <p:sp>
        <p:nvSpPr>
          <p:cNvPr id="3" name="object 3"/>
          <p:cNvSpPr txBox="1"/>
          <p:nvPr/>
        </p:nvSpPr>
        <p:spPr>
          <a:xfrm>
            <a:off x="2918263" y="3037128"/>
            <a:ext cx="138430" cy="223520"/>
          </a:xfrm>
          <a:prstGeom prst="rect">
            <a:avLst/>
          </a:prstGeom>
        </p:spPr>
        <p:txBody>
          <a:bodyPr vert="horz" wrap="square" lIns="0" tIns="12065" rIns="0" bIns="0" rtlCol="0">
            <a:spAutoFit/>
          </a:bodyPr>
          <a:lstStyle/>
          <a:p>
            <a:pPr marL="12700">
              <a:lnSpc>
                <a:spcPct val="100000"/>
              </a:lnSpc>
              <a:spcBef>
                <a:spcPts val="95"/>
              </a:spcBef>
            </a:pPr>
            <a:r>
              <a:rPr sz="1300" spc="15" dirty="0">
                <a:latin typeface="Arial"/>
                <a:cs typeface="Arial"/>
              </a:rPr>
              <a:t>X</a:t>
            </a:r>
            <a:endParaRPr sz="1300">
              <a:latin typeface="Arial"/>
              <a:cs typeface="Arial"/>
            </a:endParaRPr>
          </a:p>
        </p:txBody>
      </p:sp>
      <p:sp>
        <p:nvSpPr>
          <p:cNvPr id="4" name="object 4"/>
          <p:cNvSpPr txBox="1"/>
          <p:nvPr/>
        </p:nvSpPr>
        <p:spPr>
          <a:xfrm>
            <a:off x="1019192" y="774013"/>
            <a:ext cx="213995" cy="799465"/>
          </a:xfrm>
          <a:prstGeom prst="rect">
            <a:avLst/>
          </a:prstGeom>
        </p:spPr>
        <p:txBody>
          <a:bodyPr vert="vert270" wrap="square" lIns="0" tIns="0" rIns="0" bIns="0" rtlCol="0">
            <a:spAutoFit/>
          </a:bodyPr>
          <a:lstStyle/>
          <a:p>
            <a:pPr marL="12700">
              <a:lnSpc>
                <a:spcPct val="100000"/>
              </a:lnSpc>
            </a:pPr>
            <a:r>
              <a:rPr sz="1300" spc="-10" dirty="0">
                <a:latin typeface="Arial"/>
                <a:cs typeface="Arial"/>
              </a:rPr>
              <a:t>Frequency</a:t>
            </a:r>
            <a:endParaRPr sz="1300">
              <a:latin typeface="Arial"/>
              <a:cs typeface="Arial"/>
            </a:endParaRPr>
          </a:p>
        </p:txBody>
      </p:sp>
      <p:grpSp>
        <p:nvGrpSpPr>
          <p:cNvPr id="5" name="object 5"/>
          <p:cNvGrpSpPr/>
          <p:nvPr/>
        </p:nvGrpSpPr>
        <p:grpSpPr>
          <a:xfrm>
            <a:off x="1863763" y="2444953"/>
            <a:ext cx="1873250" cy="102870"/>
            <a:chOff x="1863763" y="2444953"/>
            <a:chExt cx="1873250" cy="102870"/>
          </a:xfrm>
        </p:grpSpPr>
        <p:sp>
          <p:nvSpPr>
            <p:cNvPr id="6" name="object 6"/>
            <p:cNvSpPr/>
            <p:nvPr/>
          </p:nvSpPr>
          <p:spPr>
            <a:xfrm>
              <a:off x="1867981" y="2449068"/>
              <a:ext cx="1864995" cy="99060"/>
            </a:xfrm>
            <a:custGeom>
              <a:avLst/>
              <a:gdLst/>
              <a:ahLst/>
              <a:cxnLst/>
              <a:rect l="l" t="t" r="r" b="b"/>
              <a:pathLst>
                <a:path w="1864995" h="99060">
                  <a:moveTo>
                    <a:pt x="0" y="0"/>
                  </a:moveTo>
                  <a:lnTo>
                    <a:pt x="1864436" y="0"/>
                  </a:lnTo>
                </a:path>
                <a:path w="1864995" h="99060">
                  <a:moveTo>
                    <a:pt x="0" y="0"/>
                  </a:moveTo>
                  <a:lnTo>
                    <a:pt x="0" y="98755"/>
                  </a:lnTo>
                </a:path>
              </a:pathLst>
            </a:custGeom>
            <a:ln w="8332">
              <a:solidFill>
                <a:srgbClr val="000000"/>
              </a:solidFill>
            </a:ln>
          </p:spPr>
          <p:txBody>
            <a:bodyPr wrap="square" lIns="0" tIns="0" rIns="0" bIns="0" rtlCol="0"/>
            <a:lstStyle/>
            <a:p>
              <a:endParaRPr/>
            </a:p>
          </p:txBody>
        </p:sp>
        <p:sp>
          <p:nvSpPr>
            <p:cNvPr id="7" name="object 7"/>
            <p:cNvSpPr/>
            <p:nvPr/>
          </p:nvSpPr>
          <p:spPr>
            <a:xfrm>
              <a:off x="2331981"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8" name="object 8"/>
            <p:cNvSpPr/>
            <p:nvPr/>
          </p:nvSpPr>
          <p:spPr>
            <a:xfrm>
              <a:off x="2795981"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9" name="object 9"/>
            <p:cNvSpPr/>
            <p:nvPr/>
          </p:nvSpPr>
          <p:spPr>
            <a:xfrm>
              <a:off x="3268418"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10" name="object 10"/>
            <p:cNvSpPr/>
            <p:nvPr/>
          </p:nvSpPr>
          <p:spPr>
            <a:xfrm>
              <a:off x="3732418"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grpSp>
      <p:sp>
        <p:nvSpPr>
          <p:cNvPr id="11" name="object 11"/>
          <p:cNvSpPr txBox="1"/>
          <p:nvPr/>
        </p:nvSpPr>
        <p:spPr>
          <a:xfrm>
            <a:off x="1855282" y="2642107"/>
            <a:ext cx="119380" cy="223520"/>
          </a:xfrm>
          <a:prstGeom prst="rect">
            <a:avLst/>
          </a:prstGeom>
        </p:spPr>
        <p:txBody>
          <a:bodyPr vert="horz" wrap="square" lIns="0" tIns="12065" rIns="0" bIns="0" rtlCol="0">
            <a:spAutoFit/>
          </a:bodyPr>
          <a:lstStyle/>
          <a:p>
            <a:pPr marL="12700">
              <a:lnSpc>
                <a:spcPct val="100000"/>
              </a:lnSpc>
              <a:spcBef>
                <a:spcPts val="95"/>
              </a:spcBef>
            </a:pPr>
            <a:r>
              <a:rPr sz="1300" spc="15" dirty="0">
                <a:latin typeface="Arial"/>
                <a:cs typeface="Arial"/>
              </a:rPr>
              <a:t>0</a:t>
            </a:r>
            <a:endParaRPr sz="1300">
              <a:latin typeface="Arial"/>
              <a:cs typeface="Arial"/>
            </a:endParaRPr>
          </a:p>
        </p:txBody>
      </p:sp>
      <p:sp>
        <p:nvSpPr>
          <p:cNvPr id="12" name="object 12"/>
          <p:cNvSpPr txBox="1"/>
          <p:nvPr/>
        </p:nvSpPr>
        <p:spPr>
          <a:xfrm>
            <a:off x="2319281" y="2642107"/>
            <a:ext cx="1704339" cy="223520"/>
          </a:xfrm>
          <a:prstGeom prst="rect">
            <a:avLst/>
          </a:prstGeom>
        </p:spPr>
        <p:txBody>
          <a:bodyPr vert="horz" wrap="square" lIns="0" tIns="12065" rIns="0" bIns="0" rtlCol="0">
            <a:spAutoFit/>
          </a:bodyPr>
          <a:lstStyle/>
          <a:p>
            <a:pPr marL="12700">
              <a:lnSpc>
                <a:spcPct val="100000"/>
              </a:lnSpc>
              <a:spcBef>
                <a:spcPts val="95"/>
              </a:spcBef>
              <a:tabLst>
                <a:tab pos="476250" algn="l"/>
                <a:tab pos="948690" algn="l"/>
                <a:tab pos="1412875" algn="l"/>
              </a:tabLst>
            </a:pPr>
            <a:r>
              <a:rPr sz="1300" spc="5" dirty="0">
                <a:latin typeface="Arial"/>
                <a:cs typeface="Arial"/>
              </a:rPr>
              <a:t>5</a:t>
            </a:r>
            <a:r>
              <a:rPr sz="1300" spc="15" dirty="0">
                <a:latin typeface="Arial"/>
                <a:cs typeface="Arial"/>
              </a:rPr>
              <a:t>0</a:t>
            </a:r>
            <a:r>
              <a:rPr sz="1300" dirty="0">
                <a:latin typeface="Arial"/>
                <a:cs typeface="Arial"/>
              </a:rPr>
              <a:t>	</a:t>
            </a:r>
            <a:r>
              <a:rPr sz="1300" spc="5" dirty="0">
                <a:latin typeface="Arial"/>
                <a:cs typeface="Arial"/>
              </a:rPr>
              <a:t>10</a:t>
            </a:r>
            <a:r>
              <a:rPr sz="1300" spc="15" dirty="0">
                <a:latin typeface="Arial"/>
                <a:cs typeface="Arial"/>
              </a:rPr>
              <a:t>0</a:t>
            </a:r>
            <a:r>
              <a:rPr sz="1300" dirty="0">
                <a:latin typeface="Arial"/>
                <a:cs typeface="Arial"/>
              </a:rPr>
              <a:t>	</a:t>
            </a:r>
            <a:r>
              <a:rPr sz="1300" spc="5" dirty="0">
                <a:latin typeface="Arial"/>
                <a:cs typeface="Arial"/>
              </a:rPr>
              <a:t>15</a:t>
            </a:r>
            <a:r>
              <a:rPr sz="1300" spc="15" dirty="0">
                <a:latin typeface="Arial"/>
                <a:cs typeface="Arial"/>
              </a:rPr>
              <a:t>0</a:t>
            </a:r>
            <a:r>
              <a:rPr sz="1300" dirty="0">
                <a:latin typeface="Arial"/>
                <a:cs typeface="Arial"/>
              </a:rPr>
              <a:t>	</a:t>
            </a:r>
            <a:r>
              <a:rPr sz="1300" spc="5" dirty="0">
                <a:latin typeface="Arial"/>
                <a:cs typeface="Arial"/>
              </a:rPr>
              <a:t>200</a:t>
            </a:r>
            <a:endParaRPr sz="1300">
              <a:latin typeface="Arial"/>
              <a:cs typeface="Arial"/>
            </a:endParaRPr>
          </a:p>
        </p:txBody>
      </p:sp>
      <p:grpSp>
        <p:nvGrpSpPr>
          <p:cNvPr id="13" name="object 13"/>
          <p:cNvGrpSpPr/>
          <p:nvPr/>
        </p:nvGrpSpPr>
        <p:grpSpPr>
          <a:xfrm>
            <a:off x="1682381" y="840181"/>
            <a:ext cx="106045" cy="1547495"/>
            <a:chOff x="1682381" y="840181"/>
            <a:chExt cx="106045" cy="1547495"/>
          </a:xfrm>
        </p:grpSpPr>
        <p:sp>
          <p:nvSpPr>
            <p:cNvPr id="14" name="object 14"/>
            <p:cNvSpPr/>
            <p:nvPr/>
          </p:nvSpPr>
          <p:spPr>
            <a:xfrm>
              <a:off x="1682381" y="844296"/>
              <a:ext cx="101600" cy="1539240"/>
            </a:xfrm>
            <a:custGeom>
              <a:avLst/>
              <a:gdLst/>
              <a:ahLst/>
              <a:cxnLst/>
              <a:rect l="l" t="t" r="r" b="b"/>
              <a:pathLst>
                <a:path w="101600" h="1539239">
                  <a:moveTo>
                    <a:pt x="101236" y="1538935"/>
                  </a:moveTo>
                  <a:lnTo>
                    <a:pt x="101236" y="0"/>
                  </a:lnTo>
                </a:path>
                <a:path w="101600" h="1539239">
                  <a:moveTo>
                    <a:pt x="101236" y="1538935"/>
                  </a:moveTo>
                  <a:lnTo>
                    <a:pt x="0" y="1538935"/>
                  </a:lnTo>
                </a:path>
              </a:pathLst>
            </a:custGeom>
            <a:ln w="8332">
              <a:solidFill>
                <a:srgbClr val="000000"/>
              </a:solidFill>
            </a:ln>
          </p:spPr>
          <p:txBody>
            <a:bodyPr wrap="square" lIns="0" tIns="0" rIns="0" bIns="0" rtlCol="0"/>
            <a:lstStyle/>
            <a:p>
              <a:endParaRPr/>
            </a:p>
          </p:txBody>
        </p:sp>
        <p:sp>
          <p:nvSpPr>
            <p:cNvPr id="15" name="object 15"/>
            <p:cNvSpPr/>
            <p:nvPr/>
          </p:nvSpPr>
          <p:spPr>
            <a:xfrm>
              <a:off x="1682381" y="2128113"/>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6" name="object 16"/>
            <p:cNvSpPr/>
            <p:nvPr/>
          </p:nvSpPr>
          <p:spPr>
            <a:xfrm>
              <a:off x="1682381" y="1872996"/>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7" name="object 17"/>
            <p:cNvSpPr/>
            <p:nvPr/>
          </p:nvSpPr>
          <p:spPr>
            <a:xfrm>
              <a:off x="1682381" y="1609649"/>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8" name="object 18"/>
            <p:cNvSpPr/>
            <p:nvPr/>
          </p:nvSpPr>
          <p:spPr>
            <a:xfrm>
              <a:off x="1682381" y="1354531"/>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9" name="object 19"/>
            <p:cNvSpPr/>
            <p:nvPr/>
          </p:nvSpPr>
          <p:spPr>
            <a:xfrm>
              <a:off x="1682381" y="1099413"/>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20" name="object 20"/>
            <p:cNvSpPr/>
            <p:nvPr/>
          </p:nvSpPr>
          <p:spPr>
            <a:xfrm>
              <a:off x="1682381" y="844296"/>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grpSp>
      <p:sp>
        <p:nvSpPr>
          <p:cNvPr id="21" name="object 21"/>
          <p:cNvSpPr txBox="1"/>
          <p:nvPr/>
        </p:nvSpPr>
        <p:spPr>
          <a:xfrm>
            <a:off x="1415702" y="2278992"/>
            <a:ext cx="213995" cy="117475"/>
          </a:xfrm>
          <a:prstGeom prst="rect">
            <a:avLst/>
          </a:prstGeom>
        </p:spPr>
        <p:txBody>
          <a:bodyPr vert="vert270" wrap="square" lIns="0" tIns="0" rIns="0" bIns="0" rtlCol="0">
            <a:spAutoFit/>
          </a:bodyPr>
          <a:lstStyle/>
          <a:p>
            <a:pPr marL="12700">
              <a:lnSpc>
                <a:spcPct val="100000"/>
              </a:lnSpc>
            </a:pPr>
            <a:r>
              <a:rPr sz="1300" dirty="0">
                <a:latin typeface="Arial"/>
                <a:cs typeface="Arial"/>
              </a:rPr>
              <a:t>0</a:t>
            </a:r>
            <a:endParaRPr sz="1300">
              <a:latin typeface="Arial"/>
              <a:cs typeface="Arial"/>
            </a:endParaRPr>
          </a:p>
        </p:txBody>
      </p:sp>
      <p:sp>
        <p:nvSpPr>
          <p:cNvPr id="22" name="object 22"/>
          <p:cNvSpPr txBox="1"/>
          <p:nvPr/>
        </p:nvSpPr>
        <p:spPr>
          <a:xfrm>
            <a:off x="1415702" y="1498193"/>
            <a:ext cx="213995" cy="387985"/>
          </a:xfrm>
          <a:prstGeom prst="rect">
            <a:avLst/>
          </a:prstGeom>
        </p:spPr>
        <p:txBody>
          <a:bodyPr vert="vert270" wrap="square" lIns="0" tIns="0" rIns="0" bIns="0" rtlCol="0">
            <a:spAutoFit/>
          </a:bodyPr>
          <a:lstStyle/>
          <a:p>
            <a:pPr marL="12700">
              <a:lnSpc>
                <a:spcPct val="100000"/>
              </a:lnSpc>
            </a:pPr>
            <a:r>
              <a:rPr sz="1300" spc="-10" dirty="0">
                <a:latin typeface="Arial"/>
                <a:cs typeface="Arial"/>
              </a:rPr>
              <a:t>1000</a:t>
            </a:r>
            <a:endParaRPr sz="1300">
              <a:latin typeface="Arial"/>
              <a:cs typeface="Arial"/>
            </a:endParaRPr>
          </a:p>
        </p:txBody>
      </p:sp>
      <p:sp>
        <p:nvSpPr>
          <p:cNvPr id="23" name="object 23"/>
          <p:cNvSpPr txBox="1"/>
          <p:nvPr/>
        </p:nvSpPr>
        <p:spPr>
          <a:xfrm>
            <a:off x="1415700" y="469493"/>
            <a:ext cx="213995" cy="897890"/>
          </a:xfrm>
          <a:prstGeom prst="rect">
            <a:avLst/>
          </a:prstGeom>
        </p:spPr>
        <p:txBody>
          <a:bodyPr vert="vert270" wrap="square" lIns="0" tIns="0" rIns="0" bIns="0" rtlCol="0">
            <a:spAutoFit/>
          </a:bodyPr>
          <a:lstStyle/>
          <a:p>
            <a:pPr marL="12700">
              <a:lnSpc>
                <a:spcPct val="100000"/>
              </a:lnSpc>
              <a:tabLst>
                <a:tab pos="522605" algn="l"/>
              </a:tabLst>
            </a:pPr>
            <a:r>
              <a:rPr sz="1300" spc="-10" dirty="0">
                <a:latin typeface="Arial"/>
                <a:cs typeface="Arial"/>
              </a:rPr>
              <a:t>200</a:t>
            </a:r>
            <a:r>
              <a:rPr sz="1300" dirty="0">
                <a:latin typeface="Arial"/>
                <a:cs typeface="Arial"/>
              </a:rPr>
              <a:t>0	</a:t>
            </a:r>
            <a:r>
              <a:rPr sz="1300" spc="-10" dirty="0">
                <a:latin typeface="Arial"/>
                <a:cs typeface="Arial"/>
              </a:rPr>
              <a:t>3000</a:t>
            </a:r>
            <a:endParaRPr sz="1300">
              <a:latin typeface="Arial"/>
              <a:cs typeface="Arial"/>
            </a:endParaRPr>
          </a:p>
        </p:txBody>
      </p:sp>
      <p:grpSp>
        <p:nvGrpSpPr>
          <p:cNvPr id="24" name="object 24"/>
          <p:cNvGrpSpPr/>
          <p:nvPr/>
        </p:nvGrpSpPr>
        <p:grpSpPr>
          <a:xfrm>
            <a:off x="1863763" y="733196"/>
            <a:ext cx="2240280" cy="1654175"/>
            <a:chOff x="1863763" y="733196"/>
            <a:chExt cx="2240280" cy="1654175"/>
          </a:xfrm>
        </p:grpSpPr>
        <p:sp>
          <p:nvSpPr>
            <p:cNvPr id="25" name="object 25"/>
            <p:cNvSpPr/>
            <p:nvPr/>
          </p:nvSpPr>
          <p:spPr>
            <a:xfrm>
              <a:off x="1867979" y="737309"/>
              <a:ext cx="93345" cy="1646555"/>
            </a:xfrm>
            <a:custGeom>
              <a:avLst/>
              <a:gdLst/>
              <a:ahLst/>
              <a:cxnLst/>
              <a:rect l="l" t="t" r="r" b="b"/>
              <a:pathLst>
                <a:path w="93344" h="1646555">
                  <a:moveTo>
                    <a:pt x="92808" y="1645928"/>
                  </a:moveTo>
                  <a:lnTo>
                    <a:pt x="0" y="1645928"/>
                  </a:lnTo>
                  <a:lnTo>
                    <a:pt x="0" y="0"/>
                  </a:lnTo>
                  <a:lnTo>
                    <a:pt x="92808" y="0"/>
                  </a:lnTo>
                  <a:lnTo>
                    <a:pt x="92808" y="1645928"/>
                  </a:lnTo>
                  <a:close/>
                </a:path>
              </a:pathLst>
            </a:custGeom>
            <a:solidFill>
              <a:srgbClr val="0000FF"/>
            </a:solidFill>
          </p:spPr>
          <p:txBody>
            <a:bodyPr wrap="square" lIns="0" tIns="0" rIns="0" bIns="0" rtlCol="0"/>
            <a:lstStyle/>
            <a:p>
              <a:endParaRPr/>
            </a:p>
          </p:txBody>
        </p:sp>
        <p:sp>
          <p:nvSpPr>
            <p:cNvPr id="26" name="object 26"/>
            <p:cNvSpPr/>
            <p:nvPr/>
          </p:nvSpPr>
          <p:spPr>
            <a:xfrm>
              <a:off x="1867981" y="737311"/>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27" name="object 27"/>
            <p:cNvSpPr/>
            <p:nvPr/>
          </p:nvSpPr>
          <p:spPr>
            <a:xfrm>
              <a:off x="1960781" y="737311"/>
              <a:ext cx="0" cy="1645920"/>
            </a:xfrm>
            <a:custGeom>
              <a:avLst/>
              <a:gdLst/>
              <a:ahLst/>
              <a:cxnLst/>
              <a:rect l="l" t="t" r="r" b="b"/>
              <a:pathLst>
                <a:path h="1645920">
                  <a:moveTo>
                    <a:pt x="0" y="0"/>
                  </a:moveTo>
                  <a:lnTo>
                    <a:pt x="0" y="1645920"/>
                  </a:lnTo>
                </a:path>
              </a:pathLst>
            </a:custGeom>
            <a:ln w="8436">
              <a:solidFill>
                <a:srgbClr val="000000"/>
              </a:solidFill>
            </a:ln>
          </p:spPr>
          <p:txBody>
            <a:bodyPr wrap="square" lIns="0" tIns="0" rIns="0" bIns="0" rtlCol="0"/>
            <a:lstStyle/>
            <a:p>
              <a:endParaRPr/>
            </a:p>
          </p:txBody>
        </p:sp>
        <p:sp>
          <p:nvSpPr>
            <p:cNvPr id="28" name="object 28"/>
            <p:cNvSpPr/>
            <p:nvPr/>
          </p:nvSpPr>
          <p:spPr>
            <a:xfrm>
              <a:off x="18679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29" name="object 29"/>
            <p:cNvSpPr/>
            <p:nvPr/>
          </p:nvSpPr>
          <p:spPr>
            <a:xfrm>
              <a:off x="1867981" y="737311"/>
              <a:ext cx="0" cy="1645920"/>
            </a:xfrm>
            <a:custGeom>
              <a:avLst/>
              <a:gdLst/>
              <a:ahLst/>
              <a:cxnLst/>
              <a:rect l="l" t="t" r="r" b="b"/>
              <a:pathLst>
                <a:path h="1645920">
                  <a:moveTo>
                    <a:pt x="0" y="1645920"/>
                  </a:moveTo>
                  <a:lnTo>
                    <a:pt x="0" y="0"/>
                  </a:lnTo>
                </a:path>
              </a:pathLst>
            </a:custGeom>
            <a:ln w="8436">
              <a:solidFill>
                <a:srgbClr val="000000"/>
              </a:solidFill>
            </a:ln>
          </p:spPr>
          <p:txBody>
            <a:bodyPr wrap="square" lIns="0" tIns="0" rIns="0" bIns="0" rtlCol="0"/>
            <a:lstStyle/>
            <a:p>
              <a:endParaRPr/>
            </a:p>
          </p:txBody>
        </p:sp>
        <p:sp>
          <p:nvSpPr>
            <p:cNvPr id="30" name="object 30"/>
            <p:cNvSpPr/>
            <p:nvPr/>
          </p:nvSpPr>
          <p:spPr>
            <a:xfrm>
              <a:off x="1960788" y="1017115"/>
              <a:ext cx="93345" cy="1366520"/>
            </a:xfrm>
            <a:custGeom>
              <a:avLst/>
              <a:gdLst/>
              <a:ahLst/>
              <a:cxnLst/>
              <a:rect l="l" t="t" r="r" b="b"/>
              <a:pathLst>
                <a:path w="93344" h="1366520">
                  <a:moveTo>
                    <a:pt x="92800" y="1366113"/>
                  </a:moveTo>
                  <a:lnTo>
                    <a:pt x="0" y="1366113"/>
                  </a:lnTo>
                  <a:lnTo>
                    <a:pt x="0" y="0"/>
                  </a:lnTo>
                  <a:lnTo>
                    <a:pt x="92800" y="0"/>
                  </a:lnTo>
                  <a:lnTo>
                    <a:pt x="92800" y="1366113"/>
                  </a:lnTo>
                  <a:close/>
                </a:path>
              </a:pathLst>
            </a:custGeom>
            <a:solidFill>
              <a:srgbClr val="0000FF"/>
            </a:solidFill>
          </p:spPr>
          <p:txBody>
            <a:bodyPr wrap="square" lIns="0" tIns="0" rIns="0" bIns="0" rtlCol="0"/>
            <a:lstStyle/>
            <a:p>
              <a:endParaRPr/>
            </a:p>
          </p:txBody>
        </p:sp>
        <p:sp>
          <p:nvSpPr>
            <p:cNvPr id="31" name="object 31"/>
            <p:cNvSpPr/>
            <p:nvPr/>
          </p:nvSpPr>
          <p:spPr>
            <a:xfrm>
              <a:off x="1960781" y="1017117"/>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32" name="object 32"/>
            <p:cNvSpPr/>
            <p:nvPr/>
          </p:nvSpPr>
          <p:spPr>
            <a:xfrm>
              <a:off x="2053581" y="1017117"/>
              <a:ext cx="0" cy="1366520"/>
            </a:xfrm>
            <a:custGeom>
              <a:avLst/>
              <a:gdLst/>
              <a:ahLst/>
              <a:cxnLst/>
              <a:rect l="l" t="t" r="r" b="b"/>
              <a:pathLst>
                <a:path h="1366520">
                  <a:moveTo>
                    <a:pt x="0" y="0"/>
                  </a:moveTo>
                  <a:lnTo>
                    <a:pt x="0" y="1366113"/>
                  </a:lnTo>
                </a:path>
              </a:pathLst>
            </a:custGeom>
            <a:ln w="8436">
              <a:solidFill>
                <a:srgbClr val="000000"/>
              </a:solidFill>
            </a:ln>
          </p:spPr>
          <p:txBody>
            <a:bodyPr wrap="square" lIns="0" tIns="0" rIns="0" bIns="0" rtlCol="0"/>
            <a:lstStyle/>
            <a:p>
              <a:endParaRPr/>
            </a:p>
          </p:txBody>
        </p:sp>
        <p:sp>
          <p:nvSpPr>
            <p:cNvPr id="33" name="object 33"/>
            <p:cNvSpPr/>
            <p:nvPr/>
          </p:nvSpPr>
          <p:spPr>
            <a:xfrm>
              <a:off x="19607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34" name="object 34"/>
            <p:cNvSpPr/>
            <p:nvPr/>
          </p:nvSpPr>
          <p:spPr>
            <a:xfrm>
              <a:off x="1960781" y="1017117"/>
              <a:ext cx="0" cy="1366520"/>
            </a:xfrm>
            <a:custGeom>
              <a:avLst/>
              <a:gdLst/>
              <a:ahLst/>
              <a:cxnLst/>
              <a:rect l="l" t="t" r="r" b="b"/>
              <a:pathLst>
                <a:path h="1366520">
                  <a:moveTo>
                    <a:pt x="0" y="1366113"/>
                  </a:moveTo>
                  <a:lnTo>
                    <a:pt x="0" y="0"/>
                  </a:lnTo>
                </a:path>
              </a:pathLst>
            </a:custGeom>
            <a:ln w="8436">
              <a:solidFill>
                <a:srgbClr val="000000"/>
              </a:solidFill>
            </a:ln>
          </p:spPr>
          <p:txBody>
            <a:bodyPr wrap="square" lIns="0" tIns="0" rIns="0" bIns="0" rtlCol="0"/>
            <a:lstStyle/>
            <a:p>
              <a:endParaRPr/>
            </a:p>
          </p:txBody>
        </p:sp>
        <p:sp>
          <p:nvSpPr>
            <p:cNvPr id="35" name="object 35"/>
            <p:cNvSpPr/>
            <p:nvPr/>
          </p:nvSpPr>
          <p:spPr>
            <a:xfrm>
              <a:off x="2053579" y="1527350"/>
              <a:ext cx="93345" cy="855980"/>
            </a:xfrm>
            <a:custGeom>
              <a:avLst/>
              <a:gdLst/>
              <a:ahLst/>
              <a:cxnLst/>
              <a:rect l="l" t="t" r="r" b="b"/>
              <a:pathLst>
                <a:path w="93344" h="855980">
                  <a:moveTo>
                    <a:pt x="92800" y="855878"/>
                  </a:moveTo>
                  <a:lnTo>
                    <a:pt x="0" y="855878"/>
                  </a:lnTo>
                  <a:lnTo>
                    <a:pt x="0" y="0"/>
                  </a:lnTo>
                  <a:lnTo>
                    <a:pt x="92800" y="0"/>
                  </a:lnTo>
                  <a:lnTo>
                    <a:pt x="92800" y="855878"/>
                  </a:lnTo>
                  <a:close/>
                </a:path>
              </a:pathLst>
            </a:custGeom>
            <a:solidFill>
              <a:srgbClr val="0000FF"/>
            </a:solidFill>
          </p:spPr>
          <p:txBody>
            <a:bodyPr wrap="square" lIns="0" tIns="0" rIns="0" bIns="0" rtlCol="0"/>
            <a:lstStyle/>
            <a:p>
              <a:endParaRPr/>
            </a:p>
          </p:txBody>
        </p:sp>
        <p:sp>
          <p:nvSpPr>
            <p:cNvPr id="36" name="object 36"/>
            <p:cNvSpPr/>
            <p:nvPr/>
          </p:nvSpPr>
          <p:spPr>
            <a:xfrm>
              <a:off x="2053581" y="1527353"/>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37" name="object 37"/>
            <p:cNvSpPr/>
            <p:nvPr/>
          </p:nvSpPr>
          <p:spPr>
            <a:xfrm>
              <a:off x="2146381" y="1527353"/>
              <a:ext cx="0" cy="855980"/>
            </a:xfrm>
            <a:custGeom>
              <a:avLst/>
              <a:gdLst/>
              <a:ahLst/>
              <a:cxnLst/>
              <a:rect l="l" t="t" r="r" b="b"/>
              <a:pathLst>
                <a:path h="855980">
                  <a:moveTo>
                    <a:pt x="0" y="0"/>
                  </a:moveTo>
                  <a:lnTo>
                    <a:pt x="0" y="855878"/>
                  </a:lnTo>
                </a:path>
              </a:pathLst>
            </a:custGeom>
            <a:ln w="8436">
              <a:solidFill>
                <a:srgbClr val="000000"/>
              </a:solidFill>
            </a:ln>
          </p:spPr>
          <p:txBody>
            <a:bodyPr wrap="square" lIns="0" tIns="0" rIns="0" bIns="0" rtlCol="0"/>
            <a:lstStyle/>
            <a:p>
              <a:endParaRPr/>
            </a:p>
          </p:txBody>
        </p:sp>
        <p:sp>
          <p:nvSpPr>
            <p:cNvPr id="38" name="object 38"/>
            <p:cNvSpPr/>
            <p:nvPr/>
          </p:nvSpPr>
          <p:spPr>
            <a:xfrm>
              <a:off x="20535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39" name="object 39"/>
            <p:cNvSpPr/>
            <p:nvPr/>
          </p:nvSpPr>
          <p:spPr>
            <a:xfrm>
              <a:off x="2053581" y="1527353"/>
              <a:ext cx="0" cy="855980"/>
            </a:xfrm>
            <a:custGeom>
              <a:avLst/>
              <a:gdLst/>
              <a:ahLst/>
              <a:cxnLst/>
              <a:rect l="l" t="t" r="r" b="b"/>
              <a:pathLst>
                <a:path h="855980">
                  <a:moveTo>
                    <a:pt x="0" y="855878"/>
                  </a:moveTo>
                  <a:lnTo>
                    <a:pt x="0" y="0"/>
                  </a:lnTo>
                </a:path>
              </a:pathLst>
            </a:custGeom>
            <a:ln w="8436">
              <a:solidFill>
                <a:srgbClr val="000000"/>
              </a:solidFill>
            </a:ln>
          </p:spPr>
          <p:txBody>
            <a:bodyPr wrap="square" lIns="0" tIns="0" rIns="0" bIns="0" rtlCol="0"/>
            <a:lstStyle/>
            <a:p>
              <a:endParaRPr/>
            </a:p>
          </p:txBody>
        </p:sp>
        <p:sp>
          <p:nvSpPr>
            <p:cNvPr id="40" name="object 40"/>
            <p:cNvSpPr/>
            <p:nvPr/>
          </p:nvSpPr>
          <p:spPr>
            <a:xfrm>
              <a:off x="2146379" y="1897682"/>
              <a:ext cx="93345" cy="485775"/>
            </a:xfrm>
            <a:custGeom>
              <a:avLst/>
              <a:gdLst/>
              <a:ahLst/>
              <a:cxnLst/>
              <a:rect l="l" t="t" r="r" b="b"/>
              <a:pathLst>
                <a:path w="93344" h="485775">
                  <a:moveTo>
                    <a:pt x="92800" y="485546"/>
                  </a:moveTo>
                  <a:lnTo>
                    <a:pt x="0" y="485546"/>
                  </a:lnTo>
                  <a:lnTo>
                    <a:pt x="0" y="0"/>
                  </a:lnTo>
                  <a:lnTo>
                    <a:pt x="92800" y="0"/>
                  </a:lnTo>
                  <a:lnTo>
                    <a:pt x="92800" y="485546"/>
                  </a:lnTo>
                  <a:close/>
                </a:path>
              </a:pathLst>
            </a:custGeom>
            <a:solidFill>
              <a:srgbClr val="0000FF"/>
            </a:solidFill>
          </p:spPr>
          <p:txBody>
            <a:bodyPr wrap="square" lIns="0" tIns="0" rIns="0" bIns="0" rtlCol="0"/>
            <a:lstStyle/>
            <a:p>
              <a:endParaRPr/>
            </a:p>
          </p:txBody>
        </p:sp>
        <p:sp>
          <p:nvSpPr>
            <p:cNvPr id="41" name="object 41"/>
            <p:cNvSpPr/>
            <p:nvPr/>
          </p:nvSpPr>
          <p:spPr>
            <a:xfrm>
              <a:off x="2146381" y="1897685"/>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42" name="object 42"/>
            <p:cNvSpPr/>
            <p:nvPr/>
          </p:nvSpPr>
          <p:spPr>
            <a:xfrm>
              <a:off x="2239181" y="1897685"/>
              <a:ext cx="0" cy="485775"/>
            </a:xfrm>
            <a:custGeom>
              <a:avLst/>
              <a:gdLst/>
              <a:ahLst/>
              <a:cxnLst/>
              <a:rect l="l" t="t" r="r" b="b"/>
              <a:pathLst>
                <a:path h="485775">
                  <a:moveTo>
                    <a:pt x="0" y="0"/>
                  </a:moveTo>
                  <a:lnTo>
                    <a:pt x="0" y="485546"/>
                  </a:lnTo>
                </a:path>
              </a:pathLst>
            </a:custGeom>
            <a:ln w="8436">
              <a:solidFill>
                <a:srgbClr val="000000"/>
              </a:solidFill>
            </a:ln>
          </p:spPr>
          <p:txBody>
            <a:bodyPr wrap="square" lIns="0" tIns="0" rIns="0" bIns="0" rtlCol="0"/>
            <a:lstStyle/>
            <a:p>
              <a:endParaRPr/>
            </a:p>
          </p:txBody>
        </p:sp>
        <p:sp>
          <p:nvSpPr>
            <p:cNvPr id="43" name="object 43"/>
            <p:cNvSpPr/>
            <p:nvPr/>
          </p:nvSpPr>
          <p:spPr>
            <a:xfrm>
              <a:off x="21463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44" name="object 44"/>
            <p:cNvSpPr/>
            <p:nvPr/>
          </p:nvSpPr>
          <p:spPr>
            <a:xfrm>
              <a:off x="2146381" y="1897685"/>
              <a:ext cx="0" cy="485775"/>
            </a:xfrm>
            <a:custGeom>
              <a:avLst/>
              <a:gdLst/>
              <a:ahLst/>
              <a:cxnLst/>
              <a:rect l="l" t="t" r="r" b="b"/>
              <a:pathLst>
                <a:path h="485775">
                  <a:moveTo>
                    <a:pt x="0" y="485546"/>
                  </a:moveTo>
                  <a:lnTo>
                    <a:pt x="0" y="0"/>
                  </a:lnTo>
                </a:path>
              </a:pathLst>
            </a:custGeom>
            <a:ln w="8436">
              <a:solidFill>
                <a:srgbClr val="000000"/>
              </a:solidFill>
            </a:ln>
          </p:spPr>
          <p:txBody>
            <a:bodyPr wrap="square" lIns="0" tIns="0" rIns="0" bIns="0" rtlCol="0"/>
            <a:lstStyle/>
            <a:p>
              <a:endParaRPr/>
            </a:p>
          </p:txBody>
        </p:sp>
        <p:sp>
          <p:nvSpPr>
            <p:cNvPr id="45" name="object 45"/>
            <p:cNvSpPr/>
            <p:nvPr/>
          </p:nvSpPr>
          <p:spPr>
            <a:xfrm>
              <a:off x="2239179" y="2086971"/>
              <a:ext cx="93345" cy="296545"/>
            </a:xfrm>
            <a:custGeom>
              <a:avLst/>
              <a:gdLst/>
              <a:ahLst/>
              <a:cxnLst/>
              <a:rect l="l" t="t" r="r" b="b"/>
              <a:pathLst>
                <a:path w="93344" h="296544">
                  <a:moveTo>
                    <a:pt x="92808" y="296265"/>
                  </a:moveTo>
                  <a:lnTo>
                    <a:pt x="0" y="296265"/>
                  </a:lnTo>
                  <a:lnTo>
                    <a:pt x="0" y="0"/>
                  </a:lnTo>
                  <a:lnTo>
                    <a:pt x="92808" y="0"/>
                  </a:lnTo>
                  <a:lnTo>
                    <a:pt x="92808" y="296265"/>
                  </a:lnTo>
                  <a:close/>
                </a:path>
              </a:pathLst>
            </a:custGeom>
            <a:solidFill>
              <a:srgbClr val="0000FF"/>
            </a:solidFill>
          </p:spPr>
          <p:txBody>
            <a:bodyPr wrap="square" lIns="0" tIns="0" rIns="0" bIns="0" rtlCol="0"/>
            <a:lstStyle/>
            <a:p>
              <a:endParaRPr/>
            </a:p>
          </p:txBody>
        </p:sp>
        <p:sp>
          <p:nvSpPr>
            <p:cNvPr id="46" name="object 46"/>
            <p:cNvSpPr/>
            <p:nvPr/>
          </p:nvSpPr>
          <p:spPr>
            <a:xfrm>
              <a:off x="2239181" y="2086965"/>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47" name="object 47"/>
            <p:cNvSpPr/>
            <p:nvPr/>
          </p:nvSpPr>
          <p:spPr>
            <a:xfrm>
              <a:off x="2331981" y="2086965"/>
              <a:ext cx="0" cy="296545"/>
            </a:xfrm>
            <a:custGeom>
              <a:avLst/>
              <a:gdLst/>
              <a:ahLst/>
              <a:cxnLst/>
              <a:rect l="l" t="t" r="r" b="b"/>
              <a:pathLst>
                <a:path h="296544">
                  <a:moveTo>
                    <a:pt x="0" y="0"/>
                  </a:moveTo>
                  <a:lnTo>
                    <a:pt x="0" y="296265"/>
                  </a:lnTo>
                </a:path>
              </a:pathLst>
            </a:custGeom>
            <a:ln w="8436">
              <a:solidFill>
                <a:srgbClr val="000000"/>
              </a:solidFill>
            </a:ln>
          </p:spPr>
          <p:txBody>
            <a:bodyPr wrap="square" lIns="0" tIns="0" rIns="0" bIns="0" rtlCol="0"/>
            <a:lstStyle/>
            <a:p>
              <a:endParaRPr/>
            </a:p>
          </p:txBody>
        </p:sp>
        <p:sp>
          <p:nvSpPr>
            <p:cNvPr id="48" name="object 48"/>
            <p:cNvSpPr/>
            <p:nvPr/>
          </p:nvSpPr>
          <p:spPr>
            <a:xfrm>
              <a:off x="22391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49" name="object 49"/>
            <p:cNvSpPr/>
            <p:nvPr/>
          </p:nvSpPr>
          <p:spPr>
            <a:xfrm>
              <a:off x="2239181" y="2086965"/>
              <a:ext cx="0" cy="296545"/>
            </a:xfrm>
            <a:custGeom>
              <a:avLst/>
              <a:gdLst/>
              <a:ahLst/>
              <a:cxnLst/>
              <a:rect l="l" t="t" r="r" b="b"/>
              <a:pathLst>
                <a:path h="296544">
                  <a:moveTo>
                    <a:pt x="0" y="296265"/>
                  </a:moveTo>
                  <a:lnTo>
                    <a:pt x="0" y="0"/>
                  </a:lnTo>
                </a:path>
              </a:pathLst>
            </a:custGeom>
            <a:ln w="8436">
              <a:solidFill>
                <a:srgbClr val="000000"/>
              </a:solidFill>
            </a:ln>
          </p:spPr>
          <p:txBody>
            <a:bodyPr wrap="square" lIns="0" tIns="0" rIns="0" bIns="0" rtlCol="0"/>
            <a:lstStyle/>
            <a:p>
              <a:endParaRPr/>
            </a:p>
          </p:txBody>
        </p:sp>
        <p:sp>
          <p:nvSpPr>
            <p:cNvPr id="50" name="object 50"/>
            <p:cNvSpPr/>
            <p:nvPr/>
          </p:nvSpPr>
          <p:spPr>
            <a:xfrm>
              <a:off x="2331988" y="2202177"/>
              <a:ext cx="93345" cy="181610"/>
            </a:xfrm>
            <a:custGeom>
              <a:avLst/>
              <a:gdLst/>
              <a:ahLst/>
              <a:cxnLst/>
              <a:rect l="l" t="t" r="r" b="b"/>
              <a:pathLst>
                <a:path w="93344" h="181610">
                  <a:moveTo>
                    <a:pt x="92800" y="181051"/>
                  </a:moveTo>
                  <a:lnTo>
                    <a:pt x="0" y="181051"/>
                  </a:lnTo>
                  <a:lnTo>
                    <a:pt x="0" y="0"/>
                  </a:lnTo>
                  <a:lnTo>
                    <a:pt x="92800" y="0"/>
                  </a:lnTo>
                  <a:lnTo>
                    <a:pt x="92800" y="181051"/>
                  </a:lnTo>
                  <a:close/>
                </a:path>
              </a:pathLst>
            </a:custGeom>
            <a:solidFill>
              <a:srgbClr val="0000FF"/>
            </a:solidFill>
          </p:spPr>
          <p:txBody>
            <a:bodyPr wrap="square" lIns="0" tIns="0" rIns="0" bIns="0" rtlCol="0"/>
            <a:lstStyle/>
            <a:p>
              <a:endParaRPr/>
            </a:p>
          </p:txBody>
        </p:sp>
        <p:sp>
          <p:nvSpPr>
            <p:cNvPr id="51" name="object 51"/>
            <p:cNvSpPr/>
            <p:nvPr/>
          </p:nvSpPr>
          <p:spPr>
            <a:xfrm>
              <a:off x="2331981" y="2202180"/>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52" name="object 52"/>
            <p:cNvSpPr/>
            <p:nvPr/>
          </p:nvSpPr>
          <p:spPr>
            <a:xfrm>
              <a:off x="2424781" y="2202180"/>
              <a:ext cx="0" cy="181610"/>
            </a:xfrm>
            <a:custGeom>
              <a:avLst/>
              <a:gdLst/>
              <a:ahLst/>
              <a:cxnLst/>
              <a:rect l="l" t="t" r="r" b="b"/>
              <a:pathLst>
                <a:path h="181610">
                  <a:moveTo>
                    <a:pt x="0" y="0"/>
                  </a:moveTo>
                  <a:lnTo>
                    <a:pt x="0" y="181051"/>
                  </a:lnTo>
                </a:path>
              </a:pathLst>
            </a:custGeom>
            <a:ln w="8436">
              <a:solidFill>
                <a:srgbClr val="000000"/>
              </a:solidFill>
            </a:ln>
          </p:spPr>
          <p:txBody>
            <a:bodyPr wrap="square" lIns="0" tIns="0" rIns="0" bIns="0" rtlCol="0"/>
            <a:lstStyle/>
            <a:p>
              <a:endParaRPr/>
            </a:p>
          </p:txBody>
        </p:sp>
        <p:sp>
          <p:nvSpPr>
            <p:cNvPr id="53" name="object 53"/>
            <p:cNvSpPr/>
            <p:nvPr/>
          </p:nvSpPr>
          <p:spPr>
            <a:xfrm>
              <a:off x="23319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54" name="object 54"/>
            <p:cNvSpPr/>
            <p:nvPr/>
          </p:nvSpPr>
          <p:spPr>
            <a:xfrm>
              <a:off x="2331981" y="2202180"/>
              <a:ext cx="0" cy="181610"/>
            </a:xfrm>
            <a:custGeom>
              <a:avLst/>
              <a:gdLst/>
              <a:ahLst/>
              <a:cxnLst/>
              <a:rect l="l" t="t" r="r" b="b"/>
              <a:pathLst>
                <a:path h="181610">
                  <a:moveTo>
                    <a:pt x="0" y="181051"/>
                  </a:moveTo>
                  <a:lnTo>
                    <a:pt x="0" y="0"/>
                  </a:lnTo>
                </a:path>
              </a:pathLst>
            </a:custGeom>
            <a:ln w="8436">
              <a:solidFill>
                <a:srgbClr val="000000"/>
              </a:solidFill>
            </a:ln>
          </p:spPr>
          <p:txBody>
            <a:bodyPr wrap="square" lIns="0" tIns="0" rIns="0" bIns="0" rtlCol="0"/>
            <a:lstStyle/>
            <a:p>
              <a:endParaRPr/>
            </a:p>
          </p:txBody>
        </p:sp>
        <p:sp>
          <p:nvSpPr>
            <p:cNvPr id="55" name="object 55"/>
            <p:cNvSpPr/>
            <p:nvPr/>
          </p:nvSpPr>
          <p:spPr>
            <a:xfrm>
              <a:off x="2424779" y="2276244"/>
              <a:ext cx="93345" cy="107314"/>
            </a:xfrm>
            <a:custGeom>
              <a:avLst/>
              <a:gdLst/>
              <a:ahLst/>
              <a:cxnLst/>
              <a:rect l="l" t="t" r="r" b="b"/>
              <a:pathLst>
                <a:path w="93344" h="107314">
                  <a:moveTo>
                    <a:pt x="92800" y="106984"/>
                  </a:moveTo>
                  <a:lnTo>
                    <a:pt x="0" y="106984"/>
                  </a:lnTo>
                  <a:lnTo>
                    <a:pt x="0" y="0"/>
                  </a:lnTo>
                  <a:lnTo>
                    <a:pt x="92800" y="0"/>
                  </a:lnTo>
                  <a:lnTo>
                    <a:pt x="92800" y="106984"/>
                  </a:lnTo>
                  <a:close/>
                </a:path>
              </a:pathLst>
            </a:custGeom>
            <a:solidFill>
              <a:srgbClr val="0000FF"/>
            </a:solidFill>
          </p:spPr>
          <p:txBody>
            <a:bodyPr wrap="square" lIns="0" tIns="0" rIns="0" bIns="0" rtlCol="0"/>
            <a:lstStyle/>
            <a:p>
              <a:endParaRPr/>
            </a:p>
          </p:txBody>
        </p:sp>
        <p:sp>
          <p:nvSpPr>
            <p:cNvPr id="56" name="object 56"/>
            <p:cNvSpPr/>
            <p:nvPr/>
          </p:nvSpPr>
          <p:spPr>
            <a:xfrm>
              <a:off x="2424781" y="2276246"/>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57" name="object 57"/>
            <p:cNvSpPr/>
            <p:nvPr/>
          </p:nvSpPr>
          <p:spPr>
            <a:xfrm>
              <a:off x="2517581" y="2276246"/>
              <a:ext cx="0" cy="107314"/>
            </a:xfrm>
            <a:custGeom>
              <a:avLst/>
              <a:gdLst/>
              <a:ahLst/>
              <a:cxnLst/>
              <a:rect l="l" t="t" r="r" b="b"/>
              <a:pathLst>
                <a:path h="107314">
                  <a:moveTo>
                    <a:pt x="0" y="0"/>
                  </a:moveTo>
                  <a:lnTo>
                    <a:pt x="0" y="106984"/>
                  </a:lnTo>
                </a:path>
              </a:pathLst>
            </a:custGeom>
            <a:ln w="8436">
              <a:solidFill>
                <a:srgbClr val="000000"/>
              </a:solidFill>
            </a:ln>
          </p:spPr>
          <p:txBody>
            <a:bodyPr wrap="square" lIns="0" tIns="0" rIns="0" bIns="0" rtlCol="0"/>
            <a:lstStyle/>
            <a:p>
              <a:endParaRPr/>
            </a:p>
          </p:txBody>
        </p:sp>
        <p:sp>
          <p:nvSpPr>
            <p:cNvPr id="58" name="object 58"/>
            <p:cNvSpPr/>
            <p:nvPr/>
          </p:nvSpPr>
          <p:spPr>
            <a:xfrm>
              <a:off x="24247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59" name="object 59"/>
            <p:cNvSpPr/>
            <p:nvPr/>
          </p:nvSpPr>
          <p:spPr>
            <a:xfrm>
              <a:off x="2424781" y="2276246"/>
              <a:ext cx="0" cy="107314"/>
            </a:xfrm>
            <a:custGeom>
              <a:avLst/>
              <a:gdLst/>
              <a:ahLst/>
              <a:cxnLst/>
              <a:rect l="l" t="t" r="r" b="b"/>
              <a:pathLst>
                <a:path h="107314">
                  <a:moveTo>
                    <a:pt x="0" y="106984"/>
                  </a:moveTo>
                  <a:lnTo>
                    <a:pt x="0" y="0"/>
                  </a:lnTo>
                </a:path>
              </a:pathLst>
            </a:custGeom>
            <a:ln w="8436">
              <a:solidFill>
                <a:srgbClr val="000000"/>
              </a:solidFill>
            </a:ln>
          </p:spPr>
          <p:txBody>
            <a:bodyPr wrap="square" lIns="0" tIns="0" rIns="0" bIns="0" rtlCol="0"/>
            <a:lstStyle/>
            <a:p>
              <a:endParaRPr/>
            </a:p>
          </p:txBody>
        </p:sp>
        <p:sp>
          <p:nvSpPr>
            <p:cNvPr id="60" name="object 60"/>
            <p:cNvSpPr/>
            <p:nvPr/>
          </p:nvSpPr>
          <p:spPr>
            <a:xfrm>
              <a:off x="2517580" y="2325621"/>
              <a:ext cx="93345" cy="57785"/>
            </a:xfrm>
            <a:custGeom>
              <a:avLst/>
              <a:gdLst/>
              <a:ahLst/>
              <a:cxnLst/>
              <a:rect l="l" t="t" r="r" b="b"/>
              <a:pathLst>
                <a:path w="93344" h="57785">
                  <a:moveTo>
                    <a:pt x="92800" y="57607"/>
                  </a:moveTo>
                  <a:lnTo>
                    <a:pt x="0" y="57607"/>
                  </a:lnTo>
                  <a:lnTo>
                    <a:pt x="0" y="0"/>
                  </a:lnTo>
                  <a:lnTo>
                    <a:pt x="92800" y="0"/>
                  </a:lnTo>
                  <a:lnTo>
                    <a:pt x="92800" y="57607"/>
                  </a:lnTo>
                  <a:close/>
                </a:path>
              </a:pathLst>
            </a:custGeom>
            <a:solidFill>
              <a:srgbClr val="0000FF"/>
            </a:solidFill>
          </p:spPr>
          <p:txBody>
            <a:bodyPr wrap="square" lIns="0" tIns="0" rIns="0" bIns="0" rtlCol="0"/>
            <a:lstStyle/>
            <a:p>
              <a:endParaRPr/>
            </a:p>
          </p:txBody>
        </p:sp>
        <p:sp>
          <p:nvSpPr>
            <p:cNvPr id="61" name="object 61"/>
            <p:cNvSpPr/>
            <p:nvPr/>
          </p:nvSpPr>
          <p:spPr>
            <a:xfrm>
              <a:off x="2517581" y="2325624"/>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62" name="object 62"/>
            <p:cNvSpPr/>
            <p:nvPr/>
          </p:nvSpPr>
          <p:spPr>
            <a:xfrm>
              <a:off x="2610381" y="2325624"/>
              <a:ext cx="0" cy="57785"/>
            </a:xfrm>
            <a:custGeom>
              <a:avLst/>
              <a:gdLst/>
              <a:ahLst/>
              <a:cxnLst/>
              <a:rect l="l" t="t" r="r" b="b"/>
              <a:pathLst>
                <a:path h="57785">
                  <a:moveTo>
                    <a:pt x="0" y="0"/>
                  </a:moveTo>
                  <a:lnTo>
                    <a:pt x="0" y="57607"/>
                  </a:lnTo>
                </a:path>
              </a:pathLst>
            </a:custGeom>
            <a:ln w="8436">
              <a:solidFill>
                <a:srgbClr val="000000"/>
              </a:solidFill>
            </a:ln>
          </p:spPr>
          <p:txBody>
            <a:bodyPr wrap="square" lIns="0" tIns="0" rIns="0" bIns="0" rtlCol="0"/>
            <a:lstStyle/>
            <a:p>
              <a:endParaRPr/>
            </a:p>
          </p:txBody>
        </p:sp>
        <p:sp>
          <p:nvSpPr>
            <p:cNvPr id="63" name="object 63"/>
            <p:cNvSpPr/>
            <p:nvPr/>
          </p:nvSpPr>
          <p:spPr>
            <a:xfrm>
              <a:off x="25175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64" name="object 64"/>
            <p:cNvSpPr/>
            <p:nvPr/>
          </p:nvSpPr>
          <p:spPr>
            <a:xfrm>
              <a:off x="2517581" y="2325624"/>
              <a:ext cx="0" cy="57785"/>
            </a:xfrm>
            <a:custGeom>
              <a:avLst/>
              <a:gdLst/>
              <a:ahLst/>
              <a:cxnLst/>
              <a:rect l="l" t="t" r="r" b="b"/>
              <a:pathLst>
                <a:path h="57785">
                  <a:moveTo>
                    <a:pt x="0" y="57607"/>
                  </a:moveTo>
                  <a:lnTo>
                    <a:pt x="0" y="0"/>
                  </a:lnTo>
                </a:path>
              </a:pathLst>
            </a:custGeom>
            <a:ln w="8436">
              <a:solidFill>
                <a:srgbClr val="000000"/>
              </a:solidFill>
            </a:ln>
          </p:spPr>
          <p:txBody>
            <a:bodyPr wrap="square" lIns="0" tIns="0" rIns="0" bIns="0" rtlCol="0"/>
            <a:lstStyle/>
            <a:p>
              <a:endParaRPr/>
            </a:p>
          </p:txBody>
        </p:sp>
        <p:sp>
          <p:nvSpPr>
            <p:cNvPr id="65" name="object 65"/>
            <p:cNvSpPr/>
            <p:nvPr/>
          </p:nvSpPr>
          <p:spPr>
            <a:xfrm>
              <a:off x="2610380" y="2333851"/>
              <a:ext cx="93345" cy="49530"/>
            </a:xfrm>
            <a:custGeom>
              <a:avLst/>
              <a:gdLst/>
              <a:ahLst/>
              <a:cxnLst/>
              <a:rect l="l" t="t" r="r" b="b"/>
              <a:pathLst>
                <a:path w="93344" h="49530">
                  <a:moveTo>
                    <a:pt x="92800" y="49377"/>
                  </a:moveTo>
                  <a:lnTo>
                    <a:pt x="0" y="49377"/>
                  </a:lnTo>
                  <a:lnTo>
                    <a:pt x="0" y="0"/>
                  </a:lnTo>
                  <a:lnTo>
                    <a:pt x="92800" y="0"/>
                  </a:lnTo>
                  <a:lnTo>
                    <a:pt x="92800" y="49377"/>
                  </a:lnTo>
                  <a:close/>
                </a:path>
              </a:pathLst>
            </a:custGeom>
            <a:solidFill>
              <a:srgbClr val="0000FF"/>
            </a:solidFill>
          </p:spPr>
          <p:txBody>
            <a:bodyPr wrap="square" lIns="0" tIns="0" rIns="0" bIns="0" rtlCol="0"/>
            <a:lstStyle/>
            <a:p>
              <a:endParaRPr/>
            </a:p>
          </p:txBody>
        </p:sp>
        <p:sp>
          <p:nvSpPr>
            <p:cNvPr id="66" name="object 66"/>
            <p:cNvSpPr/>
            <p:nvPr/>
          </p:nvSpPr>
          <p:spPr>
            <a:xfrm>
              <a:off x="2610381" y="2333853"/>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67" name="object 67"/>
            <p:cNvSpPr/>
            <p:nvPr/>
          </p:nvSpPr>
          <p:spPr>
            <a:xfrm>
              <a:off x="2703181" y="2333853"/>
              <a:ext cx="0" cy="49530"/>
            </a:xfrm>
            <a:custGeom>
              <a:avLst/>
              <a:gdLst/>
              <a:ahLst/>
              <a:cxnLst/>
              <a:rect l="l" t="t" r="r" b="b"/>
              <a:pathLst>
                <a:path h="49530">
                  <a:moveTo>
                    <a:pt x="0" y="0"/>
                  </a:moveTo>
                  <a:lnTo>
                    <a:pt x="0" y="49377"/>
                  </a:lnTo>
                </a:path>
              </a:pathLst>
            </a:custGeom>
            <a:ln w="8436">
              <a:solidFill>
                <a:srgbClr val="000000"/>
              </a:solidFill>
            </a:ln>
          </p:spPr>
          <p:txBody>
            <a:bodyPr wrap="square" lIns="0" tIns="0" rIns="0" bIns="0" rtlCol="0"/>
            <a:lstStyle/>
            <a:p>
              <a:endParaRPr/>
            </a:p>
          </p:txBody>
        </p:sp>
        <p:sp>
          <p:nvSpPr>
            <p:cNvPr id="68" name="object 68"/>
            <p:cNvSpPr/>
            <p:nvPr/>
          </p:nvSpPr>
          <p:spPr>
            <a:xfrm>
              <a:off x="26103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69" name="object 69"/>
            <p:cNvSpPr/>
            <p:nvPr/>
          </p:nvSpPr>
          <p:spPr>
            <a:xfrm>
              <a:off x="2610381" y="2333853"/>
              <a:ext cx="0" cy="49530"/>
            </a:xfrm>
            <a:custGeom>
              <a:avLst/>
              <a:gdLst/>
              <a:ahLst/>
              <a:cxnLst/>
              <a:rect l="l" t="t" r="r" b="b"/>
              <a:pathLst>
                <a:path h="49530">
                  <a:moveTo>
                    <a:pt x="0" y="49377"/>
                  </a:moveTo>
                  <a:lnTo>
                    <a:pt x="0" y="0"/>
                  </a:lnTo>
                </a:path>
              </a:pathLst>
            </a:custGeom>
            <a:ln w="8436">
              <a:solidFill>
                <a:srgbClr val="000000"/>
              </a:solidFill>
            </a:ln>
          </p:spPr>
          <p:txBody>
            <a:bodyPr wrap="square" lIns="0" tIns="0" rIns="0" bIns="0" rtlCol="0"/>
            <a:lstStyle/>
            <a:p>
              <a:endParaRPr/>
            </a:p>
          </p:txBody>
        </p:sp>
        <p:sp>
          <p:nvSpPr>
            <p:cNvPr id="70" name="object 70"/>
            <p:cNvSpPr/>
            <p:nvPr/>
          </p:nvSpPr>
          <p:spPr>
            <a:xfrm>
              <a:off x="2703180" y="2358540"/>
              <a:ext cx="93345" cy="24765"/>
            </a:xfrm>
            <a:custGeom>
              <a:avLst/>
              <a:gdLst/>
              <a:ahLst/>
              <a:cxnLst/>
              <a:rect l="l" t="t" r="r" b="b"/>
              <a:pathLst>
                <a:path w="93344" h="24764">
                  <a:moveTo>
                    <a:pt x="92808" y="24697"/>
                  </a:moveTo>
                  <a:lnTo>
                    <a:pt x="0" y="24697"/>
                  </a:lnTo>
                  <a:lnTo>
                    <a:pt x="0" y="0"/>
                  </a:lnTo>
                  <a:lnTo>
                    <a:pt x="92808" y="0"/>
                  </a:lnTo>
                  <a:lnTo>
                    <a:pt x="92808" y="24697"/>
                  </a:lnTo>
                  <a:close/>
                </a:path>
              </a:pathLst>
            </a:custGeom>
            <a:solidFill>
              <a:srgbClr val="0000FF"/>
            </a:solidFill>
          </p:spPr>
          <p:txBody>
            <a:bodyPr wrap="square" lIns="0" tIns="0" rIns="0" bIns="0" rtlCol="0"/>
            <a:lstStyle/>
            <a:p>
              <a:endParaRPr/>
            </a:p>
          </p:txBody>
        </p:sp>
        <p:sp>
          <p:nvSpPr>
            <p:cNvPr id="71" name="object 71"/>
            <p:cNvSpPr/>
            <p:nvPr/>
          </p:nvSpPr>
          <p:spPr>
            <a:xfrm>
              <a:off x="2703181" y="2358542"/>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72" name="object 72"/>
            <p:cNvSpPr/>
            <p:nvPr/>
          </p:nvSpPr>
          <p:spPr>
            <a:xfrm>
              <a:off x="2795981" y="2358542"/>
              <a:ext cx="0" cy="24765"/>
            </a:xfrm>
            <a:custGeom>
              <a:avLst/>
              <a:gdLst/>
              <a:ahLst/>
              <a:cxnLst/>
              <a:rect l="l" t="t" r="r" b="b"/>
              <a:pathLst>
                <a:path h="24764">
                  <a:moveTo>
                    <a:pt x="0" y="0"/>
                  </a:moveTo>
                  <a:lnTo>
                    <a:pt x="0" y="24688"/>
                  </a:lnTo>
                </a:path>
              </a:pathLst>
            </a:custGeom>
            <a:ln w="8436">
              <a:solidFill>
                <a:srgbClr val="000000"/>
              </a:solidFill>
            </a:ln>
          </p:spPr>
          <p:txBody>
            <a:bodyPr wrap="square" lIns="0" tIns="0" rIns="0" bIns="0" rtlCol="0"/>
            <a:lstStyle/>
            <a:p>
              <a:endParaRPr/>
            </a:p>
          </p:txBody>
        </p:sp>
        <p:sp>
          <p:nvSpPr>
            <p:cNvPr id="73" name="object 73"/>
            <p:cNvSpPr/>
            <p:nvPr/>
          </p:nvSpPr>
          <p:spPr>
            <a:xfrm>
              <a:off x="27031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74" name="object 74"/>
            <p:cNvSpPr/>
            <p:nvPr/>
          </p:nvSpPr>
          <p:spPr>
            <a:xfrm>
              <a:off x="2703181" y="2358542"/>
              <a:ext cx="0" cy="24765"/>
            </a:xfrm>
            <a:custGeom>
              <a:avLst/>
              <a:gdLst/>
              <a:ahLst/>
              <a:cxnLst/>
              <a:rect l="l" t="t" r="r" b="b"/>
              <a:pathLst>
                <a:path h="24764">
                  <a:moveTo>
                    <a:pt x="0" y="24688"/>
                  </a:moveTo>
                  <a:lnTo>
                    <a:pt x="0" y="0"/>
                  </a:lnTo>
                </a:path>
              </a:pathLst>
            </a:custGeom>
            <a:ln w="8436">
              <a:solidFill>
                <a:srgbClr val="000000"/>
              </a:solidFill>
            </a:ln>
          </p:spPr>
          <p:txBody>
            <a:bodyPr wrap="square" lIns="0" tIns="0" rIns="0" bIns="0" rtlCol="0"/>
            <a:lstStyle/>
            <a:p>
              <a:endParaRPr/>
            </a:p>
          </p:txBody>
        </p:sp>
        <p:sp>
          <p:nvSpPr>
            <p:cNvPr id="75" name="object 75"/>
            <p:cNvSpPr/>
            <p:nvPr/>
          </p:nvSpPr>
          <p:spPr>
            <a:xfrm>
              <a:off x="2795988" y="2366769"/>
              <a:ext cx="93345" cy="16510"/>
            </a:xfrm>
            <a:custGeom>
              <a:avLst/>
              <a:gdLst/>
              <a:ahLst/>
              <a:cxnLst/>
              <a:rect l="l" t="t" r="r" b="b"/>
              <a:pathLst>
                <a:path w="93344" h="16510">
                  <a:moveTo>
                    <a:pt x="92800" y="16467"/>
                  </a:moveTo>
                  <a:lnTo>
                    <a:pt x="0" y="16467"/>
                  </a:lnTo>
                  <a:lnTo>
                    <a:pt x="0" y="0"/>
                  </a:lnTo>
                  <a:lnTo>
                    <a:pt x="92800" y="0"/>
                  </a:lnTo>
                  <a:lnTo>
                    <a:pt x="92800" y="16467"/>
                  </a:lnTo>
                  <a:close/>
                </a:path>
              </a:pathLst>
            </a:custGeom>
            <a:solidFill>
              <a:srgbClr val="0000FF"/>
            </a:solidFill>
          </p:spPr>
          <p:txBody>
            <a:bodyPr wrap="square" lIns="0" tIns="0" rIns="0" bIns="0" rtlCol="0"/>
            <a:lstStyle/>
            <a:p>
              <a:endParaRPr/>
            </a:p>
          </p:txBody>
        </p:sp>
        <p:sp>
          <p:nvSpPr>
            <p:cNvPr id="76" name="object 76"/>
            <p:cNvSpPr/>
            <p:nvPr/>
          </p:nvSpPr>
          <p:spPr>
            <a:xfrm>
              <a:off x="2795981" y="2366772"/>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77" name="object 77"/>
            <p:cNvSpPr/>
            <p:nvPr/>
          </p:nvSpPr>
          <p:spPr>
            <a:xfrm>
              <a:off x="2884563" y="2366772"/>
              <a:ext cx="8890" cy="16510"/>
            </a:xfrm>
            <a:custGeom>
              <a:avLst/>
              <a:gdLst/>
              <a:ahLst/>
              <a:cxnLst/>
              <a:rect l="l" t="t" r="r" b="b"/>
              <a:pathLst>
                <a:path w="8889" h="16510">
                  <a:moveTo>
                    <a:pt x="0" y="16459"/>
                  </a:moveTo>
                  <a:lnTo>
                    <a:pt x="8436" y="16459"/>
                  </a:lnTo>
                  <a:lnTo>
                    <a:pt x="8436" y="0"/>
                  </a:lnTo>
                  <a:lnTo>
                    <a:pt x="0" y="0"/>
                  </a:lnTo>
                  <a:lnTo>
                    <a:pt x="0" y="16459"/>
                  </a:lnTo>
                  <a:close/>
                </a:path>
              </a:pathLst>
            </a:custGeom>
            <a:solidFill>
              <a:srgbClr val="000000"/>
            </a:solidFill>
          </p:spPr>
          <p:txBody>
            <a:bodyPr wrap="square" lIns="0" tIns="0" rIns="0" bIns="0" rtlCol="0"/>
            <a:lstStyle/>
            <a:p>
              <a:endParaRPr/>
            </a:p>
          </p:txBody>
        </p:sp>
        <p:sp>
          <p:nvSpPr>
            <p:cNvPr id="78" name="object 78"/>
            <p:cNvSpPr/>
            <p:nvPr/>
          </p:nvSpPr>
          <p:spPr>
            <a:xfrm>
              <a:off x="27959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79" name="object 79"/>
            <p:cNvSpPr/>
            <p:nvPr/>
          </p:nvSpPr>
          <p:spPr>
            <a:xfrm>
              <a:off x="2795981" y="2366772"/>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80" name="object 80"/>
            <p:cNvSpPr/>
            <p:nvPr/>
          </p:nvSpPr>
          <p:spPr>
            <a:xfrm>
              <a:off x="2888780" y="2366769"/>
              <a:ext cx="93345" cy="16510"/>
            </a:xfrm>
            <a:custGeom>
              <a:avLst/>
              <a:gdLst/>
              <a:ahLst/>
              <a:cxnLst/>
              <a:rect l="l" t="t" r="r" b="b"/>
              <a:pathLst>
                <a:path w="93344" h="16510">
                  <a:moveTo>
                    <a:pt x="92800" y="16467"/>
                  </a:moveTo>
                  <a:lnTo>
                    <a:pt x="0" y="16467"/>
                  </a:lnTo>
                  <a:lnTo>
                    <a:pt x="0" y="0"/>
                  </a:lnTo>
                  <a:lnTo>
                    <a:pt x="92800" y="0"/>
                  </a:lnTo>
                  <a:lnTo>
                    <a:pt x="92800" y="16467"/>
                  </a:lnTo>
                  <a:close/>
                </a:path>
              </a:pathLst>
            </a:custGeom>
            <a:solidFill>
              <a:srgbClr val="0000FF"/>
            </a:solidFill>
          </p:spPr>
          <p:txBody>
            <a:bodyPr wrap="square" lIns="0" tIns="0" rIns="0" bIns="0" rtlCol="0"/>
            <a:lstStyle/>
            <a:p>
              <a:endParaRPr/>
            </a:p>
          </p:txBody>
        </p:sp>
        <p:sp>
          <p:nvSpPr>
            <p:cNvPr id="81" name="object 81"/>
            <p:cNvSpPr/>
            <p:nvPr/>
          </p:nvSpPr>
          <p:spPr>
            <a:xfrm>
              <a:off x="2888781" y="2366772"/>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82" name="object 82"/>
            <p:cNvSpPr/>
            <p:nvPr/>
          </p:nvSpPr>
          <p:spPr>
            <a:xfrm>
              <a:off x="2981581" y="2366772"/>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83" name="object 83"/>
            <p:cNvSpPr/>
            <p:nvPr/>
          </p:nvSpPr>
          <p:spPr>
            <a:xfrm>
              <a:off x="2888781" y="2383231"/>
              <a:ext cx="93345" cy="0"/>
            </a:xfrm>
            <a:custGeom>
              <a:avLst/>
              <a:gdLst/>
              <a:ahLst/>
              <a:cxnLst/>
              <a:rect l="l" t="t" r="r" b="b"/>
              <a:pathLst>
                <a:path w="93344">
                  <a:moveTo>
                    <a:pt x="92800" y="0"/>
                  </a:moveTo>
                  <a:lnTo>
                    <a:pt x="0" y="0"/>
                  </a:lnTo>
                </a:path>
              </a:pathLst>
            </a:custGeom>
            <a:ln w="8229">
              <a:solidFill>
                <a:srgbClr val="000000"/>
              </a:solidFill>
            </a:ln>
          </p:spPr>
          <p:txBody>
            <a:bodyPr wrap="square" lIns="0" tIns="0" rIns="0" bIns="0" rtlCol="0"/>
            <a:lstStyle/>
            <a:p>
              <a:endParaRPr/>
            </a:p>
          </p:txBody>
        </p:sp>
        <p:sp>
          <p:nvSpPr>
            <p:cNvPr id="84" name="object 84"/>
            <p:cNvSpPr/>
            <p:nvPr/>
          </p:nvSpPr>
          <p:spPr>
            <a:xfrm>
              <a:off x="2884563" y="2366772"/>
              <a:ext cx="8890" cy="16510"/>
            </a:xfrm>
            <a:custGeom>
              <a:avLst/>
              <a:gdLst/>
              <a:ahLst/>
              <a:cxnLst/>
              <a:rect l="l" t="t" r="r" b="b"/>
              <a:pathLst>
                <a:path w="8889" h="16510">
                  <a:moveTo>
                    <a:pt x="0" y="16459"/>
                  </a:moveTo>
                  <a:lnTo>
                    <a:pt x="8436" y="16459"/>
                  </a:lnTo>
                  <a:lnTo>
                    <a:pt x="8436" y="0"/>
                  </a:lnTo>
                  <a:lnTo>
                    <a:pt x="0" y="0"/>
                  </a:lnTo>
                  <a:lnTo>
                    <a:pt x="0" y="16459"/>
                  </a:lnTo>
                  <a:close/>
                </a:path>
              </a:pathLst>
            </a:custGeom>
            <a:solidFill>
              <a:srgbClr val="000000"/>
            </a:solidFill>
          </p:spPr>
          <p:txBody>
            <a:bodyPr wrap="square" lIns="0" tIns="0" rIns="0" bIns="0" rtlCol="0"/>
            <a:lstStyle/>
            <a:p>
              <a:endParaRPr/>
            </a:p>
          </p:txBody>
        </p:sp>
        <p:sp>
          <p:nvSpPr>
            <p:cNvPr id="85" name="object 85"/>
            <p:cNvSpPr/>
            <p:nvPr/>
          </p:nvSpPr>
          <p:spPr>
            <a:xfrm>
              <a:off x="2981580" y="2375007"/>
              <a:ext cx="101600" cy="8255"/>
            </a:xfrm>
            <a:custGeom>
              <a:avLst/>
              <a:gdLst/>
              <a:ahLst/>
              <a:cxnLst/>
              <a:rect l="l" t="t" r="r" b="b"/>
              <a:pathLst>
                <a:path w="101600" h="8255">
                  <a:moveTo>
                    <a:pt x="101236" y="8229"/>
                  </a:moveTo>
                  <a:lnTo>
                    <a:pt x="0" y="8229"/>
                  </a:lnTo>
                  <a:lnTo>
                    <a:pt x="0" y="0"/>
                  </a:lnTo>
                  <a:lnTo>
                    <a:pt x="101236" y="0"/>
                  </a:lnTo>
                  <a:lnTo>
                    <a:pt x="101236" y="8229"/>
                  </a:lnTo>
                  <a:close/>
                </a:path>
              </a:pathLst>
            </a:custGeom>
            <a:solidFill>
              <a:srgbClr val="0000FF"/>
            </a:solidFill>
          </p:spPr>
          <p:txBody>
            <a:bodyPr wrap="square" lIns="0" tIns="0" rIns="0" bIns="0" rtlCol="0"/>
            <a:lstStyle/>
            <a:p>
              <a:endParaRPr/>
            </a:p>
          </p:txBody>
        </p:sp>
        <p:sp>
          <p:nvSpPr>
            <p:cNvPr id="86" name="object 86"/>
            <p:cNvSpPr/>
            <p:nvPr/>
          </p:nvSpPr>
          <p:spPr>
            <a:xfrm>
              <a:off x="2981581" y="2375001"/>
              <a:ext cx="101600" cy="0"/>
            </a:xfrm>
            <a:custGeom>
              <a:avLst/>
              <a:gdLst/>
              <a:ahLst/>
              <a:cxnLst/>
              <a:rect l="l" t="t" r="r" b="b"/>
              <a:pathLst>
                <a:path w="101600">
                  <a:moveTo>
                    <a:pt x="0" y="0"/>
                  </a:moveTo>
                  <a:lnTo>
                    <a:pt x="101236" y="0"/>
                  </a:lnTo>
                </a:path>
              </a:pathLst>
            </a:custGeom>
            <a:ln w="8229">
              <a:solidFill>
                <a:srgbClr val="000000"/>
              </a:solidFill>
            </a:ln>
          </p:spPr>
          <p:txBody>
            <a:bodyPr wrap="square" lIns="0" tIns="0" rIns="0" bIns="0" rtlCol="0"/>
            <a:lstStyle/>
            <a:p>
              <a:endParaRPr/>
            </a:p>
          </p:txBody>
        </p:sp>
        <p:sp>
          <p:nvSpPr>
            <p:cNvPr id="87" name="object 87"/>
            <p:cNvSpPr/>
            <p:nvPr/>
          </p:nvSpPr>
          <p:spPr>
            <a:xfrm>
              <a:off x="3082818" y="2375001"/>
              <a:ext cx="0" cy="8255"/>
            </a:xfrm>
            <a:custGeom>
              <a:avLst/>
              <a:gdLst/>
              <a:ahLst/>
              <a:cxnLst/>
              <a:rect l="l" t="t" r="r" b="b"/>
              <a:pathLst>
                <a:path h="8255">
                  <a:moveTo>
                    <a:pt x="-4218" y="4114"/>
                  </a:moveTo>
                  <a:lnTo>
                    <a:pt x="4218" y="4114"/>
                  </a:lnTo>
                </a:path>
              </a:pathLst>
            </a:custGeom>
            <a:ln w="8229">
              <a:solidFill>
                <a:srgbClr val="000000"/>
              </a:solidFill>
            </a:ln>
          </p:spPr>
          <p:txBody>
            <a:bodyPr wrap="square" lIns="0" tIns="0" rIns="0" bIns="0" rtlCol="0"/>
            <a:lstStyle/>
            <a:p>
              <a:endParaRPr/>
            </a:p>
          </p:txBody>
        </p:sp>
        <p:sp>
          <p:nvSpPr>
            <p:cNvPr id="88" name="object 88"/>
            <p:cNvSpPr/>
            <p:nvPr/>
          </p:nvSpPr>
          <p:spPr>
            <a:xfrm>
              <a:off x="2981581" y="2383231"/>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89" name="object 89"/>
            <p:cNvSpPr/>
            <p:nvPr/>
          </p:nvSpPr>
          <p:spPr>
            <a:xfrm>
              <a:off x="2981581" y="2375001"/>
              <a:ext cx="0" cy="8255"/>
            </a:xfrm>
            <a:custGeom>
              <a:avLst/>
              <a:gdLst/>
              <a:ahLst/>
              <a:cxnLst/>
              <a:rect l="l" t="t" r="r" b="b"/>
              <a:pathLst>
                <a:path h="8255">
                  <a:moveTo>
                    <a:pt x="-4218" y="4114"/>
                  </a:moveTo>
                  <a:lnTo>
                    <a:pt x="4218" y="4114"/>
                  </a:lnTo>
                </a:path>
              </a:pathLst>
            </a:custGeom>
            <a:ln w="8229">
              <a:solidFill>
                <a:srgbClr val="000000"/>
              </a:solidFill>
            </a:ln>
          </p:spPr>
          <p:txBody>
            <a:bodyPr wrap="square" lIns="0" tIns="0" rIns="0" bIns="0" rtlCol="0"/>
            <a:lstStyle/>
            <a:p>
              <a:endParaRPr/>
            </a:p>
          </p:txBody>
        </p:sp>
        <p:sp>
          <p:nvSpPr>
            <p:cNvPr id="90" name="object 90"/>
            <p:cNvSpPr/>
            <p:nvPr/>
          </p:nvSpPr>
          <p:spPr>
            <a:xfrm>
              <a:off x="3082814" y="2383233"/>
              <a:ext cx="93345" cy="0"/>
            </a:xfrm>
            <a:custGeom>
              <a:avLst/>
              <a:gdLst/>
              <a:ahLst/>
              <a:cxnLst/>
              <a:rect l="l" t="t" r="r" b="b"/>
              <a:pathLst>
                <a:path w="93344">
                  <a:moveTo>
                    <a:pt x="92808" y="0"/>
                  </a:moveTo>
                  <a:lnTo>
                    <a:pt x="0" y="0"/>
                  </a:lnTo>
                </a:path>
              </a:pathLst>
            </a:custGeom>
            <a:solidFill>
              <a:srgbClr val="0000FF"/>
            </a:solidFill>
          </p:spPr>
          <p:txBody>
            <a:bodyPr wrap="square" lIns="0" tIns="0" rIns="0" bIns="0" rtlCol="0"/>
            <a:lstStyle/>
            <a:p>
              <a:endParaRPr/>
            </a:p>
          </p:txBody>
        </p:sp>
        <p:sp>
          <p:nvSpPr>
            <p:cNvPr id="91" name="object 91"/>
            <p:cNvSpPr/>
            <p:nvPr/>
          </p:nvSpPr>
          <p:spPr>
            <a:xfrm>
              <a:off x="3082818" y="2383231"/>
              <a:ext cx="93345" cy="0"/>
            </a:xfrm>
            <a:custGeom>
              <a:avLst/>
              <a:gdLst/>
              <a:ahLst/>
              <a:cxnLst/>
              <a:rect l="l" t="t" r="r" b="b"/>
              <a:pathLst>
                <a:path w="93344">
                  <a:moveTo>
                    <a:pt x="0" y="0"/>
                  </a:moveTo>
                  <a:lnTo>
                    <a:pt x="92800" y="0"/>
                  </a:lnTo>
                </a:path>
              </a:pathLst>
            </a:custGeom>
            <a:ln w="8229">
              <a:solidFill>
                <a:srgbClr val="000000"/>
              </a:solidFill>
            </a:ln>
          </p:spPr>
          <p:txBody>
            <a:bodyPr wrap="square" lIns="0" tIns="0" rIns="0" bIns="0" rtlCol="0"/>
            <a:lstStyle/>
            <a:p>
              <a:endParaRPr/>
            </a:p>
          </p:txBody>
        </p:sp>
        <p:sp>
          <p:nvSpPr>
            <p:cNvPr id="92" name="object 92"/>
            <p:cNvSpPr/>
            <p:nvPr/>
          </p:nvSpPr>
          <p:spPr>
            <a:xfrm>
              <a:off x="3082818" y="2383231"/>
              <a:ext cx="93345" cy="0"/>
            </a:xfrm>
            <a:custGeom>
              <a:avLst/>
              <a:gdLst/>
              <a:ahLst/>
              <a:cxnLst/>
              <a:rect l="l" t="t" r="r" b="b"/>
              <a:pathLst>
                <a:path w="93344">
                  <a:moveTo>
                    <a:pt x="92800" y="0"/>
                  </a:moveTo>
                  <a:lnTo>
                    <a:pt x="92800" y="0"/>
                  </a:lnTo>
                </a:path>
                <a:path w="93344">
                  <a:moveTo>
                    <a:pt x="92800" y="0"/>
                  </a:moveTo>
                  <a:lnTo>
                    <a:pt x="0" y="0"/>
                  </a:lnTo>
                </a:path>
              </a:pathLst>
            </a:custGeom>
            <a:ln w="8332">
              <a:solidFill>
                <a:srgbClr val="000000"/>
              </a:solidFill>
            </a:ln>
          </p:spPr>
          <p:txBody>
            <a:bodyPr wrap="square" lIns="0" tIns="0" rIns="0" bIns="0" rtlCol="0"/>
            <a:lstStyle/>
            <a:p>
              <a:endParaRPr/>
            </a:p>
          </p:txBody>
        </p:sp>
        <p:sp>
          <p:nvSpPr>
            <p:cNvPr id="93" name="object 93"/>
            <p:cNvSpPr/>
            <p:nvPr/>
          </p:nvSpPr>
          <p:spPr>
            <a:xfrm>
              <a:off x="30828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94" name="object 94"/>
            <p:cNvSpPr/>
            <p:nvPr/>
          </p:nvSpPr>
          <p:spPr>
            <a:xfrm>
              <a:off x="3175620"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95" name="object 95"/>
            <p:cNvSpPr/>
            <p:nvPr/>
          </p:nvSpPr>
          <p:spPr>
            <a:xfrm>
              <a:off x="31756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96" name="object 96"/>
            <p:cNvSpPr/>
            <p:nvPr/>
          </p:nvSpPr>
          <p:spPr>
            <a:xfrm>
              <a:off x="31756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97" name="object 97"/>
            <p:cNvSpPr/>
            <p:nvPr/>
          </p:nvSpPr>
          <p:spPr>
            <a:xfrm>
              <a:off x="31756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98" name="object 98"/>
            <p:cNvSpPr/>
            <p:nvPr/>
          </p:nvSpPr>
          <p:spPr>
            <a:xfrm>
              <a:off x="3268419"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99" name="object 99"/>
            <p:cNvSpPr/>
            <p:nvPr/>
          </p:nvSpPr>
          <p:spPr>
            <a:xfrm>
              <a:off x="32684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00" name="object 100"/>
            <p:cNvSpPr/>
            <p:nvPr/>
          </p:nvSpPr>
          <p:spPr>
            <a:xfrm>
              <a:off x="32684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01" name="object 101"/>
            <p:cNvSpPr/>
            <p:nvPr/>
          </p:nvSpPr>
          <p:spPr>
            <a:xfrm>
              <a:off x="32684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02" name="object 102"/>
            <p:cNvSpPr/>
            <p:nvPr/>
          </p:nvSpPr>
          <p:spPr>
            <a:xfrm>
              <a:off x="3361217"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103" name="object 103"/>
            <p:cNvSpPr/>
            <p:nvPr/>
          </p:nvSpPr>
          <p:spPr>
            <a:xfrm>
              <a:off x="33612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04" name="object 104"/>
            <p:cNvSpPr/>
            <p:nvPr/>
          </p:nvSpPr>
          <p:spPr>
            <a:xfrm>
              <a:off x="33612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05" name="object 105"/>
            <p:cNvSpPr/>
            <p:nvPr/>
          </p:nvSpPr>
          <p:spPr>
            <a:xfrm>
              <a:off x="33612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06" name="object 106"/>
            <p:cNvSpPr/>
            <p:nvPr/>
          </p:nvSpPr>
          <p:spPr>
            <a:xfrm>
              <a:off x="3454015" y="2383233"/>
              <a:ext cx="93345" cy="0"/>
            </a:xfrm>
            <a:custGeom>
              <a:avLst/>
              <a:gdLst/>
              <a:ahLst/>
              <a:cxnLst/>
              <a:rect l="l" t="t" r="r" b="b"/>
              <a:pathLst>
                <a:path w="93345">
                  <a:moveTo>
                    <a:pt x="92808" y="0"/>
                  </a:moveTo>
                  <a:lnTo>
                    <a:pt x="0" y="0"/>
                  </a:lnTo>
                </a:path>
              </a:pathLst>
            </a:custGeom>
            <a:solidFill>
              <a:srgbClr val="0000FF"/>
            </a:solidFill>
          </p:spPr>
          <p:txBody>
            <a:bodyPr wrap="square" lIns="0" tIns="0" rIns="0" bIns="0" rtlCol="0"/>
            <a:lstStyle/>
            <a:p>
              <a:endParaRPr/>
            </a:p>
          </p:txBody>
        </p:sp>
        <p:sp>
          <p:nvSpPr>
            <p:cNvPr id="107" name="object 107"/>
            <p:cNvSpPr/>
            <p:nvPr/>
          </p:nvSpPr>
          <p:spPr>
            <a:xfrm>
              <a:off x="34540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08" name="object 108"/>
            <p:cNvSpPr/>
            <p:nvPr/>
          </p:nvSpPr>
          <p:spPr>
            <a:xfrm>
              <a:off x="34540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09" name="object 109"/>
            <p:cNvSpPr/>
            <p:nvPr/>
          </p:nvSpPr>
          <p:spPr>
            <a:xfrm>
              <a:off x="34540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10" name="object 110"/>
            <p:cNvSpPr/>
            <p:nvPr/>
          </p:nvSpPr>
          <p:spPr>
            <a:xfrm>
              <a:off x="3546821"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111" name="object 111"/>
            <p:cNvSpPr/>
            <p:nvPr/>
          </p:nvSpPr>
          <p:spPr>
            <a:xfrm>
              <a:off x="35468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12" name="object 112"/>
            <p:cNvSpPr/>
            <p:nvPr/>
          </p:nvSpPr>
          <p:spPr>
            <a:xfrm>
              <a:off x="35468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13" name="object 113"/>
            <p:cNvSpPr/>
            <p:nvPr/>
          </p:nvSpPr>
          <p:spPr>
            <a:xfrm>
              <a:off x="35468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14" name="object 114"/>
            <p:cNvSpPr/>
            <p:nvPr/>
          </p:nvSpPr>
          <p:spPr>
            <a:xfrm>
              <a:off x="3639619"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115" name="object 115"/>
            <p:cNvSpPr/>
            <p:nvPr/>
          </p:nvSpPr>
          <p:spPr>
            <a:xfrm>
              <a:off x="36396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16" name="object 116"/>
            <p:cNvSpPr/>
            <p:nvPr/>
          </p:nvSpPr>
          <p:spPr>
            <a:xfrm>
              <a:off x="36396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17" name="object 117"/>
            <p:cNvSpPr/>
            <p:nvPr/>
          </p:nvSpPr>
          <p:spPr>
            <a:xfrm>
              <a:off x="36396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18" name="object 118"/>
            <p:cNvSpPr/>
            <p:nvPr/>
          </p:nvSpPr>
          <p:spPr>
            <a:xfrm>
              <a:off x="3732418"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119" name="object 119"/>
            <p:cNvSpPr/>
            <p:nvPr/>
          </p:nvSpPr>
          <p:spPr>
            <a:xfrm>
              <a:off x="37324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20" name="object 120"/>
            <p:cNvSpPr/>
            <p:nvPr/>
          </p:nvSpPr>
          <p:spPr>
            <a:xfrm>
              <a:off x="37324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21" name="object 121"/>
            <p:cNvSpPr/>
            <p:nvPr/>
          </p:nvSpPr>
          <p:spPr>
            <a:xfrm>
              <a:off x="37324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22" name="object 122"/>
            <p:cNvSpPr/>
            <p:nvPr/>
          </p:nvSpPr>
          <p:spPr>
            <a:xfrm>
              <a:off x="3825216"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123" name="object 123"/>
            <p:cNvSpPr/>
            <p:nvPr/>
          </p:nvSpPr>
          <p:spPr>
            <a:xfrm>
              <a:off x="38252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24" name="object 124"/>
            <p:cNvSpPr/>
            <p:nvPr/>
          </p:nvSpPr>
          <p:spPr>
            <a:xfrm>
              <a:off x="38252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25" name="object 125"/>
            <p:cNvSpPr/>
            <p:nvPr/>
          </p:nvSpPr>
          <p:spPr>
            <a:xfrm>
              <a:off x="38252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26" name="object 126"/>
            <p:cNvSpPr/>
            <p:nvPr/>
          </p:nvSpPr>
          <p:spPr>
            <a:xfrm>
              <a:off x="3918014" y="2383233"/>
              <a:ext cx="93345" cy="0"/>
            </a:xfrm>
            <a:custGeom>
              <a:avLst/>
              <a:gdLst/>
              <a:ahLst/>
              <a:cxnLst/>
              <a:rect l="l" t="t" r="r" b="b"/>
              <a:pathLst>
                <a:path w="93345">
                  <a:moveTo>
                    <a:pt x="92808" y="0"/>
                  </a:moveTo>
                  <a:lnTo>
                    <a:pt x="0" y="0"/>
                  </a:lnTo>
                </a:path>
              </a:pathLst>
            </a:custGeom>
            <a:solidFill>
              <a:srgbClr val="0000FF"/>
            </a:solidFill>
          </p:spPr>
          <p:txBody>
            <a:bodyPr wrap="square" lIns="0" tIns="0" rIns="0" bIns="0" rtlCol="0"/>
            <a:lstStyle/>
            <a:p>
              <a:endParaRPr/>
            </a:p>
          </p:txBody>
        </p:sp>
        <p:sp>
          <p:nvSpPr>
            <p:cNvPr id="127" name="object 127"/>
            <p:cNvSpPr/>
            <p:nvPr/>
          </p:nvSpPr>
          <p:spPr>
            <a:xfrm>
              <a:off x="39180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28" name="object 128"/>
            <p:cNvSpPr/>
            <p:nvPr/>
          </p:nvSpPr>
          <p:spPr>
            <a:xfrm>
              <a:off x="39180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29" name="object 129"/>
            <p:cNvSpPr/>
            <p:nvPr/>
          </p:nvSpPr>
          <p:spPr>
            <a:xfrm>
              <a:off x="39180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130" name="object 130"/>
            <p:cNvSpPr/>
            <p:nvPr/>
          </p:nvSpPr>
          <p:spPr>
            <a:xfrm>
              <a:off x="4010820" y="2383233"/>
              <a:ext cx="93345" cy="0"/>
            </a:xfrm>
            <a:custGeom>
              <a:avLst/>
              <a:gdLst/>
              <a:ahLst/>
              <a:cxnLst/>
              <a:rect l="l" t="t" r="r" b="b"/>
              <a:pathLst>
                <a:path w="93345">
                  <a:moveTo>
                    <a:pt x="92800" y="0"/>
                  </a:moveTo>
                  <a:lnTo>
                    <a:pt x="0" y="0"/>
                  </a:lnTo>
                </a:path>
              </a:pathLst>
            </a:custGeom>
            <a:solidFill>
              <a:srgbClr val="0000FF"/>
            </a:solidFill>
          </p:spPr>
          <p:txBody>
            <a:bodyPr wrap="square" lIns="0" tIns="0" rIns="0" bIns="0" rtlCol="0"/>
            <a:lstStyle/>
            <a:p>
              <a:endParaRPr/>
            </a:p>
          </p:txBody>
        </p:sp>
        <p:sp>
          <p:nvSpPr>
            <p:cNvPr id="131" name="object 131"/>
            <p:cNvSpPr/>
            <p:nvPr/>
          </p:nvSpPr>
          <p:spPr>
            <a:xfrm>
              <a:off x="4010818" y="2383231"/>
              <a:ext cx="93345" cy="0"/>
            </a:xfrm>
            <a:custGeom>
              <a:avLst/>
              <a:gdLst/>
              <a:ahLst/>
              <a:cxnLst/>
              <a:rect l="l" t="t" r="r" b="b"/>
              <a:pathLst>
                <a:path w="93345">
                  <a:moveTo>
                    <a:pt x="0" y="0"/>
                  </a:moveTo>
                  <a:lnTo>
                    <a:pt x="92800" y="0"/>
                  </a:lnTo>
                </a:path>
              </a:pathLst>
            </a:custGeom>
            <a:ln w="8229">
              <a:solidFill>
                <a:srgbClr val="000000"/>
              </a:solidFill>
            </a:ln>
          </p:spPr>
          <p:txBody>
            <a:bodyPr wrap="square" lIns="0" tIns="0" rIns="0" bIns="0" rtlCol="0"/>
            <a:lstStyle/>
            <a:p>
              <a:endParaRPr/>
            </a:p>
          </p:txBody>
        </p:sp>
        <p:sp>
          <p:nvSpPr>
            <p:cNvPr id="132" name="object 132"/>
            <p:cNvSpPr/>
            <p:nvPr/>
          </p:nvSpPr>
          <p:spPr>
            <a:xfrm>
              <a:off x="4010818" y="2383231"/>
              <a:ext cx="93345" cy="0"/>
            </a:xfrm>
            <a:custGeom>
              <a:avLst/>
              <a:gdLst/>
              <a:ahLst/>
              <a:cxnLst/>
              <a:rect l="l" t="t" r="r" b="b"/>
              <a:pathLst>
                <a:path w="93345">
                  <a:moveTo>
                    <a:pt x="92800" y="0"/>
                  </a:moveTo>
                  <a:lnTo>
                    <a:pt x="92800" y="0"/>
                  </a:lnTo>
                </a:path>
                <a:path w="93345">
                  <a:moveTo>
                    <a:pt x="92800" y="0"/>
                  </a:moveTo>
                  <a:lnTo>
                    <a:pt x="0" y="0"/>
                  </a:lnTo>
                </a:path>
              </a:pathLst>
            </a:custGeom>
            <a:ln w="8332">
              <a:solidFill>
                <a:srgbClr val="000000"/>
              </a:solidFill>
            </a:ln>
          </p:spPr>
          <p:txBody>
            <a:bodyPr wrap="square" lIns="0" tIns="0" rIns="0" bIns="0" rtlCol="0"/>
            <a:lstStyle/>
            <a:p>
              <a:endParaRPr/>
            </a:p>
          </p:txBody>
        </p:sp>
        <p:sp>
          <p:nvSpPr>
            <p:cNvPr id="133" name="object 133"/>
            <p:cNvSpPr/>
            <p:nvPr/>
          </p:nvSpPr>
          <p:spPr>
            <a:xfrm>
              <a:off x="4010818"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grpSp>
      <p:grpSp>
        <p:nvGrpSpPr>
          <p:cNvPr id="135" name="object 135"/>
          <p:cNvGrpSpPr/>
          <p:nvPr/>
        </p:nvGrpSpPr>
        <p:grpSpPr>
          <a:xfrm>
            <a:off x="5289018" y="683488"/>
            <a:ext cx="2430145" cy="2371090"/>
            <a:chOff x="5289018" y="683488"/>
            <a:chExt cx="2430145" cy="2371090"/>
          </a:xfrm>
        </p:grpSpPr>
        <p:sp>
          <p:nvSpPr>
            <p:cNvPr id="136" name="object 136"/>
            <p:cNvSpPr/>
            <p:nvPr/>
          </p:nvSpPr>
          <p:spPr>
            <a:xfrm>
              <a:off x="6541727" y="3049829"/>
              <a:ext cx="109855" cy="0"/>
            </a:xfrm>
            <a:custGeom>
              <a:avLst/>
              <a:gdLst/>
              <a:ahLst/>
              <a:cxnLst/>
              <a:rect l="l" t="t" r="r" b="b"/>
              <a:pathLst>
                <a:path w="109854">
                  <a:moveTo>
                    <a:pt x="0" y="0"/>
                  </a:moveTo>
                  <a:lnTo>
                    <a:pt x="109672" y="0"/>
                  </a:lnTo>
                </a:path>
              </a:pathLst>
            </a:custGeom>
            <a:ln w="8229">
              <a:solidFill>
                <a:srgbClr val="000000"/>
              </a:solidFill>
            </a:ln>
          </p:spPr>
          <p:txBody>
            <a:bodyPr wrap="square" lIns="0" tIns="0" rIns="0" bIns="0" rtlCol="0"/>
            <a:lstStyle/>
            <a:p>
              <a:endParaRPr/>
            </a:p>
          </p:txBody>
        </p:sp>
        <p:sp>
          <p:nvSpPr>
            <p:cNvPr id="137" name="object 137"/>
            <p:cNvSpPr/>
            <p:nvPr/>
          </p:nvSpPr>
          <p:spPr>
            <a:xfrm>
              <a:off x="5478745" y="2449068"/>
              <a:ext cx="2235835" cy="99060"/>
            </a:xfrm>
            <a:custGeom>
              <a:avLst/>
              <a:gdLst/>
              <a:ahLst/>
              <a:cxnLst/>
              <a:rect l="l" t="t" r="r" b="b"/>
              <a:pathLst>
                <a:path w="2235834" h="99060">
                  <a:moveTo>
                    <a:pt x="0" y="0"/>
                  </a:moveTo>
                  <a:lnTo>
                    <a:pt x="2235636" y="0"/>
                  </a:lnTo>
                </a:path>
                <a:path w="2235834" h="99060">
                  <a:moveTo>
                    <a:pt x="0" y="0"/>
                  </a:moveTo>
                  <a:lnTo>
                    <a:pt x="0" y="98755"/>
                  </a:lnTo>
                </a:path>
              </a:pathLst>
            </a:custGeom>
            <a:ln w="8332">
              <a:solidFill>
                <a:srgbClr val="000000"/>
              </a:solidFill>
            </a:ln>
          </p:spPr>
          <p:txBody>
            <a:bodyPr wrap="square" lIns="0" tIns="0" rIns="0" bIns="0" rtlCol="0"/>
            <a:lstStyle/>
            <a:p>
              <a:endParaRPr/>
            </a:p>
          </p:txBody>
        </p:sp>
        <p:sp>
          <p:nvSpPr>
            <p:cNvPr id="138" name="object 138"/>
            <p:cNvSpPr/>
            <p:nvPr/>
          </p:nvSpPr>
          <p:spPr>
            <a:xfrm>
              <a:off x="6035545"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139" name="object 139"/>
            <p:cNvSpPr/>
            <p:nvPr/>
          </p:nvSpPr>
          <p:spPr>
            <a:xfrm>
              <a:off x="6592345"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140" name="object 140"/>
            <p:cNvSpPr/>
            <p:nvPr/>
          </p:nvSpPr>
          <p:spPr>
            <a:xfrm>
              <a:off x="7157582"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141" name="object 141"/>
            <p:cNvSpPr/>
            <p:nvPr/>
          </p:nvSpPr>
          <p:spPr>
            <a:xfrm>
              <a:off x="7714382" y="2449068"/>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142" name="object 142"/>
            <p:cNvSpPr/>
            <p:nvPr/>
          </p:nvSpPr>
          <p:spPr>
            <a:xfrm>
              <a:off x="5293145" y="687933"/>
              <a:ext cx="101600" cy="1695450"/>
            </a:xfrm>
            <a:custGeom>
              <a:avLst/>
              <a:gdLst/>
              <a:ahLst/>
              <a:cxnLst/>
              <a:rect l="l" t="t" r="r" b="b"/>
              <a:pathLst>
                <a:path w="101600" h="1695450">
                  <a:moveTo>
                    <a:pt x="101236" y="1695297"/>
                  </a:moveTo>
                  <a:lnTo>
                    <a:pt x="101236" y="0"/>
                  </a:lnTo>
                </a:path>
                <a:path w="101600" h="1695450">
                  <a:moveTo>
                    <a:pt x="101236" y="1695297"/>
                  </a:moveTo>
                  <a:lnTo>
                    <a:pt x="0" y="1695297"/>
                  </a:lnTo>
                </a:path>
              </a:pathLst>
            </a:custGeom>
            <a:ln w="8332">
              <a:solidFill>
                <a:srgbClr val="000000"/>
              </a:solidFill>
            </a:ln>
          </p:spPr>
          <p:txBody>
            <a:bodyPr wrap="square" lIns="0" tIns="0" rIns="0" bIns="0" rtlCol="0"/>
            <a:lstStyle/>
            <a:p>
              <a:endParaRPr/>
            </a:p>
          </p:txBody>
        </p:sp>
        <p:sp>
          <p:nvSpPr>
            <p:cNvPr id="143" name="object 143"/>
            <p:cNvSpPr/>
            <p:nvPr/>
          </p:nvSpPr>
          <p:spPr>
            <a:xfrm>
              <a:off x="5293145" y="2045817"/>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44" name="object 144"/>
            <p:cNvSpPr/>
            <p:nvPr/>
          </p:nvSpPr>
          <p:spPr>
            <a:xfrm>
              <a:off x="5293145" y="1708404"/>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45" name="object 145"/>
            <p:cNvSpPr/>
            <p:nvPr/>
          </p:nvSpPr>
          <p:spPr>
            <a:xfrm>
              <a:off x="5293145" y="1362761"/>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46" name="object 146"/>
            <p:cNvSpPr/>
            <p:nvPr/>
          </p:nvSpPr>
          <p:spPr>
            <a:xfrm>
              <a:off x="5293145" y="1025347"/>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47" name="object 147"/>
            <p:cNvSpPr/>
            <p:nvPr/>
          </p:nvSpPr>
          <p:spPr>
            <a:xfrm>
              <a:off x="5293145" y="687933"/>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148" name="object 148"/>
            <p:cNvSpPr/>
            <p:nvPr/>
          </p:nvSpPr>
          <p:spPr>
            <a:xfrm>
              <a:off x="5478744" y="2366769"/>
              <a:ext cx="143510" cy="16510"/>
            </a:xfrm>
            <a:custGeom>
              <a:avLst/>
              <a:gdLst/>
              <a:ahLst/>
              <a:cxnLst/>
              <a:rect l="l" t="t" r="r" b="b"/>
              <a:pathLst>
                <a:path w="143510" h="16510">
                  <a:moveTo>
                    <a:pt x="143418" y="16467"/>
                  </a:moveTo>
                  <a:lnTo>
                    <a:pt x="0" y="16467"/>
                  </a:lnTo>
                  <a:lnTo>
                    <a:pt x="0" y="0"/>
                  </a:lnTo>
                  <a:lnTo>
                    <a:pt x="143418" y="0"/>
                  </a:lnTo>
                  <a:lnTo>
                    <a:pt x="143418" y="16467"/>
                  </a:lnTo>
                  <a:close/>
                </a:path>
              </a:pathLst>
            </a:custGeom>
            <a:solidFill>
              <a:srgbClr val="0000FF"/>
            </a:solidFill>
          </p:spPr>
          <p:txBody>
            <a:bodyPr wrap="square" lIns="0" tIns="0" rIns="0" bIns="0" rtlCol="0"/>
            <a:lstStyle/>
            <a:p>
              <a:endParaRPr/>
            </a:p>
          </p:txBody>
        </p:sp>
        <p:sp>
          <p:nvSpPr>
            <p:cNvPr id="149" name="object 149"/>
            <p:cNvSpPr/>
            <p:nvPr/>
          </p:nvSpPr>
          <p:spPr>
            <a:xfrm>
              <a:off x="5478745" y="2366772"/>
              <a:ext cx="143510" cy="0"/>
            </a:xfrm>
            <a:custGeom>
              <a:avLst/>
              <a:gdLst/>
              <a:ahLst/>
              <a:cxnLst/>
              <a:rect l="l" t="t" r="r" b="b"/>
              <a:pathLst>
                <a:path w="143510">
                  <a:moveTo>
                    <a:pt x="0" y="0"/>
                  </a:moveTo>
                  <a:lnTo>
                    <a:pt x="143418" y="0"/>
                  </a:lnTo>
                </a:path>
              </a:pathLst>
            </a:custGeom>
            <a:ln w="8229">
              <a:solidFill>
                <a:srgbClr val="000000"/>
              </a:solidFill>
            </a:ln>
          </p:spPr>
          <p:txBody>
            <a:bodyPr wrap="square" lIns="0" tIns="0" rIns="0" bIns="0" rtlCol="0"/>
            <a:lstStyle/>
            <a:p>
              <a:endParaRPr/>
            </a:p>
          </p:txBody>
        </p:sp>
        <p:sp>
          <p:nvSpPr>
            <p:cNvPr id="150" name="object 150"/>
            <p:cNvSpPr/>
            <p:nvPr/>
          </p:nvSpPr>
          <p:spPr>
            <a:xfrm>
              <a:off x="5620054" y="2366772"/>
              <a:ext cx="0" cy="16510"/>
            </a:xfrm>
            <a:custGeom>
              <a:avLst/>
              <a:gdLst/>
              <a:ahLst/>
              <a:cxnLst/>
              <a:rect l="l" t="t" r="r" b="b"/>
              <a:pathLst>
                <a:path h="16510">
                  <a:moveTo>
                    <a:pt x="0" y="0"/>
                  </a:moveTo>
                  <a:lnTo>
                    <a:pt x="0" y="16459"/>
                  </a:lnTo>
                </a:path>
              </a:pathLst>
            </a:custGeom>
            <a:ln w="4216">
              <a:solidFill>
                <a:srgbClr val="000000"/>
              </a:solidFill>
            </a:ln>
          </p:spPr>
          <p:txBody>
            <a:bodyPr wrap="square" lIns="0" tIns="0" rIns="0" bIns="0" rtlCol="0"/>
            <a:lstStyle/>
            <a:p>
              <a:endParaRPr/>
            </a:p>
          </p:txBody>
        </p:sp>
        <p:sp>
          <p:nvSpPr>
            <p:cNvPr id="151" name="object 151"/>
            <p:cNvSpPr/>
            <p:nvPr/>
          </p:nvSpPr>
          <p:spPr>
            <a:xfrm>
              <a:off x="5478745" y="2383231"/>
              <a:ext cx="143510" cy="0"/>
            </a:xfrm>
            <a:custGeom>
              <a:avLst/>
              <a:gdLst/>
              <a:ahLst/>
              <a:cxnLst/>
              <a:rect l="l" t="t" r="r" b="b"/>
              <a:pathLst>
                <a:path w="143510">
                  <a:moveTo>
                    <a:pt x="143418" y="0"/>
                  </a:moveTo>
                  <a:lnTo>
                    <a:pt x="0" y="0"/>
                  </a:lnTo>
                </a:path>
              </a:pathLst>
            </a:custGeom>
            <a:ln w="8229">
              <a:solidFill>
                <a:srgbClr val="000000"/>
              </a:solidFill>
            </a:ln>
          </p:spPr>
          <p:txBody>
            <a:bodyPr wrap="square" lIns="0" tIns="0" rIns="0" bIns="0" rtlCol="0"/>
            <a:lstStyle/>
            <a:p>
              <a:endParaRPr/>
            </a:p>
          </p:txBody>
        </p:sp>
        <p:sp>
          <p:nvSpPr>
            <p:cNvPr id="152" name="object 152"/>
            <p:cNvSpPr/>
            <p:nvPr/>
          </p:nvSpPr>
          <p:spPr>
            <a:xfrm>
              <a:off x="5478745" y="2366772"/>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153" name="object 153"/>
            <p:cNvSpPr/>
            <p:nvPr/>
          </p:nvSpPr>
          <p:spPr>
            <a:xfrm>
              <a:off x="5622162" y="1988208"/>
              <a:ext cx="135255" cy="395605"/>
            </a:xfrm>
            <a:custGeom>
              <a:avLst/>
              <a:gdLst/>
              <a:ahLst/>
              <a:cxnLst/>
              <a:rect l="l" t="t" r="r" b="b"/>
              <a:pathLst>
                <a:path w="135254" h="395605">
                  <a:moveTo>
                    <a:pt x="134981" y="395029"/>
                  </a:moveTo>
                  <a:lnTo>
                    <a:pt x="0" y="395029"/>
                  </a:lnTo>
                  <a:lnTo>
                    <a:pt x="0" y="0"/>
                  </a:lnTo>
                  <a:lnTo>
                    <a:pt x="134981" y="0"/>
                  </a:lnTo>
                  <a:lnTo>
                    <a:pt x="134981" y="395029"/>
                  </a:lnTo>
                  <a:close/>
                </a:path>
              </a:pathLst>
            </a:custGeom>
            <a:solidFill>
              <a:srgbClr val="0000FF"/>
            </a:solidFill>
          </p:spPr>
          <p:txBody>
            <a:bodyPr wrap="square" lIns="0" tIns="0" rIns="0" bIns="0" rtlCol="0"/>
            <a:lstStyle/>
            <a:p>
              <a:endParaRPr/>
            </a:p>
          </p:txBody>
        </p:sp>
        <p:sp>
          <p:nvSpPr>
            <p:cNvPr id="154" name="object 154"/>
            <p:cNvSpPr/>
            <p:nvPr/>
          </p:nvSpPr>
          <p:spPr>
            <a:xfrm>
              <a:off x="5622163" y="1988210"/>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155" name="object 155"/>
            <p:cNvSpPr/>
            <p:nvPr/>
          </p:nvSpPr>
          <p:spPr>
            <a:xfrm>
              <a:off x="5755040" y="1988210"/>
              <a:ext cx="0" cy="395605"/>
            </a:xfrm>
            <a:custGeom>
              <a:avLst/>
              <a:gdLst/>
              <a:ahLst/>
              <a:cxnLst/>
              <a:rect l="l" t="t" r="r" b="b"/>
              <a:pathLst>
                <a:path h="395605">
                  <a:moveTo>
                    <a:pt x="0" y="0"/>
                  </a:moveTo>
                  <a:lnTo>
                    <a:pt x="0" y="395020"/>
                  </a:lnTo>
                </a:path>
              </a:pathLst>
            </a:custGeom>
            <a:ln w="4225">
              <a:solidFill>
                <a:srgbClr val="000000"/>
              </a:solidFill>
            </a:ln>
          </p:spPr>
          <p:txBody>
            <a:bodyPr wrap="square" lIns="0" tIns="0" rIns="0" bIns="0" rtlCol="0"/>
            <a:lstStyle/>
            <a:p>
              <a:endParaRPr/>
            </a:p>
          </p:txBody>
        </p:sp>
        <p:sp>
          <p:nvSpPr>
            <p:cNvPr id="156" name="object 156"/>
            <p:cNvSpPr/>
            <p:nvPr/>
          </p:nvSpPr>
          <p:spPr>
            <a:xfrm>
              <a:off x="5622163" y="2383231"/>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157" name="object 157"/>
            <p:cNvSpPr/>
            <p:nvPr/>
          </p:nvSpPr>
          <p:spPr>
            <a:xfrm>
              <a:off x="5622163" y="1988210"/>
              <a:ext cx="0" cy="395605"/>
            </a:xfrm>
            <a:custGeom>
              <a:avLst/>
              <a:gdLst/>
              <a:ahLst/>
              <a:cxnLst/>
              <a:rect l="l" t="t" r="r" b="b"/>
              <a:pathLst>
                <a:path h="395605">
                  <a:moveTo>
                    <a:pt x="0" y="395020"/>
                  </a:moveTo>
                  <a:lnTo>
                    <a:pt x="0" y="0"/>
                  </a:lnTo>
                </a:path>
              </a:pathLst>
            </a:custGeom>
            <a:ln w="8436">
              <a:solidFill>
                <a:srgbClr val="000000"/>
              </a:solidFill>
            </a:ln>
          </p:spPr>
          <p:txBody>
            <a:bodyPr wrap="square" lIns="0" tIns="0" rIns="0" bIns="0" rtlCol="0"/>
            <a:lstStyle/>
            <a:p>
              <a:endParaRPr/>
            </a:p>
          </p:txBody>
        </p:sp>
        <p:sp>
          <p:nvSpPr>
            <p:cNvPr id="158" name="object 158"/>
            <p:cNvSpPr/>
            <p:nvPr/>
          </p:nvSpPr>
          <p:spPr>
            <a:xfrm>
              <a:off x="5757152" y="1247544"/>
              <a:ext cx="143510" cy="1136015"/>
            </a:xfrm>
            <a:custGeom>
              <a:avLst/>
              <a:gdLst/>
              <a:ahLst/>
              <a:cxnLst/>
              <a:rect l="l" t="t" r="r" b="b"/>
              <a:pathLst>
                <a:path w="143510" h="1136014">
                  <a:moveTo>
                    <a:pt x="143418" y="1135693"/>
                  </a:moveTo>
                  <a:lnTo>
                    <a:pt x="0" y="1135693"/>
                  </a:lnTo>
                  <a:lnTo>
                    <a:pt x="0" y="0"/>
                  </a:lnTo>
                  <a:lnTo>
                    <a:pt x="143418" y="0"/>
                  </a:lnTo>
                  <a:lnTo>
                    <a:pt x="143418" y="1135693"/>
                  </a:lnTo>
                  <a:close/>
                </a:path>
              </a:pathLst>
            </a:custGeom>
            <a:solidFill>
              <a:srgbClr val="0000FF"/>
            </a:solidFill>
          </p:spPr>
          <p:txBody>
            <a:bodyPr wrap="square" lIns="0" tIns="0" rIns="0" bIns="0" rtlCol="0"/>
            <a:lstStyle/>
            <a:p>
              <a:endParaRPr/>
            </a:p>
          </p:txBody>
        </p:sp>
        <p:sp>
          <p:nvSpPr>
            <p:cNvPr id="159" name="object 159"/>
            <p:cNvSpPr/>
            <p:nvPr/>
          </p:nvSpPr>
          <p:spPr>
            <a:xfrm>
              <a:off x="5757145" y="1247546"/>
              <a:ext cx="143510" cy="0"/>
            </a:xfrm>
            <a:custGeom>
              <a:avLst/>
              <a:gdLst/>
              <a:ahLst/>
              <a:cxnLst/>
              <a:rect l="l" t="t" r="r" b="b"/>
              <a:pathLst>
                <a:path w="143510">
                  <a:moveTo>
                    <a:pt x="0" y="0"/>
                  </a:moveTo>
                  <a:lnTo>
                    <a:pt x="143418" y="0"/>
                  </a:lnTo>
                </a:path>
              </a:pathLst>
            </a:custGeom>
            <a:ln w="8229">
              <a:solidFill>
                <a:srgbClr val="000000"/>
              </a:solidFill>
            </a:ln>
          </p:spPr>
          <p:txBody>
            <a:bodyPr wrap="square" lIns="0" tIns="0" rIns="0" bIns="0" rtlCol="0"/>
            <a:lstStyle/>
            <a:p>
              <a:endParaRPr/>
            </a:p>
          </p:txBody>
        </p:sp>
        <p:sp>
          <p:nvSpPr>
            <p:cNvPr id="160" name="object 160"/>
            <p:cNvSpPr/>
            <p:nvPr/>
          </p:nvSpPr>
          <p:spPr>
            <a:xfrm>
              <a:off x="5898458" y="1247546"/>
              <a:ext cx="0" cy="1136015"/>
            </a:xfrm>
            <a:custGeom>
              <a:avLst/>
              <a:gdLst/>
              <a:ahLst/>
              <a:cxnLst/>
              <a:rect l="l" t="t" r="r" b="b"/>
              <a:pathLst>
                <a:path h="1136014">
                  <a:moveTo>
                    <a:pt x="0" y="0"/>
                  </a:moveTo>
                  <a:lnTo>
                    <a:pt x="0" y="1135684"/>
                  </a:lnTo>
                </a:path>
              </a:pathLst>
            </a:custGeom>
            <a:ln w="4225">
              <a:solidFill>
                <a:srgbClr val="000000"/>
              </a:solidFill>
            </a:ln>
          </p:spPr>
          <p:txBody>
            <a:bodyPr wrap="square" lIns="0" tIns="0" rIns="0" bIns="0" rtlCol="0"/>
            <a:lstStyle/>
            <a:p>
              <a:endParaRPr/>
            </a:p>
          </p:txBody>
        </p:sp>
        <p:sp>
          <p:nvSpPr>
            <p:cNvPr id="161" name="object 161"/>
            <p:cNvSpPr/>
            <p:nvPr/>
          </p:nvSpPr>
          <p:spPr>
            <a:xfrm>
              <a:off x="5757145" y="2383231"/>
              <a:ext cx="143510" cy="0"/>
            </a:xfrm>
            <a:custGeom>
              <a:avLst/>
              <a:gdLst/>
              <a:ahLst/>
              <a:cxnLst/>
              <a:rect l="l" t="t" r="r" b="b"/>
              <a:pathLst>
                <a:path w="143510">
                  <a:moveTo>
                    <a:pt x="143418" y="0"/>
                  </a:moveTo>
                  <a:lnTo>
                    <a:pt x="0" y="0"/>
                  </a:lnTo>
                </a:path>
              </a:pathLst>
            </a:custGeom>
            <a:ln w="8229">
              <a:solidFill>
                <a:srgbClr val="000000"/>
              </a:solidFill>
            </a:ln>
          </p:spPr>
          <p:txBody>
            <a:bodyPr wrap="square" lIns="0" tIns="0" rIns="0" bIns="0" rtlCol="0"/>
            <a:lstStyle/>
            <a:p>
              <a:endParaRPr/>
            </a:p>
          </p:txBody>
        </p:sp>
        <p:sp>
          <p:nvSpPr>
            <p:cNvPr id="162" name="object 162"/>
            <p:cNvSpPr/>
            <p:nvPr/>
          </p:nvSpPr>
          <p:spPr>
            <a:xfrm>
              <a:off x="5757145" y="1247546"/>
              <a:ext cx="0" cy="1136015"/>
            </a:xfrm>
            <a:custGeom>
              <a:avLst/>
              <a:gdLst/>
              <a:ahLst/>
              <a:cxnLst/>
              <a:rect l="l" t="t" r="r" b="b"/>
              <a:pathLst>
                <a:path h="1136014">
                  <a:moveTo>
                    <a:pt x="0" y="1135684"/>
                  </a:moveTo>
                  <a:lnTo>
                    <a:pt x="0" y="0"/>
                  </a:lnTo>
                </a:path>
              </a:pathLst>
            </a:custGeom>
            <a:ln w="8436">
              <a:solidFill>
                <a:srgbClr val="000000"/>
              </a:solidFill>
            </a:ln>
          </p:spPr>
          <p:txBody>
            <a:bodyPr wrap="square" lIns="0" tIns="0" rIns="0" bIns="0" rtlCol="0"/>
            <a:lstStyle/>
            <a:p>
              <a:endParaRPr/>
            </a:p>
          </p:txBody>
        </p:sp>
        <p:sp>
          <p:nvSpPr>
            <p:cNvPr id="163" name="object 163"/>
            <p:cNvSpPr/>
            <p:nvPr/>
          </p:nvSpPr>
          <p:spPr>
            <a:xfrm>
              <a:off x="5900570" y="737309"/>
              <a:ext cx="135255" cy="1646555"/>
            </a:xfrm>
            <a:custGeom>
              <a:avLst/>
              <a:gdLst/>
              <a:ahLst/>
              <a:cxnLst/>
              <a:rect l="l" t="t" r="r" b="b"/>
              <a:pathLst>
                <a:path w="135254" h="1646555">
                  <a:moveTo>
                    <a:pt x="134973" y="1645928"/>
                  </a:moveTo>
                  <a:lnTo>
                    <a:pt x="0" y="1645928"/>
                  </a:lnTo>
                  <a:lnTo>
                    <a:pt x="0" y="0"/>
                  </a:lnTo>
                  <a:lnTo>
                    <a:pt x="134973" y="0"/>
                  </a:lnTo>
                  <a:lnTo>
                    <a:pt x="134973" y="1645928"/>
                  </a:lnTo>
                  <a:close/>
                </a:path>
              </a:pathLst>
            </a:custGeom>
            <a:solidFill>
              <a:srgbClr val="0000FF"/>
            </a:solidFill>
          </p:spPr>
          <p:txBody>
            <a:bodyPr wrap="square" lIns="0" tIns="0" rIns="0" bIns="0" rtlCol="0"/>
            <a:lstStyle/>
            <a:p>
              <a:endParaRPr/>
            </a:p>
          </p:txBody>
        </p:sp>
        <p:sp>
          <p:nvSpPr>
            <p:cNvPr id="164" name="object 164"/>
            <p:cNvSpPr/>
            <p:nvPr/>
          </p:nvSpPr>
          <p:spPr>
            <a:xfrm>
              <a:off x="5900564" y="737311"/>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165" name="object 165"/>
            <p:cNvSpPr/>
            <p:nvPr/>
          </p:nvSpPr>
          <p:spPr>
            <a:xfrm>
              <a:off x="6035545" y="737311"/>
              <a:ext cx="0" cy="1645920"/>
            </a:xfrm>
            <a:custGeom>
              <a:avLst/>
              <a:gdLst/>
              <a:ahLst/>
              <a:cxnLst/>
              <a:rect l="l" t="t" r="r" b="b"/>
              <a:pathLst>
                <a:path h="1645920">
                  <a:moveTo>
                    <a:pt x="0" y="0"/>
                  </a:moveTo>
                  <a:lnTo>
                    <a:pt x="0" y="1645920"/>
                  </a:lnTo>
                </a:path>
              </a:pathLst>
            </a:custGeom>
            <a:ln w="8436">
              <a:solidFill>
                <a:srgbClr val="000000"/>
              </a:solidFill>
            </a:ln>
          </p:spPr>
          <p:txBody>
            <a:bodyPr wrap="square" lIns="0" tIns="0" rIns="0" bIns="0" rtlCol="0"/>
            <a:lstStyle/>
            <a:p>
              <a:endParaRPr/>
            </a:p>
          </p:txBody>
        </p:sp>
        <p:sp>
          <p:nvSpPr>
            <p:cNvPr id="166" name="object 166"/>
            <p:cNvSpPr/>
            <p:nvPr/>
          </p:nvSpPr>
          <p:spPr>
            <a:xfrm>
              <a:off x="5900564" y="2383231"/>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167" name="object 167"/>
            <p:cNvSpPr/>
            <p:nvPr/>
          </p:nvSpPr>
          <p:spPr>
            <a:xfrm>
              <a:off x="5900564" y="737311"/>
              <a:ext cx="0" cy="1645920"/>
            </a:xfrm>
            <a:custGeom>
              <a:avLst/>
              <a:gdLst/>
              <a:ahLst/>
              <a:cxnLst/>
              <a:rect l="l" t="t" r="r" b="b"/>
              <a:pathLst>
                <a:path h="1645920">
                  <a:moveTo>
                    <a:pt x="0" y="1645920"/>
                  </a:moveTo>
                  <a:lnTo>
                    <a:pt x="0" y="0"/>
                  </a:lnTo>
                </a:path>
              </a:pathLst>
            </a:custGeom>
            <a:ln w="8436">
              <a:solidFill>
                <a:srgbClr val="000000"/>
              </a:solidFill>
            </a:ln>
          </p:spPr>
          <p:txBody>
            <a:bodyPr wrap="square" lIns="0" tIns="0" rIns="0" bIns="0" rtlCol="0"/>
            <a:lstStyle/>
            <a:p>
              <a:endParaRPr/>
            </a:p>
          </p:txBody>
        </p:sp>
        <p:sp>
          <p:nvSpPr>
            <p:cNvPr id="168" name="object 168"/>
            <p:cNvSpPr/>
            <p:nvPr/>
          </p:nvSpPr>
          <p:spPr>
            <a:xfrm>
              <a:off x="6035544" y="1025345"/>
              <a:ext cx="143510" cy="1358265"/>
            </a:xfrm>
            <a:custGeom>
              <a:avLst/>
              <a:gdLst/>
              <a:ahLst/>
              <a:cxnLst/>
              <a:rect l="l" t="t" r="r" b="b"/>
              <a:pathLst>
                <a:path w="143510" h="1358264">
                  <a:moveTo>
                    <a:pt x="143418" y="1357892"/>
                  </a:moveTo>
                  <a:lnTo>
                    <a:pt x="0" y="1357892"/>
                  </a:lnTo>
                  <a:lnTo>
                    <a:pt x="0" y="0"/>
                  </a:lnTo>
                  <a:lnTo>
                    <a:pt x="143418" y="0"/>
                  </a:lnTo>
                  <a:lnTo>
                    <a:pt x="143418" y="1357892"/>
                  </a:lnTo>
                  <a:close/>
                </a:path>
              </a:pathLst>
            </a:custGeom>
            <a:solidFill>
              <a:srgbClr val="0000FF"/>
            </a:solidFill>
          </p:spPr>
          <p:txBody>
            <a:bodyPr wrap="square" lIns="0" tIns="0" rIns="0" bIns="0" rtlCol="0"/>
            <a:lstStyle/>
            <a:p>
              <a:endParaRPr/>
            </a:p>
          </p:txBody>
        </p:sp>
        <p:sp>
          <p:nvSpPr>
            <p:cNvPr id="169" name="object 169"/>
            <p:cNvSpPr/>
            <p:nvPr/>
          </p:nvSpPr>
          <p:spPr>
            <a:xfrm>
              <a:off x="6035545" y="1025347"/>
              <a:ext cx="143510" cy="0"/>
            </a:xfrm>
            <a:custGeom>
              <a:avLst/>
              <a:gdLst/>
              <a:ahLst/>
              <a:cxnLst/>
              <a:rect l="l" t="t" r="r" b="b"/>
              <a:pathLst>
                <a:path w="143510">
                  <a:moveTo>
                    <a:pt x="0" y="0"/>
                  </a:moveTo>
                  <a:lnTo>
                    <a:pt x="143418" y="0"/>
                  </a:lnTo>
                </a:path>
              </a:pathLst>
            </a:custGeom>
            <a:ln w="8229">
              <a:solidFill>
                <a:srgbClr val="000000"/>
              </a:solidFill>
            </a:ln>
          </p:spPr>
          <p:txBody>
            <a:bodyPr wrap="square" lIns="0" tIns="0" rIns="0" bIns="0" rtlCol="0"/>
            <a:lstStyle/>
            <a:p>
              <a:endParaRPr/>
            </a:p>
          </p:txBody>
        </p:sp>
        <p:sp>
          <p:nvSpPr>
            <p:cNvPr id="170" name="object 170"/>
            <p:cNvSpPr/>
            <p:nvPr/>
          </p:nvSpPr>
          <p:spPr>
            <a:xfrm>
              <a:off x="6178964" y="1025347"/>
              <a:ext cx="0" cy="1358265"/>
            </a:xfrm>
            <a:custGeom>
              <a:avLst/>
              <a:gdLst/>
              <a:ahLst/>
              <a:cxnLst/>
              <a:rect l="l" t="t" r="r" b="b"/>
              <a:pathLst>
                <a:path h="1358264">
                  <a:moveTo>
                    <a:pt x="0" y="0"/>
                  </a:moveTo>
                  <a:lnTo>
                    <a:pt x="0" y="1357884"/>
                  </a:lnTo>
                </a:path>
              </a:pathLst>
            </a:custGeom>
            <a:ln w="8436">
              <a:solidFill>
                <a:srgbClr val="000000"/>
              </a:solidFill>
            </a:ln>
          </p:spPr>
          <p:txBody>
            <a:bodyPr wrap="square" lIns="0" tIns="0" rIns="0" bIns="0" rtlCol="0"/>
            <a:lstStyle/>
            <a:p>
              <a:endParaRPr/>
            </a:p>
          </p:txBody>
        </p:sp>
        <p:sp>
          <p:nvSpPr>
            <p:cNvPr id="171" name="object 171"/>
            <p:cNvSpPr/>
            <p:nvPr/>
          </p:nvSpPr>
          <p:spPr>
            <a:xfrm>
              <a:off x="6035545" y="2383231"/>
              <a:ext cx="143510" cy="0"/>
            </a:xfrm>
            <a:custGeom>
              <a:avLst/>
              <a:gdLst/>
              <a:ahLst/>
              <a:cxnLst/>
              <a:rect l="l" t="t" r="r" b="b"/>
              <a:pathLst>
                <a:path w="143510">
                  <a:moveTo>
                    <a:pt x="143418" y="0"/>
                  </a:moveTo>
                  <a:lnTo>
                    <a:pt x="0" y="0"/>
                  </a:lnTo>
                </a:path>
              </a:pathLst>
            </a:custGeom>
            <a:ln w="8229">
              <a:solidFill>
                <a:srgbClr val="000000"/>
              </a:solidFill>
            </a:ln>
          </p:spPr>
          <p:txBody>
            <a:bodyPr wrap="square" lIns="0" tIns="0" rIns="0" bIns="0" rtlCol="0"/>
            <a:lstStyle/>
            <a:p>
              <a:endParaRPr/>
            </a:p>
          </p:txBody>
        </p:sp>
        <p:sp>
          <p:nvSpPr>
            <p:cNvPr id="172" name="object 172"/>
            <p:cNvSpPr/>
            <p:nvPr/>
          </p:nvSpPr>
          <p:spPr>
            <a:xfrm>
              <a:off x="6035545" y="1025347"/>
              <a:ext cx="0" cy="1358265"/>
            </a:xfrm>
            <a:custGeom>
              <a:avLst/>
              <a:gdLst/>
              <a:ahLst/>
              <a:cxnLst/>
              <a:rect l="l" t="t" r="r" b="b"/>
              <a:pathLst>
                <a:path h="1358264">
                  <a:moveTo>
                    <a:pt x="0" y="1357884"/>
                  </a:moveTo>
                  <a:lnTo>
                    <a:pt x="0" y="0"/>
                  </a:lnTo>
                </a:path>
              </a:pathLst>
            </a:custGeom>
            <a:ln w="8436">
              <a:solidFill>
                <a:srgbClr val="000000"/>
              </a:solidFill>
            </a:ln>
          </p:spPr>
          <p:txBody>
            <a:bodyPr wrap="square" lIns="0" tIns="0" rIns="0" bIns="0" rtlCol="0"/>
            <a:lstStyle/>
            <a:p>
              <a:endParaRPr/>
            </a:p>
          </p:txBody>
        </p:sp>
        <p:sp>
          <p:nvSpPr>
            <p:cNvPr id="173" name="object 173"/>
            <p:cNvSpPr/>
            <p:nvPr/>
          </p:nvSpPr>
          <p:spPr>
            <a:xfrm>
              <a:off x="6178962" y="1403906"/>
              <a:ext cx="135255" cy="979805"/>
            </a:xfrm>
            <a:custGeom>
              <a:avLst/>
              <a:gdLst/>
              <a:ahLst/>
              <a:cxnLst/>
              <a:rect l="l" t="t" r="r" b="b"/>
              <a:pathLst>
                <a:path w="135254" h="979805">
                  <a:moveTo>
                    <a:pt x="134981" y="979330"/>
                  </a:moveTo>
                  <a:lnTo>
                    <a:pt x="0" y="979330"/>
                  </a:lnTo>
                  <a:lnTo>
                    <a:pt x="0" y="0"/>
                  </a:lnTo>
                  <a:lnTo>
                    <a:pt x="134981" y="0"/>
                  </a:lnTo>
                  <a:lnTo>
                    <a:pt x="134981" y="979330"/>
                  </a:lnTo>
                  <a:close/>
                </a:path>
              </a:pathLst>
            </a:custGeom>
            <a:solidFill>
              <a:srgbClr val="0000FF"/>
            </a:solidFill>
          </p:spPr>
          <p:txBody>
            <a:bodyPr wrap="square" lIns="0" tIns="0" rIns="0" bIns="0" rtlCol="0"/>
            <a:lstStyle/>
            <a:p>
              <a:endParaRPr/>
            </a:p>
          </p:txBody>
        </p:sp>
        <p:sp>
          <p:nvSpPr>
            <p:cNvPr id="174" name="object 174"/>
            <p:cNvSpPr/>
            <p:nvPr/>
          </p:nvSpPr>
          <p:spPr>
            <a:xfrm>
              <a:off x="6178964" y="1403909"/>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175" name="object 175"/>
            <p:cNvSpPr/>
            <p:nvPr/>
          </p:nvSpPr>
          <p:spPr>
            <a:xfrm>
              <a:off x="6313945" y="1403909"/>
              <a:ext cx="0" cy="979805"/>
            </a:xfrm>
            <a:custGeom>
              <a:avLst/>
              <a:gdLst/>
              <a:ahLst/>
              <a:cxnLst/>
              <a:rect l="l" t="t" r="r" b="b"/>
              <a:pathLst>
                <a:path h="979805">
                  <a:moveTo>
                    <a:pt x="0" y="0"/>
                  </a:moveTo>
                  <a:lnTo>
                    <a:pt x="0" y="979322"/>
                  </a:lnTo>
                </a:path>
              </a:pathLst>
            </a:custGeom>
            <a:ln w="8436">
              <a:solidFill>
                <a:srgbClr val="000000"/>
              </a:solidFill>
            </a:ln>
          </p:spPr>
          <p:txBody>
            <a:bodyPr wrap="square" lIns="0" tIns="0" rIns="0" bIns="0" rtlCol="0"/>
            <a:lstStyle/>
            <a:p>
              <a:endParaRPr/>
            </a:p>
          </p:txBody>
        </p:sp>
        <p:sp>
          <p:nvSpPr>
            <p:cNvPr id="176" name="object 176"/>
            <p:cNvSpPr/>
            <p:nvPr/>
          </p:nvSpPr>
          <p:spPr>
            <a:xfrm>
              <a:off x="6178964" y="2383231"/>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177" name="object 177"/>
            <p:cNvSpPr/>
            <p:nvPr/>
          </p:nvSpPr>
          <p:spPr>
            <a:xfrm>
              <a:off x="6178964" y="1403909"/>
              <a:ext cx="0" cy="979805"/>
            </a:xfrm>
            <a:custGeom>
              <a:avLst/>
              <a:gdLst/>
              <a:ahLst/>
              <a:cxnLst/>
              <a:rect l="l" t="t" r="r" b="b"/>
              <a:pathLst>
                <a:path h="979805">
                  <a:moveTo>
                    <a:pt x="0" y="979322"/>
                  </a:moveTo>
                  <a:lnTo>
                    <a:pt x="0" y="0"/>
                  </a:lnTo>
                </a:path>
              </a:pathLst>
            </a:custGeom>
            <a:ln w="8436">
              <a:solidFill>
                <a:srgbClr val="000000"/>
              </a:solidFill>
            </a:ln>
          </p:spPr>
          <p:txBody>
            <a:bodyPr wrap="square" lIns="0" tIns="0" rIns="0" bIns="0" rtlCol="0"/>
            <a:lstStyle/>
            <a:p>
              <a:endParaRPr/>
            </a:p>
          </p:txBody>
        </p:sp>
        <p:sp>
          <p:nvSpPr>
            <p:cNvPr id="178" name="object 178"/>
            <p:cNvSpPr/>
            <p:nvPr/>
          </p:nvSpPr>
          <p:spPr>
            <a:xfrm>
              <a:off x="6313944" y="1782476"/>
              <a:ext cx="143510" cy="601345"/>
            </a:xfrm>
            <a:custGeom>
              <a:avLst/>
              <a:gdLst/>
              <a:ahLst/>
              <a:cxnLst/>
              <a:rect l="l" t="t" r="r" b="b"/>
              <a:pathLst>
                <a:path w="143510" h="601344">
                  <a:moveTo>
                    <a:pt x="143418" y="600760"/>
                  </a:moveTo>
                  <a:lnTo>
                    <a:pt x="0" y="600760"/>
                  </a:lnTo>
                  <a:lnTo>
                    <a:pt x="0" y="0"/>
                  </a:lnTo>
                  <a:lnTo>
                    <a:pt x="143418" y="0"/>
                  </a:lnTo>
                  <a:lnTo>
                    <a:pt x="143418" y="600760"/>
                  </a:lnTo>
                  <a:close/>
                </a:path>
              </a:pathLst>
            </a:custGeom>
            <a:solidFill>
              <a:srgbClr val="0000FF"/>
            </a:solidFill>
          </p:spPr>
          <p:txBody>
            <a:bodyPr wrap="square" lIns="0" tIns="0" rIns="0" bIns="0" rtlCol="0"/>
            <a:lstStyle/>
            <a:p>
              <a:endParaRPr/>
            </a:p>
          </p:txBody>
        </p:sp>
        <p:sp>
          <p:nvSpPr>
            <p:cNvPr id="179" name="object 179"/>
            <p:cNvSpPr/>
            <p:nvPr/>
          </p:nvSpPr>
          <p:spPr>
            <a:xfrm>
              <a:off x="6313945" y="1782470"/>
              <a:ext cx="143510" cy="0"/>
            </a:xfrm>
            <a:custGeom>
              <a:avLst/>
              <a:gdLst/>
              <a:ahLst/>
              <a:cxnLst/>
              <a:rect l="l" t="t" r="r" b="b"/>
              <a:pathLst>
                <a:path w="143510">
                  <a:moveTo>
                    <a:pt x="0" y="0"/>
                  </a:moveTo>
                  <a:lnTo>
                    <a:pt x="143418" y="0"/>
                  </a:lnTo>
                </a:path>
              </a:pathLst>
            </a:custGeom>
            <a:ln w="8229">
              <a:solidFill>
                <a:srgbClr val="000000"/>
              </a:solidFill>
            </a:ln>
          </p:spPr>
          <p:txBody>
            <a:bodyPr wrap="square" lIns="0" tIns="0" rIns="0" bIns="0" rtlCol="0"/>
            <a:lstStyle/>
            <a:p>
              <a:endParaRPr/>
            </a:p>
          </p:txBody>
        </p:sp>
        <p:sp>
          <p:nvSpPr>
            <p:cNvPr id="180" name="object 180"/>
            <p:cNvSpPr/>
            <p:nvPr/>
          </p:nvSpPr>
          <p:spPr>
            <a:xfrm>
              <a:off x="6457364" y="1782470"/>
              <a:ext cx="0" cy="601345"/>
            </a:xfrm>
            <a:custGeom>
              <a:avLst/>
              <a:gdLst/>
              <a:ahLst/>
              <a:cxnLst/>
              <a:rect l="l" t="t" r="r" b="b"/>
              <a:pathLst>
                <a:path h="601344">
                  <a:moveTo>
                    <a:pt x="0" y="0"/>
                  </a:moveTo>
                  <a:lnTo>
                    <a:pt x="0" y="600760"/>
                  </a:lnTo>
                </a:path>
              </a:pathLst>
            </a:custGeom>
            <a:ln w="8436">
              <a:solidFill>
                <a:srgbClr val="000000"/>
              </a:solidFill>
            </a:ln>
          </p:spPr>
          <p:txBody>
            <a:bodyPr wrap="square" lIns="0" tIns="0" rIns="0" bIns="0" rtlCol="0"/>
            <a:lstStyle/>
            <a:p>
              <a:endParaRPr/>
            </a:p>
          </p:txBody>
        </p:sp>
        <p:sp>
          <p:nvSpPr>
            <p:cNvPr id="181" name="object 181"/>
            <p:cNvSpPr/>
            <p:nvPr/>
          </p:nvSpPr>
          <p:spPr>
            <a:xfrm>
              <a:off x="6313945" y="2383231"/>
              <a:ext cx="143510" cy="0"/>
            </a:xfrm>
            <a:custGeom>
              <a:avLst/>
              <a:gdLst/>
              <a:ahLst/>
              <a:cxnLst/>
              <a:rect l="l" t="t" r="r" b="b"/>
              <a:pathLst>
                <a:path w="143510">
                  <a:moveTo>
                    <a:pt x="143418" y="0"/>
                  </a:moveTo>
                  <a:lnTo>
                    <a:pt x="0" y="0"/>
                  </a:lnTo>
                </a:path>
              </a:pathLst>
            </a:custGeom>
            <a:ln w="8229">
              <a:solidFill>
                <a:srgbClr val="000000"/>
              </a:solidFill>
            </a:ln>
          </p:spPr>
          <p:txBody>
            <a:bodyPr wrap="square" lIns="0" tIns="0" rIns="0" bIns="0" rtlCol="0"/>
            <a:lstStyle/>
            <a:p>
              <a:endParaRPr/>
            </a:p>
          </p:txBody>
        </p:sp>
        <p:sp>
          <p:nvSpPr>
            <p:cNvPr id="182" name="object 182"/>
            <p:cNvSpPr/>
            <p:nvPr/>
          </p:nvSpPr>
          <p:spPr>
            <a:xfrm>
              <a:off x="6313945" y="1782470"/>
              <a:ext cx="0" cy="601345"/>
            </a:xfrm>
            <a:custGeom>
              <a:avLst/>
              <a:gdLst/>
              <a:ahLst/>
              <a:cxnLst/>
              <a:rect l="l" t="t" r="r" b="b"/>
              <a:pathLst>
                <a:path h="601344">
                  <a:moveTo>
                    <a:pt x="0" y="600760"/>
                  </a:moveTo>
                  <a:lnTo>
                    <a:pt x="0" y="0"/>
                  </a:lnTo>
                </a:path>
              </a:pathLst>
            </a:custGeom>
            <a:ln w="8436">
              <a:solidFill>
                <a:srgbClr val="000000"/>
              </a:solidFill>
            </a:ln>
          </p:spPr>
          <p:txBody>
            <a:bodyPr wrap="square" lIns="0" tIns="0" rIns="0" bIns="0" rtlCol="0"/>
            <a:lstStyle/>
            <a:p>
              <a:endParaRPr/>
            </a:p>
          </p:txBody>
        </p:sp>
        <p:sp>
          <p:nvSpPr>
            <p:cNvPr id="183" name="object 183"/>
            <p:cNvSpPr/>
            <p:nvPr/>
          </p:nvSpPr>
          <p:spPr>
            <a:xfrm>
              <a:off x="6457362" y="2086971"/>
              <a:ext cx="135255" cy="296545"/>
            </a:xfrm>
            <a:custGeom>
              <a:avLst/>
              <a:gdLst/>
              <a:ahLst/>
              <a:cxnLst/>
              <a:rect l="l" t="t" r="r" b="b"/>
              <a:pathLst>
                <a:path w="135254" h="296544">
                  <a:moveTo>
                    <a:pt x="134981" y="296265"/>
                  </a:moveTo>
                  <a:lnTo>
                    <a:pt x="0" y="296265"/>
                  </a:lnTo>
                  <a:lnTo>
                    <a:pt x="0" y="0"/>
                  </a:lnTo>
                  <a:lnTo>
                    <a:pt x="134981" y="0"/>
                  </a:lnTo>
                  <a:lnTo>
                    <a:pt x="134981" y="296265"/>
                  </a:lnTo>
                  <a:close/>
                </a:path>
              </a:pathLst>
            </a:custGeom>
            <a:solidFill>
              <a:srgbClr val="0000FF"/>
            </a:solidFill>
          </p:spPr>
          <p:txBody>
            <a:bodyPr wrap="square" lIns="0" tIns="0" rIns="0" bIns="0" rtlCol="0"/>
            <a:lstStyle/>
            <a:p>
              <a:endParaRPr/>
            </a:p>
          </p:txBody>
        </p:sp>
        <p:sp>
          <p:nvSpPr>
            <p:cNvPr id="184" name="object 184"/>
            <p:cNvSpPr/>
            <p:nvPr/>
          </p:nvSpPr>
          <p:spPr>
            <a:xfrm>
              <a:off x="6457364" y="2086965"/>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185" name="object 185"/>
            <p:cNvSpPr/>
            <p:nvPr/>
          </p:nvSpPr>
          <p:spPr>
            <a:xfrm>
              <a:off x="6592345" y="2086965"/>
              <a:ext cx="0" cy="296545"/>
            </a:xfrm>
            <a:custGeom>
              <a:avLst/>
              <a:gdLst/>
              <a:ahLst/>
              <a:cxnLst/>
              <a:rect l="l" t="t" r="r" b="b"/>
              <a:pathLst>
                <a:path h="296544">
                  <a:moveTo>
                    <a:pt x="0" y="0"/>
                  </a:moveTo>
                  <a:lnTo>
                    <a:pt x="0" y="296265"/>
                  </a:lnTo>
                </a:path>
              </a:pathLst>
            </a:custGeom>
            <a:ln w="8436">
              <a:solidFill>
                <a:srgbClr val="000000"/>
              </a:solidFill>
            </a:ln>
          </p:spPr>
          <p:txBody>
            <a:bodyPr wrap="square" lIns="0" tIns="0" rIns="0" bIns="0" rtlCol="0"/>
            <a:lstStyle/>
            <a:p>
              <a:endParaRPr/>
            </a:p>
          </p:txBody>
        </p:sp>
        <p:sp>
          <p:nvSpPr>
            <p:cNvPr id="186" name="object 186"/>
            <p:cNvSpPr/>
            <p:nvPr/>
          </p:nvSpPr>
          <p:spPr>
            <a:xfrm>
              <a:off x="6457364" y="2383231"/>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187" name="object 187"/>
            <p:cNvSpPr/>
            <p:nvPr/>
          </p:nvSpPr>
          <p:spPr>
            <a:xfrm>
              <a:off x="6457364" y="2086965"/>
              <a:ext cx="0" cy="296545"/>
            </a:xfrm>
            <a:custGeom>
              <a:avLst/>
              <a:gdLst/>
              <a:ahLst/>
              <a:cxnLst/>
              <a:rect l="l" t="t" r="r" b="b"/>
              <a:pathLst>
                <a:path h="296544">
                  <a:moveTo>
                    <a:pt x="0" y="296265"/>
                  </a:moveTo>
                  <a:lnTo>
                    <a:pt x="0" y="0"/>
                  </a:lnTo>
                </a:path>
              </a:pathLst>
            </a:custGeom>
            <a:ln w="8436">
              <a:solidFill>
                <a:srgbClr val="000000"/>
              </a:solidFill>
            </a:ln>
          </p:spPr>
          <p:txBody>
            <a:bodyPr wrap="square" lIns="0" tIns="0" rIns="0" bIns="0" rtlCol="0"/>
            <a:lstStyle/>
            <a:p>
              <a:endParaRPr/>
            </a:p>
          </p:txBody>
        </p:sp>
        <p:sp>
          <p:nvSpPr>
            <p:cNvPr id="188" name="object 188"/>
            <p:cNvSpPr/>
            <p:nvPr/>
          </p:nvSpPr>
          <p:spPr>
            <a:xfrm>
              <a:off x="6592352" y="2202177"/>
              <a:ext cx="143510" cy="181610"/>
            </a:xfrm>
            <a:custGeom>
              <a:avLst/>
              <a:gdLst/>
              <a:ahLst/>
              <a:cxnLst/>
              <a:rect l="l" t="t" r="r" b="b"/>
              <a:pathLst>
                <a:path w="143509" h="181610">
                  <a:moveTo>
                    <a:pt x="143418" y="181051"/>
                  </a:moveTo>
                  <a:lnTo>
                    <a:pt x="0" y="181051"/>
                  </a:lnTo>
                  <a:lnTo>
                    <a:pt x="0" y="0"/>
                  </a:lnTo>
                  <a:lnTo>
                    <a:pt x="143418" y="0"/>
                  </a:lnTo>
                  <a:lnTo>
                    <a:pt x="143418" y="181051"/>
                  </a:lnTo>
                  <a:close/>
                </a:path>
              </a:pathLst>
            </a:custGeom>
            <a:solidFill>
              <a:srgbClr val="0000FF"/>
            </a:solidFill>
          </p:spPr>
          <p:txBody>
            <a:bodyPr wrap="square" lIns="0" tIns="0" rIns="0" bIns="0" rtlCol="0"/>
            <a:lstStyle/>
            <a:p>
              <a:endParaRPr/>
            </a:p>
          </p:txBody>
        </p:sp>
        <p:sp>
          <p:nvSpPr>
            <p:cNvPr id="189" name="object 189"/>
            <p:cNvSpPr/>
            <p:nvPr/>
          </p:nvSpPr>
          <p:spPr>
            <a:xfrm>
              <a:off x="6592345" y="2202180"/>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190" name="object 190"/>
            <p:cNvSpPr/>
            <p:nvPr/>
          </p:nvSpPr>
          <p:spPr>
            <a:xfrm>
              <a:off x="6735764" y="2202180"/>
              <a:ext cx="0" cy="181610"/>
            </a:xfrm>
            <a:custGeom>
              <a:avLst/>
              <a:gdLst/>
              <a:ahLst/>
              <a:cxnLst/>
              <a:rect l="l" t="t" r="r" b="b"/>
              <a:pathLst>
                <a:path h="181610">
                  <a:moveTo>
                    <a:pt x="0" y="0"/>
                  </a:moveTo>
                  <a:lnTo>
                    <a:pt x="0" y="181051"/>
                  </a:lnTo>
                </a:path>
              </a:pathLst>
            </a:custGeom>
            <a:ln w="8436">
              <a:solidFill>
                <a:srgbClr val="000000"/>
              </a:solidFill>
            </a:ln>
          </p:spPr>
          <p:txBody>
            <a:bodyPr wrap="square" lIns="0" tIns="0" rIns="0" bIns="0" rtlCol="0"/>
            <a:lstStyle/>
            <a:p>
              <a:endParaRPr/>
            </a:p>
          </p:txBody>
        </p:sp>
        <p:sp>
          <p:nvSpPr>
            <p:cNvPr id="191" name="object 191"/>
            <p:cNvSpPr/>
            <p:nvPr/>
          </p:nvSpPr>
          <p:spPr>
            <a:xfrm>
              <a:off x="6592345" y="2383231"/>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192" name="object 192"/>
            <p:cNvSpPr/>
            <p:nvPr/>
          </p:nvSpPr>
          <p:spPr>
            <a:xfrm>
              <a:off x="6592345" y="2202180"/>
              <a:ext cx="0" cy="181610"/>
            </a:xfrm>
            <a:custGeom>
              <a:avLst/>
              <a:gdLst/>
              <a:ahLst/>
              <a:cxnLst/>
              <a:rect l="l" t="t" r="r" b="b"/>
              <a:pathLst>
                <a:path h="181610">
                  <a:moveTo>
                    <a:pt x="0" y="181051"/>
                  </a:moveTo>
                  <a:lnTo>
                    <a:pt x="0" y="0"/>
                  </a:lnTo>
                </a:path>
              </a:pathLst>
            </a:custGeom>
            <a:ln w="8436">
              <a:solidFill>
                <a:srgbClr val="000000"/>
              </a:solidFill>
            </a:ln>
          </p:spPr>
          <p:txBody>
            <a:bodyPr wrap="square" lIns="0" tIns="0" rIns="0" bIns="0" rtlCol="0"/>
            <a:lstStyle/>
            <a:p>
              <a:endParaRPr/>
            </a:p>
          </p:txBody>
        </p:sp>
        <p:sp>
          <p:nvSpPr>
            <p:cNvPr id="193" name="object 193"/>
            <p:cNvSpPr/>
            <p:nvPr/>
          </p:nvSpPr>
          <p:spPr>
            <a:xfrm>
              <a:off x="6735771" y="2300941"/>
              <a:ext cx="143510" cy="82550"/>
            </a:xfrm>
            <a:custGeom>
              <a:avLst/>
              <a:gdLst/>
              <a:ahLst/>
              <a:cxnLst/>
              <a:rect l="l" t="t" r="r" b="b"/>
              <a:pathLst>
                <a:path w="143509" h="82550">
                  <a:moveTo>
                    <a:pt x="143409" y="82296"/>
                  </a:moveTo>
                  <a:lnTo>
                    <a:pt x="0" y="82296"/>
                  </a:lnTo>
                  <a:lnTo>
                    <a:pt x="0" y="0"/>
                  </a:lnTo>
                  <a:lnTo>
                    <a:pt x="143409" y="0"/>
                  </a:lnTo>
                  <a:lnTo>
                    <a:pt x="143409" y="82296"/>
                  </a:lnTo>
                  <a:close/>
                </a:path>
              </a:pathLst>
            </a:custGeom>
            <a:solidFill>
              <a:srgbClr val="0000FF"/>
            </a:solidFill>
          </p:spPr>
          <p:txBody>
            <a:bodyPr wrap="square" lIns="0" tIns="0" rIns="0" bIns="0" rtlCol="0"/>
            <a:lstStyle/>
            <a:p>
              <a:endParaRPr/>
            </a:p>
          </p:txBody>
        </p:sp>
        <p:sp>
          <p:nvSpPr>
            <p:cNvPr id="194" name="object 194"/>
            <p:cNvSpPr/>
            <p:nvPr/>
          </p:nvSpPr>
          <p:spPr>
            <a:xfrm>
              <a:off x="6735764" y="2300935"/>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195" name="object 195"/>
            <p:cNvSpPr/>
            <p:nvPr/>
          </p:nvSpPr>
          <p:spPr>
            <a:xfrm>
              <a:off x="6879182" y="2300935"/>
              <a:ext cx="0" cy="82550"/>
            </a:xfrm>
            <a:custGeom>
              <a:avLst/>
              <a:gdLst/>
              <a:ahLst/>
              <a:cxnLst/>
              <a:rect l="l" t="t" r="r" b="b"/>
              <a:pathLst>
                <a:path h="82550">
                  <a:moveTo>
                    <a:pt x="0" y="0"/>
                  </a:moveTo>
                  <a:lnTo>
                    <a:pt x="0" y="82296"/>
                  </a:lnTo>
                </a:path>
              </a:pathLst>
            </a:custGeom>
            <a:ln w="8436">
              <a:solidFill>
                <a:srgbClr val="000000"/>
              </a:solidFill>
            </a:ln>
          </p:spPr>
          <p:txBody>
            <a:bodyPr wrap="square" lIns="0" tIns="0" rIns="0" bIns="0" rtlCol="0"/>
            <a:lstStyle/>
            <a:p>
              <a:endParaRPr/>
            </a:p>
          </p:txBody>
        </p:sp>
        <p:sp>
          <p:nvSpPr>
            <p:cNvPr id="196" name="object 196"/>
            <p:cNvSpPr/>
            <p:nvPr/>
          </p:nvSpPr>
          <p:spPr>
            <a:xfrm>
              <a:off x="6735764" y="2383231"/>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197" name="object 197"/>
            <p:cNvSpPr/>
            <p:nvPr/>
          </p:nvSpPr>
          <p:spPr>
            <a:xfrm>
              <a:off x="6735764" y="2300935"/>
              <a:ext cx="0" cy="82550"/>
            </a:xfrm>
            <a:custGeom>
              <a:avLst/>
              <a:gdLst/>
              <a:ahLst/>
              <a:cxnLst/>
              <a:rect l="l" t="t" r="r" b="b"/>
              <a:pathLst>
                <a:path h="82550">
                  <a:moveTo>
                    <a:pt x="0" y="82296"/>
                  </a:moveTo>
                  <a:lnTo>
                    <a:pt x="0" y="0"/>
                  </a:lnTo>
                </a:path>
              </a:pathLst>
            </a:custGeom>
            <a:ln w="8436">
              <a:solidFill>
                <a:srgbClr val="000000"/>
              </a:solidFill>
            </a:ln>
          </p:spPr>
          <p:txBody>
            <a:bodyPr wrap="square" lIns="0" tIns="0" rIns="0" bIns="0" rtlCol="0"/>
            <a:lstStyle/>
            <a:p>
              <a:endParaRPr/>
            </a:p>
          </p:txBody>
        </p:sp>
        <p:sp>
          <p:nvSpPr>
            <p:cNvPr id="198" name="object 198"/>
            <p:cNvSpPr/>
            <p:nvPr/>
          </p:nvSpPr>
          <p:spPr>
            <a:xfrm>
              <a:off x="6879180" y="2333851"/>
              <a:ext cx="135255" cy="49530"/>
            </a:xfrm>
            <a:custGeom>
              <a:avLst/>
              <a:gdLst/>
              <a:ahLst/>
              <a:cxnLst/>
              <a:rect l="l" t="t" r="r" b="b"/>
              <a:pathLst>
                <a:path w="135254" h="49530">
                  <a:moveTo>
                    <a:pt x="134981" y="49377"/>
                  </a:moveTo>
                  <a:lnTo>
                    <a:pt x="0" y="49377"/>
                  </a:lnTo>
                  <a:lnTo>
                    <a:pt x="0" y="0"/>
                  </a:lnTo>
                  <a:lnTo>
                    <a:pt x="134981" y="0"/>
                  </a:lnTo>
                  <a:lnTo>
                    <a:pt x="134981" y="49377"/>
                  </a:lnTo>
                  <a:close/>
                </a:path>
              </a:pathLst>
            </a:custGeom>
            <a:solidFill>
              <a:srgbClr val="0000FF"/>
            </a:solidFill>
          </p:spPr>
          <p:txBody>
            <a:bodyPr wrap="square" lIns="0" tIns="0" rIns="0" bIns="0" rtlCol="0"/>
            <a:lstStyle/>
            <a:p>
              <a:endParaRPr/>
            </a:p>
          </p:txBody>
        </p:sp>
        <p:sp>
          <p:nvSpPr>
            <p:cNvPr id="199" name="object 199"/>
            <p:cNvSpPr/>
            <p:nvPr/>
          </p:nvSpPr>
          <p:spPr>
            <a:xfrm>
              <a:off x="6879182" y="2333853"/>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200" name="object 200"/>
            <p:cNvSpPr/>
            <p:nvPr/>
          </p:nvSpPr>
          <p:spPr>
            <a:xfrm>
              <a:off x="7014164" y="2333853"/>
              <a:ext cx="0" cy="49530"/>
            </a:xfrm>
            <a:custGeom>
              <a:avLst/>
              <a:gdLst/>
              <a:ahLst/>
              <a:cxnLst/>
              <a:rect l="l" t="t" r="r" b="b"/>
              <a:pathLst>
                <a:path h="49530">
                  <a:moveTo>
                    <a:pt x="0" y="0"/>
                  </a:moveTo>
                  <a:lnTo>
                    <a:pt x="0" y="49377"/>
                  </a:lnTo>
                </a:path>
              </a:pathLst>
            </a:custGeom>
            <a:ln w="8436">
              <a:solidFill>
                <a:srgbClr val="000000"/>
              </a:solidFill>
            </a:ln>
          </p:spPr>
          <p:txBody>
            <a:bodyPr wrap="square" lIns="0" tIns="0" rIns="0" bIns="0" rtlCol="0"/>
            <a:lstStyle/>
            <a:p>
              <a:endParaRPr/>
            </a:p>
          </p:txBody>
        </p:sp>
        <p:sp>
          <p:nvSpPr>
            <p:cNvPr id="201" name="object 201"/>
            <p:cNvSpPr/>
            <p:nvPr/>
          </p:nvSpPr>
          <p:spPr>
            <a:xfrm>
              <a:off x="6879182" y="2383231"/>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202" name="object 202"/>
            <p:cNvSpPr/>
            <p:nvPr/>
          </p:nvSpPr>
          <p:spPr>
            <a:xfrm>
              <a:off x="6879182" y="2333853"/>
              <a:ext cx="0" cy="49530"/>
            </a:xfrm>
            <a:custGeom>
              <a:avLst/>
              <a:gdLst/>
              <a:ahLst/>
              <a:cxnLst/>
              <a:rect l="l" t="t" r="r" b="b"/>
              <a:pathLst>
                <a:path h="49530">
                  <a:moveTo>
                    <a:pt x="0" y="49377"/>
                  </a:moveTo>
                  <a:lnTo>
                    <a:pt x="0" y="0"/>
                  </a:lnTo>
                </a:path>
              </a:pathLst>
            </a:custGeom>
            <a:ln w="8436">
              <a:solidFill>
                <a:srgbClr val="000000"/>
              </a:solidFill>
            </a:ln>
          </p:spPr>
          <p:txBody>
            <a:bodyPr wrap="square" lIns="0" tIns="0" rIns="0" bIns="0" rtlCol="0"/>
            <a:lstStyle/>
            <a:p>
              <a:endParaRPr/>
            </a:p>
          </p:txBody>
        </p:sp>
        <p:sp>
          <p:nvSpPr>
            <p:cNvPr id="203" name="object 203"/>
            <p:cNvSpPr/>
            <p:nvPr/>
          </p:nvSpPr>
          <p:spPr>
            <a:xfrm>
              <a:off x="7014162" y="2366769"/>
              <a:ext cx="143510" cy="16510"/>
            </a:xfrm>
            <a:custGeom>
              <a:avLst/>
              <a:gdLst/>
              <a:ahLst/>
              <a:cxnLst/>
              <a:rect l="l" t="t" r="r" b="b"/>
              <a:pathLst>
                <a:path w="143509" h="16510">
                  <a:moveTo>
                    <a:pt x="143418" y="16467"/>
                  </a:moveTo>
                  <a:lnTo>
                    <a:pt x="0" y="16467"/>
                  </a:lnTo>
                  <a:lnTo>
                    <a:pt x="0" y="0"/>
                  </a:lnTo>
                  <a:lnTo>
                    <a:pt x="143418" y="0"/>
                  </a:lnTo>
                  <a:lnTo>
                    <a:pt x="143418" y="16467"/>
                  </a:lnTo>
                  <a:close/>
                </a:path>
              </a:pathLst>
            </a:custGeom>
            <a:solidFill>
              <a:srgbClr val="0000FF"/>
            </a:solidFill>
          </p:spPr>
          <p:txBody>
            <a:bodyPr wrap="square" lIns="0" tIns="0" rIns="0" bIns="0" rtlCol="0"/>
            <a:lstStyle/>
            <a:p>
              <a:endParaRPr/>
            </a:p>
          </p:txBody>
        </p:sp>
        <p:sp>
          <p:nvSpPr>
            <p:cNvPr id="204" name="object 204"/>
            <p:cNvSpPr/>
            <p:nvPr/>
          </p:nvSpPr>
          <p:spPr>
            <a:xfrm>
              <a:off x="7014164" y="2366772"/>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205" name="object 205"/>
            <p:cNvSpPr/>
            <p:nvPr/>
          </p:nvSpPr>
          <p:spPr>
            <a:xfrm>
              <a:off x="7157582" y="2366772"/>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206" name="object 206"/>
            <p:cNvSpPr/>
            <p:nvPr/>
          </p:nvSpPr>
          <p:spPr>
            <a:xfrm>
              <a:off x="7014164" y="2383231"/>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207" name="object 207"/>
            <p:cNvSpPr/>
            <p:nvPr/>
          </p:nvSpPr>
          <p:spPr>
            <a:xfrm>
              <a:off x="7014164" y="2366772"/>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208" name="object 208"/>
            <p:cNvSpPr/>
            <p:nvPr/>
          </p:nvSpPr>
          <p:spPr>
            <a:xfrm>
              <a:off x="7157580" y="2375007"/>
              <a:ext cx="135255" cy="8255"/>
            </a:xfrm>
            <a:custGeom>
              <a:avLst/>
              <a:gdLst/>
              <a:ahLst/>
              <a:cxnLst/>
              <a:rect l="l" t="t" r="r" b="b"/>
              <a:pathLst>
                <a:path w="135254" h="8255">
                  <a:moveTo>
                    <a:pt x="134981" y="8229"/>
                  </a:moveTo>
                  <a:lnTo>
                    <a:pt x="0" y="8229"/>
                  </a:lnTo>
                  <a:lnTo>
                    <a:pt x="0" y="0"/>
                  </a:lnTo>
                  <a:lnTo>
                    <a:pt x="134981" y="0"/>
                  </a:lnTo>
                  <a:lnTo>
                    <a:pt x="134981" y="8229"/>
                  </a:lnTo>
                  <a:close/>
                </a:path>
              </a:pathLst>
            </a:custGeom>
            <a:solidFill>
              <a:srgbClr val="0000FF"/>
            </a:solidFill>
          </p:spPr>
          <p:txBody>
            <a:bodyPr wrap="square" lIns="0" tIns="0" rIns="0" bIns="0" rtlCol="0"/>
            <a:lstStyle/>
            <a:p>
              <a:endParaRPr/>
            </a:p>
          </p:txBody>
        </p:sp>
        <p:sp>
          <p:nvSpPr>
            <p:cNvPr id="209" name="object 209"/>
            <p:cNvSpPr/>
            <p:nvPr/>
          </p:nvSpPr>
          <p:spPr>
            <a:xfrm>
              <a:off x="7157582" y="2375001"/>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210" name="object 210"/>
            <p:cNvSpPr/>
            <p:nvPr/>
          </p:nvSpPr>
          <p:spPr>
            <a:xfrm>
              <a:off x="7292564" y="2375001"/>
              <a:ext cx="0" cy="8255"/>
            </a:xfrm>
            <a:custGeom>
              <a:avLst/>
              <a:gdLst/>
              <a:ahLst/>
              <a:cxnLst/>
              <a:rect l="l" t="t" r="r" b="b"/>
              <a:pathLst>
                <a:path h="8255">
                  <a:moveTo>
                    <a:pt x="-4218" y="4114"/>
                  </a:moveTo>
                  <a:lnTo>
                    <a:pt x="4218" y="4114"/>
                  </a:lnTo>
                </a:path>
              </a:pathLst>
            </a:custGeom>
            <a:ln w="8229">
              <a:solidFill>
                <a:srgbClr val="000000"/>
              </a:solidFill>
            </a:ln>
          </p:spPr>
          <p:txBody>
            <a:bodyPr wrap="square" lIns="0" tIns="0" rIns="0" bIns="0" rtlCol="0"/>
            <a:lstStyle/>
            <a:p>
              <a:endParaRPr/>
            </a:p>
          </p:txBody>
        </p:sp>
        <p:sp>
          <p:nvSpPr>
            <p:cNvPr id="211" name="object 211"/>
            <p:cNvSpPr/>
            <p:nvPr/>
          </p:nvSpPr>
          <p:spPr>
            <a:xfrm>
              <a:off x="7157582" y="2383231"/>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212" name="object 212"/>
            <p:cNvSpPr/>
            <p:nvPr/>
          </p:nvSpPr>
          <p:spPr>
            <a:xfrm>
              <a:off x="7157582" y="2375001"/>
              <a:ext cx="0" cy="8255"/>
            </a:xfrm>
            <a:custGeom>
              <a:avLst/>
              <a:gdLst/>
              <a:ahLst/>
              <a:cxnLst/>
              <a:rect l="l" t="t" r="r" b="b"/>
              <a:pathLst>
                <a:path h="8255">
                  <a:moveTo>
                    <a:pt x="-4218" y="4114"/>
                  </a:moveTo>
                  <a:lnTo>
                    <a:pt x="4218" y="4114"/>
                  </a:lnTo>
                </a:path>
              </a:pathLst>
            </a:custGeom>
            <a:ln w="8229">
              <a:solidFill>
                <a:srgbClr val="000000"/>
              </a:solidFill>
            </a:ln>
          </p:spPr>
          <p:txBody>
            <a:bodyPr wrap="square" lIns="0" tIns="0" rIns="0" bIns="0" rtlCol="0"/>
            <a:lstStyle/>
            <a:p>
              <a:endParaRPr/>
            </a:p>
          </p:txBody>
        </p:sp>
        <p:sp>
          <p:nvSpPr>
            <p:cNvPr id="213" name="object 213"/>
            <p:cNvSpPr/>
            <p:nvPr/>
          </p:nvSpPr>
          <p:spPr>
            <a:xfrm>
              <a:off x="7292565" y="2383234"/>
              <a:ext cx="143510" cy="0"/>
            </a:xfrm>
            <a:custGeom>
              <a:avLst/>
              <a:gdLst/>
              <a:ahLst/>
              <a:cxnLst/>
              <a:rect l="l" t="t" r="r" b="b"/>
              <a:pathLst>
                <a:path w="143509">
                  <a:moveTo>
                    <a:pt x="143418" y="0"/>
                  </a:moveTo>
                  <a:lnTo>
                    <a:pt x="0" y="0"/>
                  </a:lnTo>
                </a:path>
              </a:pathLst>
            </a:custGeom>
            <a:solidFill>
              <a:srgbClr val="0000FF"/>
            </a:solidFill>
          </p:spPr>
          <p:txBody>
            <a:bodyPr wrap="square" lIns="0" tIns="0" rIns="0" bIns="0" rtlCol="0"/>
            <a:lstStyle/>
            <a:p>
              <a:endParaRPr/>
            </a:p>
          </p:txBody>
        </p:sp>
        <p:sp>
          <p:nvSpPr>
            <p:cNvPr id="214" name="object 214"/>
            <p:cNvSpPr/>
            <p:nvPr/>
          </p:nvSpPr>
          <p:spPr>
            <a:xfrm>
              <a:off x="7292564" y="2383231"/>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215" name="object 215"/>
            <p:cNvSpPr/>
            <p:nvPr/>
          </p:nvSpPr>
          <p:spPr>
            <a:xfrm>
              <a:off x="7292564" y="2383231"/>
              <a:ext cx="143510" cy="0"/>
            </a:xfrm>
            <a:custGeom>
              <a:avLst/>
              <a:gdLst/>
              <a:ahLst/>
              <a:cxnLst/>
              <a:rect l="l" t="t" r="r" b="b"/>
              <a:pathLst>
                <a:path w="143509">
                  <a:moveTo>
                    <a:pt x="143418" y="0"/>
                  </a:moveTo>
                  <a:lnTo>
                    <a:pt x="143418" y="0"/>
                  </a:lnTo>
                </a:path>
                <a:path w="143509">
                  <a:moveTo>
                    <a:pt x="143418" y="0"/>
                  </a:moveTo>
                  <a:lnTo>
                    <a:pt x="0" y="0"/>
                  </a:lnTo>
                </a:path>
              </a:pathLst>
            </a:custGeom>
            <a:ln w="8332">
              <a:solidFill>
                <a:srgbClr val="000000"/>
              </a:solidFill>
            </a:ln>
          </p:spPr>
          <p:txBody>
            <a:bodyPr wrap="square" lIns="0" tIns="0" rIns="0" bIns="0" rtlCol="0"/>
            <a:lstStyle/>
            <a:p>
              <a:endParaRPr/>
            </a:p>
          </p:txBody>
        </p:sp>
        <p:sp>
          <p:nvSpPr>
            <p:cNvPr id="216" name="object 216"/>
            <p:cNvSpPr/>
            <p:nvPr/>
          </p:nvSpPr>
          <p:spPr>
            <a:xfrm>
              <a:off x="7292564"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217" name="object 217"/>
            <p:cNvSpPr/>
            <p:nvPr/>
          </p:nvSpPr>
          <p:spPr>
            <a:xfrm>
              <a:off x="7435984" y="2383234"/>
              <a:ext cx="135255" cy="0"/>
            </a:xfrm>
            <a:custGeom>
              <a:avLst/>
              <a:gdLst/>
              <a:ahLst/>
              <a:cxnLst/>
              <a:rect l="l" t="t" r="r" b="b"/>
              <a:pathLst>
                <a:path w="135254">
                  <a:moveTo>
                    <a:pt x="134981" y="0"/>
                  </a:moveTo>
                  <a:lnTo>
                    <a:pt x="0" y="0"/>
                  </a:lnTo>
                </a:path>
              </a:pathLst>
            </a:custGeom>
            <a:solidFill>
              <a:srgbClr val="0000FF"/>
            </a:solidFill>
          </p:spPr>
          <p:txBody>
            <a:bodyPr wrap="square" lIns="0" tIns="0" rIns="0" bIns="0" rtlCol="0"/>
            <a:lstStyle/>
            <a:p>
              <a:endParaRPr/>
            </a:p>
          </p:txBody>
        </p:sp>
        <p:sp>
          <p:nvSpPr>
            <p:cNvPr id="218" name="object 218"/>
            <p:cNvSpPr/>
            <p:nvPr/>
          </p:nvSpPr>
          <p:spPr>
            <a:xfrm>
              <a:off x="7435982" y="2383231"/>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219" name="object 219"/>
            <p:cNvSpPr/>
            <p:nvPr/>
          </p:nvSpPr>
          <p:spPr>
            <a:xfrm>
              <a:off x="7435982" y="2383231"/>
              <a:ext cx="135255" cy="0"/>
            </a:xfrm>
            <a:custGeom>
              <a:avLst/>
              <a:gdLst/>
              <a:ahLst/>
              <a:cxnLst/>
              <a:rect l="l" t="t" r="r" b="b"/>
              <a:pathLst>
                <a:path w="135254">
                  <a:moveTo>
                    <a:pt x="134981" y="0"/>
                  </a:moveTo>
                  <a:lnTo>
                    <a:pt x="134981" y="0"/>
                  </a:lnTo>
                </a:path>
                <a:path w="135254">
                  <a:moveTo>
                    <a:pt x="134981" y="0"/>
                  </a:moveTo>
                  <a:lnTo>
                    <a:pt x="0" y="0"/>
                  </a:lnTo>
                </a:path>
              </a:pathLst>
            </a:custGeom>
            <a:ln w="8332">
              <a:solidFill>
                <a:srgbClr val="000000"/>
              </a:solidFill>
            </a:ln>
          </p:spPr>
          <p:txBody>
            <a:bodyPr wrap="square" lIns="0" tIns="0" rIns="0" bIns="0" rtlCol="0"/>
            <a:lstStyle/>
            <a:p>
              <a:endParaRPr/>
            </a:p>
          </p:txBody>
        </p:sp>
        <p:sp>
          <p:nvSpPr>
            <p:cNvPr id="220" name="object 220"/>
            <p:cNvSpPr/>
            <p:nvPr/>
          </p:nvSpPr>
          <p:spPr>
            <a:xfrm>
              <a:off x="7435982"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221" name="object 221"/>
            <p:cNvSpPr/>
            <p:nvPr/>
          </p:nvSpPr>
          <p:spPr>
            <a:xfrm>
              <a:off x="7570967" y="2383234"/>
              <a:ext cx="143510" cy="0"/>
            </a:xfrm>
            <a:custGeom>
              <a:avLst/>
              <a:gdLst/>
              <a:ahLst/>
              <a:cxnLst/>
              <a:rect l="l" t="t" r="r" b="b"/>
              <a:pathLst>
                <a:path w="143509">
                  <a:moveTo>
                    <a:pt x="143409" y="0"/>
                  </a:moveTo>
                  <a:lnTo>
                    <a:pt x="0" y="0"/>
                  </a:lnTo>
                </a:path>
              </a:pathLst>
            </a:custGeom>
            <a:solidFill>
              <a:srgbClr val="0000FF"/>
            </a:solidFill>
          </p:spPr>
          <p:txBody>
            <a:bodyPr wrap="square" lIns="0" tIns="0" rIns="0" bIns="0" rtlCol="0"/>
            <a:lstStyle/>
            <a:p>
              <a:endParaRPr/>
            </a:p>
          </p:txBody>
        </p:sp>
        <p:sp>
          <p:nvSpPr>
            <p:cNvPr id="222" name="object 222"/>
            <p:cNvSpPr/>
            <p:nvPr/>
          </p:nvSpPr>
          <p:spPr>
            <a:xfrm>
              <a:off x="7570964" y="2383231"/>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223" name="object 223"/>
            <p:cNvSpPr/>
            <p:nvPr/>
          </p:nvSpPr>
          <p:spPr>
            <a:xfrm>
              <a:off x="7570964" y="2383231"/>
              <a:ext cx="143510" cy="0"/>
            </a:xfrm>
            <a:custGeom>
              <a:avLst/>
              <a:gdLst/>
              <a:ahLst/>
              <a:cxnLst/>
              <a:rect l="l" t="t" r="r" b="b"/>
              <a:pathLst>
                <a:path w="143509">
                  <a:moveTo>
                    <a:pt x="143418" y="0"/>
                  </a:moveTo>
                  <a:lnTo>
                    <a:pt x="143418" y="0"/>
                  </a:lnTo>
                </a:path>
                <a:path w="143509">
                  <a:moveTo>
                    <a:pt x="143418" y="0"/>
                  </a:moveTo>
                  <a:lnTo>
                    <a:pt x="0" y="0"/>
                  </a:lnTo>
                </a:path>
              </a:pathLst>
            </a:custGeom>
            <a:ln w="8332">
              <a:solidFill>
                <a:srgbClr val="000000"/>
              </a:solidFill>
            </a:ln>
          </p:spPr>
          <p:txBody>
            <a:bodyPr wrap="square" lIns="0" tIns="0" rIns="0" bIns="0" rtlCol="0"/>
            <a:lstStyle/>
            <a:p>
              <a:endParaRPr/>
            </a:p>
          </p:txBody>
        </p:sp>
        <p:sp>
          <p:nvSpPr>
            <p:cNvPr id="224" name="object 224"/>
            <p:cNvSpPr/>
            <p:nvPr/>
          </p:nvSpPr>
          <p:spPr>
            <a:xfrm>
              <a:off x="7570964" y="2383231"/>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grpSp>
      <p:grpSp>
        <p:nvGrpSpPr>
          <p:cNvPr id="226" name="object 226"/>
          <p:cNvGrpSpPr/>
          <p:nvPr/>
        </p:nvGrpSpPr>
        <p:grpSpPr>
          <a:xfrm>
            <a:off x="1678254" y="4255135"/>
            <a:ext cx="2489200" cy="2321560"/>
            <a:chOff x="1678254" y="4255135"/>
            <a:chExt cx="2489200" cy="2321560"/>
          </a:xfrm>
        </p:grpSpPr>
        <p:sp>
          <p:nvSpPr>
            <p:cNvPr id="227" name="object 227"/>
            <p:cNvSpPr/>
            <p:nvPr/>
          </p:nvSpPr>
          <p:spPr>
            <a:xfrm>
              <a:off x="2930963" y="6572097"/>
              <a:ext cx="109855" cy="0"/>
            </a:xfrm>
            <a:custGeom>
              <a:avLst/>
              <a:gdLst/>
              <a:ahLst/>
              <a:cxnLst/>
              <a:rect l="l" t="t" r="r" b="b"/>
              <a:pathLst>
                <a:path w="109855">
                  <a:moveTo>
                    <a:pt x="0" y="0"/>
                  </a:moveTo>
                  <a:lnTo>
                    <a:pt x="109672" y="0"/>
                  </a:lnTo>
                </a:path>
              </a:pathLst>
            </a:custGeom>
            <a:ln w="8229">
              <a:solidFill>
                <a:srgbClr val="000000"/>
              </a:solidFill>
            </a:ln>
          </p:spPr>
          <p:txBody>
            <a:bodyPr wrap="square" lIns="0" tIns="0" rIns="0" bIns="0" rtlCol="0"/>
            <a:lstStyle/>
            <a:p>
              <a:endParaRPr/>
            </a:p>
          </p:txBody>
        </p:sp>
        <p:sp>
          <p:nvSpPr>
            <p:cNvPr id="228" name="object 228"/>
            <p:cNvSpPr/>
            <p:nvPr/>
          </p:nvSpPr>
          <p:spPr>
            <a:xfrm>
              <a:off x="1867981" y="5971337"/>
              <a:ext cx="2294890" cy="99060"/>
            </a:xfrm>
            <a:custGeom>
              <a:avLst/>
              <a:gdLst/>
              <a:ahLst/>
              <a:cxnLst/>
              <a:rect l="l" t="t" r="r" b="b"/>
              <a:pathLst>
                <a:path w="2294890" h="99060">
                  <a:moveTo>
                    <a:pt x="0" y="0"/>
                  </a:moveTo>
                  <a:lnTo>
                    <a:pt x="2294691" y="0"/>
                  </a:lnTo>
                </a:path>
                <a:path w="2294890" h="99060">
                  <a:moveTo>
                    <a:pt x="0" y="0"/>
                  </a:moveTo>
                  <a:lnTo>
                    <a:pt x="0" y="98755"/>
                  </a:lnTo>
                </a:path>
              </a:pathLst>
            </a:custGeom>
            <a:ln w="8332">
              <a:solidFill>
                <a:srgbClr val="000000"/>
              </a:solidFill>
            </a:ln>
          </p:spPr>
          <p:txBody>
            <a:bodyPr wrap="square" lIns="0" tIns="0" rIns="0" bIns="0" rtlCol="0"/>
            <a:lstStyle/>
            <a:p>
              <a:endParaRPr/>
            </a:p>
          </p:txBody>
        </p:sp>
        <p:sp>
          <p:nvSpPr>
            <p:cNvPr id="229" name="object 229"/>
            <p:cNvSpPr/>
            <p:nvPr/>
          </p:nvSpPr>
          <p:spPr>
            <a:xfrm>
              <a:off x="2196999"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0" name="object 230"/>
            <p:cNvSpPr/>
            <p:nvPr/>
          </p:nvSpPr>
          <p:spPr>
            <a:xfrm>
              <a:off x="2526018"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1" name="object 231"/>
            <p:cNvSpPr/>
            <p:nvPr/>
          </p:nvSpPr>
          <p:spPr>
            <a:xfrm>
              <a:off x="2855036"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2" name="object 232"/>
            <p:cNvSpPr/>
            <p:nvPr/>
          </p:nvSpPr>
          <p:spPr>
            <a:xfrm>
              <a:off x="3184054"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3" name="object 233"/>
            <p:cNvSpPr/>
            <p:nvPr/>
          </p:nvSpPr>
          <p:spPr>
            <a:xfrm>
              <a:off x="3513072"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4" name="object 234"/>
            <p:cNvSpPr/>
            <p:nvPr/>
          </p:nvSpPr>
          <p:spPr>
            <a:xfrm>
              <a:off x="3842091"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5" name="object 235"/>
            <p:cNvSpPr/>
            <p:nvPr/>
          </p:nvSpPr>
          <p:spPr>
            <a:xfrm>
              <a:off x="4162672"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236" name="object 236"/>
            <p:cNvSpPr/>
            <p:nvPr/>
          </p:nvSpPr>
          <p:spPr>
            <a:xfrm>
              <a:off x="1682381" y="4448861"/>
              <a:ext cx="101600" cy="1456690"/>
            </a:xfrm>
            <a:custGeom>
              <a:avLst/>
              <a:gdLst/>
              <a:ahLst/>
              <a:cxnLst/>
              <a:rect l="l" t="t" r="r" b="b"/>
              <a:pathLst>
                <a:path w="101600" h="1456689">
                  <a:moveTo>
                    <a:pt x="101236" y="1456639"/>
                  </a:moveTo>
                  <a:lnTo>
                    <a:pt x="101236" y="0"/>
                  </a:lnTo>
                </a:path>
                <a:path w="101600" h="1456689">
                  <a:moveTo>
                    <a:pt x="101236" y="1456639"/>
                  </a:moveTo>
                  <a:lnTo>
                    <a:pt x="0" y="1456639"/>
                  </a:lnTo>
                </a:path>
              </a:pathLst>
            </a:custGeom>
            <a:ln w="8332">
              <a:solidFill>
                <a:srgbClr val="000000"/>
              </a:solidFill>
            </a:ln>
          </p:spPr>
          <p:txBody>
            <a:bodyPr wrap="square" lIns="0" tIns="0" rIns="0" bIns="0" rtlCol="0"/>
            <a:lstStyle/>
            <a:p>
              <a:endParaRPr/>
            </a:p>
          </p:txBody>
        </p:sp>
        <p:sp>
          <p:nvSpPr>
            <p:cNvPr id="237" name="object 237"/>
            <p:cNvSpPr/>
            <p:nvPr/>
          </p:nvSpPr>
          <p:spPr>
            <a:xfrm>
              <a:off x="1682381" y="5419953"/>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238" name="object 238"/>
            <p:cNvSpPr/>
            <p:nvPr/>
          </p:nvSpPr>
          <p:spPr>
            <a:xfrm>
              <a:off x="1682381" y="4934407"/>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239" name="object 239"/>
            <p:cNvSpPr/>
            <p:nvPr/>
          </p:nvSpPr>
          <p:spPr>
            <a:xfrm>
              <a:off x="1682381" y="4448861"/>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240" name="object 240"/>
            <p:cNvSpPr/>
            <p:nvPr/>
          </p:nvSpPr>
          <p:spPr>
            <a:xfrm>
              <a:off x="1867980" y="5872587"/>
              <a:ext cx="135255" cy="33020"/>
            </a:xfrm>
            <a:custGeom>
              <a:avLst/>
              <a:gdLst/>
              <a:ahLst/>
              <a:cxnLst/>
              <a:rect l="l" t="t" r="r" b="b"/>
              <a:pathLst>
                <a:path w="135255" h="33020">
                  <a:moveTo>
                    <a:pt x="134981" y="32918"/>
                  </a:moveTo>
                  <a:lnTo>
                    <a:pt x="0" y="32918"/>
                  </a:lnTo>
                  <a:lnTo>
                    <a:pt x="0" y="0"/>
                  </a:lnTo>
                  <a:lnTo>
                    <a:pt x="134981" y="0"/>
                  </a:lnTo>
                  <a:lnTo>
                    <a:pt x="134981" y="32918"/>
                  </a:lnTo>
                  <a:close/>
                </a:path>
              </a:pathLst>
            </a:custGeom>
            <a:solidFill>
              <a:srgbClr val="0000FF"/>
            </a:solidFill>
          </p:spPr>
          <p:txBody>
            <a:bodyPr wrap="square" lIns="0" tIns="0" rIns="0" bIns="0" rtlCol="0"/>
            <a:lstStyle/>
            <a:p>
              <a:endParaRPr/>
            </a:p>
          </p:txBody>
        </p:sp>
        <p:sp>
          <p:nvSpPr>
            <p:cNvPr id="241" name="object 241"/>
            <p:cNvSpPr/>
            <p:nvPr/>
          </p:nvSpPr>
          <p:spPr>
            <a:xfrm>
              <a:off x="1867981" y="5872581"/>
              <a:ext cx="135255" cy="0"/>
            </a:xfrm>
            <a:custGeom>
              <a:avLst/>
              <a:gdLst/>
              <a:ahLst/>
              <a:cxnLst/>
              <a:rect l="l" t="t" r="r" b="b"/>
              <a:pathLst>
                <a:path w="135255">
                  <a:moveTo>
                    <a:pt x="0" y="0"/>
                  </a:moveTo>
                  <a:lnTo>
                    <a:pt x="134981" y="0"/>
                  </a:lnTo>
                </a:path>
              </a:pathLst>
            </a:custGeom>
            <a:ln w="8229">
              <a:solidFill>
                <a:srgbClr val="000000"/>
              </a:solidFill>
            </a:ln>
          </p:spPr>
          <p:txBody>
            <a:bodyPr wrap="square" lIns="0" tIns="0" rIns="0" bIns="0" rtlCol="0"/>
            <a:lstStyle/>
            <a:p>
              <a:endParaRPr/>
            </a:p>
          </p:txBody>
        </p:sp>
        <p:sp>
          <p:nvSpPr>
            <p:cNvPr id="242" name="object 242"/>
            <p:cNvSpPr/>
            <p:nvPr/>
          </p:nvSpPr>
          <p:spPr>
            <a:xfrm>
              <a:off x="2000853" y="5872581"/>
              <a:ext cx="0" cy="33020"/>
            </a:xfrm>
            <a:custGeom>
              <a:avLst/>
              <a:gdLst/>
              <a:ahLst/>
              <a:cxnLst/>
              <a:rect l="l" t="t" r="r" b="b"/>
              <a:pathLst>
                <a:path h="33020">
                  <a:moveTo>
                    <a:pt x="0" y="0"/>
                  </a:moveTo>
                  <a:lnTo>
                    <a:pt x="0" y="32918"/>
                  </a:lnTo>
                </a:path>
              </a:pathLst>
            </a:custGeom>
            <a:ln w="4216">
              <a:solidFill>
                <a:srgbClr val="000000"/>
              </a:solidFill>
            </a:ln>
          </p:spPr>
          <p:txBody>
            <a:bodyPr wrap="square" lIns="0" tIns="0" rIns="0" bIns="0" rtlCol="0"/>
            <a:lstStyle/>
            <a:p>
              <a:endParaRPr/>
            </a:p>
          </p:txBody>
        </p:sp>
        <p:sp>
          <p:nvSpPr>
            <p:cNvPr id="243" name="object 243"/>
            <p:cNvSpPr/>
            <p:nvPr/>
          </p:nvSpPr>
          <p:spPr>
            <a:xfrm>
              <a:off x="1867981" y="5905500"/>
              <a:ext cx="135255" cy="0"/>
            </a:xfrm>
            <a:custGeom>
              <a:avLst/>
              <a:gdLst/>
              <a:ahLst/>
              <a:cxnLst/>
              <a:rect l="l" t="t" r="r" b="b"/>
              <a:pathLst>
                <a:path w="135255">
                  <a:moveTo>
                    <a:pt x="134981" y="0"/>
                  </a:moveTo>
                  <a:lnTo>
                    <a:pt x="0" y="0"/>
                  </a:lnTo>
                </a:path>
              </a:pathLst>
            </a:custGeom>
            <a:ln w="8229">
              <a:solidFill>
                <a:srgbClr val="000000"/>
              </a:solidFill>
            </a:ln>
          </p:spPr>
          <p:txBody>
            <a:bodyPr wrap="square" lIns="0" tIns="0" rIns="0" bIns="0" rtlCol="0"/>
            <a:lstStyle/>
            <a:p>
              <a:endParaRPr/>
            </a:p>
          </p:txBody>
        </p:sp>
        <p:sp>
          <p:nvSpPr>
            <p:cNvPr id="244" name="object 244"/>
            <p:cNvSpPr/>
            <p:nvPr/>
          </p:nvSpPr>
          <p:spPr>
            <a:xfrm>
              <a:off x="1867981" y="5872581"/>
              <a:ext cx="0" cy="33020"/>
            </a:xfrm>
            <a:custGeom>
              <a:avLst/>
              <a:gdLst/>
              <a:ahLst/>
              <a:cxnLst/>
              <a:rect l="l" t="t" r="r" b="b"/>
              <a:pathLst>
                <a:path h="33020">
                  <a:moveTo>
                    <a:pt x="0" y="32918"/>
                  </a:moveTo>
                  <a:lnTo>
                    <a:pt x="0" y="0"/>
                  </a:lnTo>
                </a:path>
              </a:pathLst>
            </a:custGeom>
            <a:ln w="8436">
              <a:solidFill>
                <a:srgbClr val="000000"/>
              </a:solidFill>
            </a:ln>
          </p:spPr>
          <p:txBody>
            <a:bodyPr wrap="square" lIns="0" tIns="0" rIns="0" bIns="0" rtlCol="0"/>
            <a:lstStyle/>
            <a:p>
              <a:endParaRPr/>
            </a:p>
          </p:txBody>
        </p:sp>
        <p:sp>
          <p:nvSpPr>
            <p:cNvPr id="245" name="object 245"/>
            <p:cNvSpPr/>
            <p:nvPr/>
          </p:nvSpPr>
          <p:spPr>
            <a:xfrm>
              <a:off x="2002961" y="5716225"/>
              <a:ext cx="127000" cy="189865"/>
            </a:xfrm>
            <a:custGeom>
              <a:avLst/>
              <a:gdLst/>
              <a:ahLst/>
              <a:cxnLst/>
              <a:rect l="l" t="t" r="r" b="b"/>
              <a:pathLst>
                <a:path w="127000" h="189864">
                  <a:moveTo>
                    <a:pt x="126545" y="189272"/>
                  </a:moveTo>
                  <a:lnTo>
                    <a:pt x="0" y="189272"/>
                  </a:lnTo>
                  <a:lnTo>
                    <a:pt x="0" y="0"/>
                  </a:lnTo>
                  <a:lnTo>
                    <a:pt x="126545" y="0"/>
                  </a:lnTo>
                  <a:lnTo>
                    <a:pt x="126545" y="189272"/>
                  </a:lnTo>
                  <a:close/>
                </a:path>
              </a:pathLst>
            </a:custGeom>
            <a:solidFill>
              <a:srgbClr val="0000FF"/>
            </a:solidFill>
          </p:spPr>
          <p:txBody>
            <a:bodyPr wrap="square" lIns="0" tIns="0" rIns="0" bIns="0" rtlCol="0"/>
            <a:lstStyle/>
            <a:p>
              <a:endParaRPr/>
            </a:p>
          </p:txBody>
        </p:sp>
        <p:sp>
          <p:nvSpPr>
            <p:cNvPr id="246" name="object 246"/>
            <p:cNvSpPr/>
            <p:nvPr/>
          </p:nvSpPr>
          <p:spPr>
            <a:xfrm>
              <a:off x="2002963" y="5716219"/>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247" name="object 247"/>
            <p:cNvSpPr/>
            <p:nvPr/>
          </p:nvSpPr>
          <p:spPr>
            <a:xfrm>
              <a:off x="2127399" y="5716219"/>
              <a:ext cx="0" cy="189865"/>
            </a:xfrm>
            <a:custGeom>
              <a:avLst/>
              <a:gdLst/>
              <a:ahLst/>
              <a:cxnLst/>
              <a:rect l="l" t="t" r="r" b="b"/>
              <a:pathLst>
                <a:path h="189864">
                  <a:moveTo>
                    <a:pt x="0" y="0"/>
                  </a:moveTo>
                  <a:lnTo>
                    <a:pt x="0" y="189280"/>
                  </a:lnTo>
                </a:path>
              </a:pathLst>
            </a:custGeom>
            <a:ln w="4216">
              <a:solidFill>
                <a:srgbClr val="000000"/>
              </a:solidFill>
            </a:ln>
          </p:spPr>
          <p:txBody>
            <a:bodyPr wrap="square" lIns="0" tIns="0" rIns="0" bIns="0" rtlCol="0"/>
            <a:lstStyle/>
            <a:p>
              <a:endParaRPr/>
            </a:p>
          </p:txBody>
        </p:sp>
        <p:sp>
          <p:nvSpPr>
            <p:cNvPr id="248" name="object 248"/>
            <p:cNvSpPr/>
            <p:nvPr/>
          </p:nvSpPr>
          <p:spPr>
            <a:xfrm>
              <a:off x="2002963" y="5905500"/>
              <a:ext cx="127000" cy="0"/>
            </a:xfrm>
            <a:custGeom>
              <a:avLst/>
              <a:gdLst/>
              <a:ahLst/>
              <a:cxnLst/>
              <a:rect l="l" t="t" r="r" b="b"/>
              <a:pathLst>
                <a:path w="127000">
                  <a:moveTo>
                    <a:pt x="126545" y="0"/>
                  </a:moveTo>
                  <a:lnTo>
                    <a:pt x="0" y="0"/>
                  </a:lnTo>
                </a:path>
              </a:pathLst>
            </a:custGeom>
            <a:ln w="8229">
              <a:solidFill>
                <a:srgbClr val="000000"/>
              </a:solidFill>
            </a:ln>
          </p:spPr>
          <p:txBody>
            <a:bodyPr wrap="square" lIns="0" tIns="0" rIns="0" bIns="0" rtlCol="0"/>
            <a:lstStyle/>
            <a:p>
              <a:endParaRPr/>
            </a:p>
          </p:txBody>
        </p:sp>
        <p:sp>
          <p:nvSpPr>
            <p:cNvPr id="249" name="object 249"/>
            <p:cNvSpPr/>
            <p:nvPr/>
          </p:nvSpPr>
          <p:spPr>
            <a:xfrm>
              <a:off x="2002963" y="5716219"/>
              <a:ext cx="0" cy="189865"/>
            </a:xfrm>
            <a:custGeom>
              <a:avLst/>
              <a:gdLst/>
              <a:ahLst/>
              <a:cxnLst/>
              <a:rect l="l" t="t" r="r" b="b"/>
              <a:pathLst>
                <a:path h="189864">
                  <a:moveTo>
                    <a:pt x="0" y="189280"/>
                  </a:moveTo>
                  <a:lnTo>
                    <a:pt x="0" y="0"/>
                  </a:lnTo>
                </a:path>
              </a:pathLst>
            </a:custGeom>
            <a:ln w="8436">
              <a:solidFill>
                <a:srgbClr val="000000"/>
              </a:solidFill>
            </a:ln>
          </p:spPr>
          <p:txBody>
            <a:bodyPr wrap="square" lIns="0" tIns="0" rIns="0" bIns="0" rtlCol="0"/>
            <a:lstStyle/>
            <a:p>
              <a:endParaRPr/>
            </a:p>
          </p:txBody>
        </p:sp>
        <p:sp>
          <p:nvSpPr>
            <p:cNvPr id="250" name="object 250"/>
            <p:cNvSpPr/>
            <p:nvPr/>
          </p:nvSpPr>
          <p:spPr>
            <a:xfrm>
              <a:off x="2129507" y="5337663"/>
              <a:ext cx="135255" cy="568325"/>
            </a:xfrm>
            <a:custGeom>
              <a:avLst/>
              <a:gdLst/>
              <a:ahLst/>
              <a:cxnLst/>
              <a:rect l="l" t="t" r="r" b="b"/>
              <a:pathLst>
                <a:path w="135255" h="568325">
                  <a:moveTo>
                    <a:pt x="134981" y="567834"/>
                  </a:moveTo>
                  <a:lnTo>
                    <a:pt x="0" y="567834"/>
                  </a:lnTo>
                  <a:lnTo>
                    <a:pt x="0" y="0"/>
                  </a:lnTo>
                  <a:lnTo>
                    <a:pt x="134981" y="0"/>
                  </a:lnTo>
                  <a:lnTo>
                    <a:pt x="134981" y="567834"/>
                  </a:lnTo>
                  <a:close/>
                </a:path>
              </a:pathLst>
            </a:custGeom>
            <a:solidFill>
              <a:srgbClr val="0000FF"/>
            </a:solidFill>
          </p:spPr>
          <p:txBody>
            <a:bodyPr wrap="square" lIns="0" tIns="0" rIns="0" bIns="0" rtlCol="0"/>
            <a:lstStyle/>
            <a:p>
              <a:endParaRPr/>
            </a:p>
          </p:txBody>
        </p:sp>
        <p:sp>
          <p:nvSpPr>
            <p:cNvPr id="251" name="object 251"/>
            <p:cNvSpPr/>
            <p:nvPr/>
          </p:nvSpPr>
          <p:spPr>
            <a:xfrm>
              <a:off x="2129508" y="5337657"/>
              <a:ext cx="135255" cy="0"/>
            </a:xfrm>
            <a:custGeom>
              <a:avLst/>
              <a:gdLst/>
              <a:ahLst/>
              <a:cxnLst/>
              <a:rect l="l" t="t" r="r" b="b"/>
              <a:pathLst>
                <a:path w="135255">
                  <a:moveTo>
                    <a:pt x="0" y="0"/>
                  </a:moveTo>
                  <a:lnTo>
                    <a:pt x="134981" y="0"/>
                  </a:lnTo>
                </a:path>
              </a:pathLst>
            </a:custGeom>
            <a:ln w="8229">
              <a:solidFill>
                <a:srgbClr val="000000"/>
              </a:solidFill>
            </a:ln>
          </p:spPr>
          <p:txBody>
            <a:bodyPr wrap="square" lIns="0" tIns="0" rIns="0" bIns="0" rtlCol="0"/>
            <a:lstStyle/>
            <a:p>
              <a:endParaRPr/>
            </a:p>
          </p:txBody>
        </p:sp>
        <p:sp>
          <p:nvSpPr>
            <p:cNvPr id="252" name="object 252"/>
            <p:cNvSpPr/>
            <p:nvPr/>
          </p:nvSpPr>
          <p:spPr>
            <a:xfrm>
              <a:off x="2262385" y="5337657"/>
              <a:ext cx="0" cy="568325"/>
            </a:xfrm>
            <a:custGeom>
              <a:avLst/>
              <a:gdLst/>
              <a:ahLst/>
              <a:cxnLst/>
              <a:rect l="l" t="t" r="r" b="b"/>
              <a:pathLst>
                <a:path h="568325">
                  <a:moveTo>
                    <a:pt x="0" y="0"/>
                  </a:moveTo>
                  <a:lnTo>
                    <a:pt x="0" y="567842"/>
                  </a:lnTo>
                </a:path>
              </a:pathLst>
            </a:custGeom>
            <a:ln w="4224">
              <a:solidFill>
                <a:srgbClr val="000000"/>
              </a:solidFill>
            </a:ln>
          </p:spPr>
          <p:txBody>
            <a:bodyPr wrap="square" lIns="0" tIns="0" rIns="0" bIns="0" rtlCol="0"/>
            <a:lstStyle/>
            <a:p>
              <a:endParaRPr/>
            </a:p>
          </p:txBody>
        </p:sp>
        <p:sp>
          <p:nvSpPr>
            <p:cNvPr id="253" name="object 253"/>
            <p:cNvSpPr/>
            <p:nvPr/>
          </p:nvSpPr>
          <p:spPr>
            <a:xfrm>
              <a:off x="2129508" y="5905500"/>
              <a:ext cx="135255" cy="0"/>
            </a:xfrm>
            <a:custGeom>
              <a:avLst/>
              <a:gdLst/>
              <a:ahLst/>
              <a:cxnLst/>
              <a:rect l="l" t="t" r="r" b="b"/>
              <a:pathLst>
                <a:path w="135255">
                  <a:moveTo>
                    <a:pt x="134981" y="0"/>
                  </a:moveTo>
                  <a:lnTo>
                    <a:pt x="0" y="0"/>
                  </a:lnTo>
                </a:path>
              </a:pathLst>
            </a:custGeom>
            <a:ln w="8229">
              <a:solidFill>
                <a:srgbClr val="000000"/>
              </a:solidFill>
            </a:ln>
          </p:spPr>
          <p:txBody>
            <a:bodyPr wrap="square" lIns="0" tIns="0" rIns="0" bIns="0" rtlCol="0"/>
            <a:lstStyle/>
            <a:p>
              <a:endParaRPr/>
            </a:p>
          </p:txBody>
        </p:sp>
        <p:sp>
          <p:nvSpPr>
            <p:cNvPr id="254" name="object 254"/>
            <p:cNvSpPr/>
            <p:nvPr/>
          </p:nvSpPr>
          <p:spPr>
            <a:xfrm>
              <a:off x="2129508" y="5337657"/>
              <a:ext cx="0" cy="568325"/>
            </a:xfrm>
            <a:custGeom>
              <a:avLst/>
              <a:gdLst/>
              <a:ahLst/>
              <a:cxnLst/>
              <a:rect l="l" t="t" r="r" b="b"/>
              <a:pathLst>
                <a:path h="568325">
                  <a:moveTo>
                    <a:pt x="0" y="567842"/>
                  </a:moveTo>
                  <a:lnTo>
                    <a:pt x="0" y="0"/>
                  </a:lnTo>
                </a:path>
              </a:pathLst>
            </a:custGeom>
            <a:ln w="8436">
              <a:solidFill>
                <a:srgbClr val="000000"/>
              </a:solidFill>
            </a:ln>
          </p:spPr>
          <p:txBody>
            <a:bodyPr wrap="square" lIns="0" tIns="0" rIns="0" bIns="0" rtlCol="0"/>
            <a:lstStyle/>
            <a:p>
              <a:endParaRPr/>
            </a:p>
          </p:txBody>
        </p:sp>
        <p:sp>
          <p:nvSpPr>
            <p:cNvPr id="255" name="object 255"/>
            <p:cNvSpPr/>
            <p:nvPr/>
          </p:nvSpPr>
          <p:spPr>
            <a:xfrm>
              <a:off x="2264497" y="4876797"/>
              <a:ext cx="135255" cy="1028700"/>
            </a:xfrm>
            <a:custGeom>
              <a:avLst/>
              <a:gdLst/>
              <a:ahLst/>
              <a:cxnLst/>
              <a:rect l="l" t="t" r="r" b="b"/>
              <a:pathLst>
                <a:path w="135255" h="1028700">
                  <a:moveTo>
                    <a:pt x="134973" y="1028700"/>
                  </a:moveTo>
                  <a:lnTo>
                    <a:pt x="0" y="1028700"/>
                  </a:lnTo>
                  <a:lnTo>
                    <a:pt x="0" y="0"/>
                  </a:lnTo>
                  <a:lnTo>
                    <a:pt x="134973" y="0"/>
                  </a:lnTo>
                  <a:lnTo>
                    <a:pt x="134973" y="1028700"/>
                  </a:lnTo>
                  <a:close/>
                </a:path>
              </a:pathLst>
            </a:custGeom>
            <a:solidFill>
              <a:srgbClr val="0000FF"/>
            </a:solidFill>
          </p:spPr>
          <p:txBody>
            <a:bodyPr wrap="square" lIns="0" tIns="0" rIns="0" bIns="0" rtlCol="0"/>
            <a:lstStyle/>
            <a:p>
              <a:endParaRPr/>
            </a:p>
          </p:txBody>
        </p:sp>
        <p:sp>
          <p:nvSpPr>
            <p:cNvPr id="256" name="object 256"/>
            <p:cNvSpPr/>
            <p:nvPr/>
          </p:nvSpPr>
          <p:spPr>
            <a:xfrm>
              <a:off x="2264490" y="4876800"/>
              <a:ext cx="135255" cy="0"/>
            </a:xfrm>
            <a:custGeom>
              <a:avLst/>
              <a:gdLst/>
              <a:ahLst/>
              <a:cxnLst/>
              <a:rect l="l" t="t" r="r" b="b"/>
              <a:pathLst>
                <a:path w="135255">
                  <a:moveTo>
                    <a:pt x="0" y="0"/>
                  </a:moveTo>
                  <a:lnTo>
                    <a:pt x="134981" y="0"/>
                  </a:lnTo>
                </a:path>
              </a:pathLst>
            </a:custGeom>
            <a:ln w="8229">
              <a:solidFill>
                <a:srgbClr val="000000"/>
              </a:solidFill>
            </a:ln>
          </p:spPr>
          <p:txBody>
            <a:bodyPr wrap="square" lIns="0" tIns="0" rIns="0" bIns="0" rtlCol="0"/>
            <a:lstStyle/>
            <a:p>
              <a:endParaRPr/>
            </a:p>
          </p:txBody>
        </p:sp>
        <p:sp>
          <p:nvSpPr>
            <p:cNvPr id="257" name="object 257"/>
            <p:cNvSpPr/>
            <p:nvPr/>
          </p:nvSpPr>
          <p:spPr>
            <a:xfrm>
              <a:off x="2397362" y="4876800"/>
              <a:ext cx="0" cy="1028700"/>
            </a:xfrm>
            <a:custGeom>
              <a:avLst/>
              <a:gdLst/>
              <a:ahLst/>
              <a:cxnLst/>
              <a:rect l="l" t="t" r="r" b="b"/>
              <a:pathLst>
                <a:path h="1028700">
                  <a:moveTo>
                    <a:pt x="0" y="0"/>
                  </a:moveTo>
                  <a:lnTo>
                    <a:pt x="0" y="1028700"/>
                  </a:lnTo>
                </a:path>
              </a:pathLst>
            </a:custGeom>
            <a:ln w="4216">
              <a:solidFill>
                <a:srgbClr val="000000"/>
              </a:solidFill>
            </a:ln>
          </p:spPr>
          <p:txBody>
            <a:bodyPr wrap="square" lIns="0" tIns="0" rIns="0" bIns="0" rtlCol="0"/>
            <a:lstStyle/>
            <a:p>
              <a:endParaRPr/>
            </a:p>
          </p:txBody>
        </p:sp>
        <p:sp>
          <p:nvSpPr>
            <p:cNvPr id="258" name="object 258"/>
            <p:cNvSpPr/>
            <p:nvPr/>
          </p:nvSpPr>
          <p:spPr>
            <a:xfrm>
              <a:off x="2264490" y="5905500"/>
              <a:ext cx="135255" cy="0"/>
            </a:xfrm>
            <a:custGeom>
              <a:avLst/>
              <a:gdLst/>
              <a:ahLst/>
              <a:cxnLst/>
              <a:rect l="l" t="t" r="r" b="b"/>
              <a:pathLst>
                <a:path w="135255">
                  <a:moveTo>
                    <a:pt x="134981" y="0"/>
                  </a:moveTo>
                  <a:lnTo>
                    <a:pt x="0" y="0"/>
                  </a:lnTo>
                </a:path>
              </a:pathLst>
            </a:custGeom>
            <a:ln w="8229">
              <a:solidFill>
                <a:srgbClr val="000000"/>
              </a:solidFill>
            </a:ln>
          </p:spPr>
          <p:txBody>
            <a:bodyPr wrap="square" lIns="0" tIns="0" rIns="0" bIns="0" rtlCol="0"/>
            <a:lstStyle/>
            <a:p>
              <a:endParaRPr/>
            </a:p>
          </p:txBody>
        </p:sp>
        <p:sp>
          <p:nvSpPr>
            <p:cNvPr id="259" name="object 259"/>
            <p:cNvSpPr/>
            <p:nvPr/>
          </p:nvSpPr>
          <p:spPr>
            <a:xfrm>
              <a:off x="2264490" y="4876800"/>
              <a:ext cx="0" cy="1028700"/>
            </a:xfrm>
            <a:custGeom>
              <a:avLst/>
              <a:gdLst/>
              <a:ahLst/>
              <a:cxnLst/>
              <a:rect l="l" t="t" r="r" b="b"/>
              <a:pathLst>
                <a:path h="1028700">
                  <a:moveTo>
                    <a:pt x="0" y="1028700"/>
                  </a:moveTo>
                  <a:lnTo>
                    <a:pt x="0" y="0"/>
                  </a:lnTo>
                </a:path>
              </a:pathLst>
            </a:custGeom>
            <a:ln w="8436">
              <a:solidFill>
                <a:srgbClr val="000000"/>
              </a:solidFill>
            </a:ln>
          </p:spPr>
          <p:txBody>
            <a:bodyPr wrap="square" lIns="0" tIns="0" rIns="0" bIns="0" rtlCol="0"/>
            <a:lstStyle/>
            <a:p>
              <a:endParaRPr/>
            </a:p>
          </p:txBody>
        </p:sp>
        <p:sp>
          <p:nvSpPr>
            <p:cNvPr id="260" name="object 260"/>
            <p:cNvSpPr/>
            <p:nvPr/>
          </p:nvSpPr>
          <p:spPr>
            <a:xfrm>
              <a:off x="2399471" y="4383029"/>
              <a:ext cx="127000" cy="1522730"/>
            </a:xfrm>
            <a:custGeom>
              <a:avLst/>
              <a:gdLst/>
              <a:ahLst/>
              <a:cxnLst/>
              <a:rect l="l" t="t" r="r" b="b"/>
              <a:pathLst>
                <a:path w="127000" h="1522729">
                  <a:moveTo>
                    <a:pt x="126545" y="1522476"/>
                  </a:moveTo>
                  <a:lnTo>
                    <a:pt x="0" y="1522476"/>
                  </a:lnTo>
                  <a:lnTo>
                    <a:pt x="0" y="0"/>
                  </a:lnTo>
                  <a:lnTo>
                    <a:pt x="126545" y="0"/>
                  </a:lnTo>
                  <a:lnTo>
                    <a:pt x="126545" y="1522476"/>
                  </a:lnTo>
                  <a:close/>
                </a:path>
              </a:pathLst>
            </a:custGeom>
            <a:solidFill>
              <a:srgbClr val="0000FF"/>
            </a:solidFill>
          </p:spPr>
          <p:txBody>
            <a:bodyPr wrap="square" lIns="0" tIns="0" rIns="0" bIns="0" rtlCol="0"/>
            <a:lstStyle/>
            <a:p>
              <a:endParaRPr/>
            </a:p>
          </p:txBody>
        </p:sp>
        <p:sp>
          <p:nvSpPr>
            <p:cNvPr id="261" name="object 261"/>
            <p:cNvSpPr/>
            <p:nvPr/>
          </p:nvSpPr>
          <p:spPr>
            <a:xfrm>
              <a:off x="2399472" y="4383024"/>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262" name="object 262"/>
            <p:cNvSpPr/>
            <p:nvPr/>
          </p:nvSpPr>
          <p:spPr>
            <a:xfrm>
              <a:off x="2523908" y="4383024"/>
              <a:ext cx="0" cy="1522730"/>
            </a:xfrm>
            <a:custGeom>
              <a:avLst/>
              <a:gdLst/>
              <a:ahLst/>
              <a:cxnLst/>
              <a:rect l="l" t="t" r="r" b="b"/>
              <a:pathLst>
                <a:path h="1522729">
                  <a:moveTo>
                    <a:pt x="0" y="0"/>
                  </a:moveTo>
                  <a:lnTo>
                    <a:pt x="0" y="1522476"/>
                  </a:lnTo>
                </a:path>
              </a:pathLst>
            </a:custGeom>
            <a:ln w="4216">
              <a:solidFill>
                <a:srgbClr val="000000"/>
              </a:solidFill>
            </a:ln>
          </p:spPr>
          <p:txBody>
            <a:bodyPr wrap="square" lIns="0" tIns="0" rIns="0" bIns="0" rtlCol="0"/>
            <a:lstStyle/>
            <a:p>
              <a:endParaRPr/>
            </a:p>
          </p:txBody>
        </p:sp>
        <p:sp>
          <p:nvSpPr>
            <p:cNvPr id="263" name="object 263"/>
            <p:cNvSpPr/>
            <p:nvPr/>
          </p:nvSpPr>
          <p:spPr>
            <a:xfrm>
              <a:off x="2399472" y="5905500"/>
              <a:ext cx="127000" cy="0"/>
            </a:xfrm>
            <a:custGeom>
              <a:avLst/>
              <a:gdLst/>
              <a:ahLst/>
              <a:cxnLst/>
              <a:rect l="l" t="t" r="r" b="b"/>
              <a:pathLst>
                <a:path w="127000">
                  <a:moveTo>
                    <a:pt x="126545" y="0"/>
                  </a:moveTo>
                  <a:lnTo>
                    <a:pt x="0" y="0"/>
                  </a:lnTo>
                </a:path>
              </a:pathLst>
            </a:custGeom>
            <a:ln w="8229">
              <a:solidFill>
                <a:srgbClr val="000000"/>
              </a:solidFill>
            </a:ln>
          </p:spPr>
          <p:txBody>
            <a:bodyPr wrap="square" lIns="0" tIns="0" rIns="0" bIns="0" rtlCol="0"/>
            <a:lstStyle/>
            <a:p>
              <a:endParaRPr/>
            </a:p>
          </p:txBody>
        </p:sp>
        <p:sp>
          <p:nvSpPr>
            <p:cNvPr id="264" name="object 264"/>
            <p:cNvSpPr/>
            <p:nvPr/>
          </p:nvSpPr>
          <p:spPr>
            <a:xfrm>
              <a:off x="2399472" y="4383024"/>
              <a:ext cx="0" cy="1522730"/>
            </a:xfrm>
            <a:custGeom>
              <a:avLst/>
              <a:gdLst/>
              <a:ahLst/>
              <a:cxnLst/>
              <a:rect l="l" t="t" r="r" b="b"/>
              <a:pathLst>
                <a:path h="1522729">
                  <a:moveTo>
                    <a:pt x="0" y="1522476"/>
                  </a:moveTo>
                  <a:lnTo>
                    <a:pt x="0" y="0"/>
                  </a:lnTo>
                </a:path>
              </a:pathLst>
            </a:custGeom>
            <a:ln w="8436">
              <a:solidFill>
                <a:srgbClr val="000000"/>
              </a:solidFill>
            </a:ln>
          </p:spPr>
          <p:txBody>
            <a:bodyPr wrap="square" lIns="0" tIns="0" rIns="0" bIns="0" rtlCol="0"/>
            <a:lstStyle/>
            <a:p>
              <a:endParaRPr/>
            </a:p>
          </p:txBody>
        </p:sp>
        <p:sp>
          <p:nvSpPr>
            <p:cNvPr id="265" name="object 265"/>
            <p:cNvSpPr/>
            <p:nvPr/>
          </p:nvSpPr>
          <p:spPr>
            <a:xfrm>
              <a:off x="2526016" y="4259577"/>
              <a:ext cx="135255" cy="1645920"/>
            </a:xfrm>
            <a:custGeom>
              <a:avLst/>
              <a:gdLst/>
              <a:ahLst/>
              <a:cxnLst/>
              <a:rect l="l" t="t" r="r" b="b"/>
              <a:pathLst>
                <a:path w="135255" h="1645920">
                  <a:moveTo>
                    <a:pt x="134981" y="1645920"/>
                  </a:moveTo>
                  <a:lnTo>
                    <a:pt x="0" y="1645920"/>
                  </a:lnTo>
                  <a:lnTo>
                    <a:pt x="0" y="0"/>
                  </a:lnTo>
                  <a:lnTo>
                    <a:pt x="134981" y="0"/>
                  </a:lnTo>
                  <a:lnTo>
                    <a:pt x="134981" y="1645920"/>
                  </a:lnTo>
                  <a:close/>
                </a:path>
              </a:pathLst>
            </a:custGeom>
            <a:solidFill>
              <a:srgbClr val="0000FF"/>
            </a:solidFill>
          </p:spPr>
          <p:txBody>
            <a:bodyPr wrap="square" lIns="0" tIns="0" rIns="0" bIns="0" rtlCol="0"/>
            <a:lstStyle/>
            <a:p>
              <a:endParaRPr/>
            </a:p>
          </p:txBody>
        </p:sp>
        <p:sp>
          <p:nvSpPr>
            <p:cNvPr id="266" name="object 266"/>
            <p:cNvSpPr/>
            <p:nvPr/>
          </p:nvSpPr>
          <p:spPr>
            <a:xfrm>
              <a:off x="2526018" y="4259580"/>
              <a:ext cx="135255" cy="0"/>
            </a:xfrm>
            <a:custGeom>
              <a:avLst/>
              <a:gdLst/>
              <a:ahLst/>
              <a:cxnLst/>
              <a:rect l="l" t="t" r="r" b="b"/>
              <a:pathLst>
                <a:path w="135255">
                  <a:moveTo>
                    <a:pt x="0" y="0"/>
                  </a:moveTo>
                  <a:lnTo>
                    <a:pt x="134981" y="0"/>
                  </a:lnTo>
                </a:path>
              </a:pathLst>
            </a:custGeom>
            <a:ln w="8229">
              <a:solidFill>
                <a:srgbClr val="000000"/>
              </a:solidFill>
            </a:ln>
          </p:spPr>
          <p:txBody>
            <a:bodyPr wrap="square" lIns="0" tIns="0" rIns="0" bIns="0" rtlCol="0"/>
            <a:lstStyle/>
            <a:p>
              <a:endParaRPr/>
            </a:p>
          </p:txBody>
        </p:sp>
        <p:sp>
          <p:nvSpPr>
            <p:cNvPr id="267" name="object 267"/>
            <p:cNvSpPr/>
            <p:nvPr/>
          </p:nvSpPr>
          <p:spPr>
            <a:xfrm>
              <a:off x="2660999" y="4259580"/>
              <a:ext cx="0" cy="1645920"/>
            </a:xfrm>
            <a:custGeom>
              <a:avLst/>
              <a:gdLst/>
              <a:ahLst/>
              <a:cxnLst/>
              <a:rect l="l" t="t" r="r" b="b"/>
              <a:pathLst>
                <a:path h="1645920">
                  <a:moveTo>
                    <a:pt x="0" y="0"/>
                  </a:moveTo>
                  <a:lnTo>
                    <a:pt x="0" y="1645920"/>
                  </a:lnTo>
                </a:path>
              </a:pathLst>
            </a:custGeom>
            <a:ln w="8436">
              <a:solidFill>
                <a:srgbClr val="000000"/>
              </a:solidFill>
            </a:ln>
          </p:spPr>
          <p:txBody>
            <a:bodyPr wrap="square" lIns="0" tIns="0" rIns="0" bIns="0" rtlCol="0"/>
            <a:lstStyle/>
            <a:p>
              <a:endParaRPr/>
            </a:p>
          </p:txBody>
        </p:sp>
        <p:sp>
          <p:nvSpPr>
            <p:cNvPr id="268" name="object 268"/>
            <p:cNvSpPr/>
            <p:nvPr/>
          </p:nvSpPr>
          <p:spPr>
            <a:xfrm>
              <a:off x="2526018" y="5905500"/>
              <a:ext cx="135255" cy="0"/>
            </a:xfrm>
            <a:custGeom>
              <a:avLst/>
              <a:gdLst/>
              <a:ahLst/>
              <a:cxnLst/>
              <a:rect l="l" t="t" r="r" b="b"/>
              <a:pathLst>
                <a:path w="135255">
                  <a:moveTo>
                    <a:pt x="134981" y="0"/>
                  </a:moveTo>
                  <a:lnTo>
                    <a:pt x="0" y="0"/>
                  </a:lnTo>
                </a:path>
              </a:pathLst>
            </a:custGeom>
            <a:ln w="8229">
              <a:solidFill>
                <a:srgbClr val="000000"/>
              </a:solidFill>
            </a:ln>
          </p:spPr>
          <p:txBody>
            <a:bodyPr wrap="square" lIns="0" tIns="0" rIns="0" bIns="0" rtlCol="0"/>
            <a:lstStyle/>
            <a:p>
              <a:endParaRPr/>
            </a:p>
          </p:txBody>
        </p:sp>
        <p:sp>
          <p:nvSpPr>
            <p:cNvPr id="269" name="object 269"/>
            <p:cNvSpPr/>
            <p:nvPr/>
          </p:nvSpPr>
          <p:spPr>
            <a:xfrm>
              <a:off x="2526018" y="4259580"/>
              <a:ext cx="0" cy="1645920"/>
            </a:xfrm>
            <a:custGeom>
              <a:avLst/>
              <a:gdLst/>
              <a:ahLst/>
              <a:cxnLst/>
              <a:rect l="l" t="t" r="r" b="b"/>
              <a:pathLst>
                <a:path h="1645920">
                  <a:moveTo>
                    <a:pt x="0" y="1645920"/>
                  </a:moveTo>
                  <a:lnTo>
                    <a:pt x="0" y="0"/>
                  </a:lnTo>
                </a:path>
              </a:pathLst>
            </a:custGeom>
            <a:ln w="8436">
              <a:solidFill>
                <a:srgbClr val="000000"/>
              </a:solidFill>
            </a:ln>
          </p:spPr>
          <p:txBody>
            <a:bodyPr wrap="square" lIns="0" tIns="0" rIns="0" bIns="0" rtlCol="0"/>
            <a:lstStyle/>
            <a:p>
              <a:endParaRPr/>
            </a:p>
          </p:txBody>
        </p:sp>
        <p:sp>
          <p:nvSpPr>
            <p:cNvPr id="270" name="object 270"/>
            <p:cNvSpPr/>
            <p:nvPr/>
          </p:nvSpPr>
          <p:spPr>
            <a:xfrm>
              <a:off x="2660998" y="4383029"/>
              <a:ext cx="127000" cy="1522730"/>
            </a:xfrm>
            <a:custGeom>
              <a:avLst/>
              <a:gdLst/>
              <a:ahLst/>
              <a:cxnLst/>
              <a:rect l="l" t="t" r="r" b="b"/>
              <a:pathLst>
                <a:path w="127000" h="1522729">
                  <a:moveTo>
                    <a:pt x="126545" y="1522476"/>
                  </a:moveTo>
                  <a:lnTo>
                    <a:pt x="0" y="1522476"/>
                  </a:lnTo>
                  <a:lnTo>
                    <a:pt x="0" y="0"/>
                  </a:lnTo>
                  <a:lnTo>
                    <a:pt x="126545" y="0"/>
                  </a:lnTo>
                  <a:lnTo>
                    <a:pt x="126545" y="1522476"/>
                  </a:lnTo>
                  <a:close/>
                </a:path>
              </a:pathLst>
            </a:custGeom>
            <a:solidFill>
              <a:srgbClr val="0000FF"/>
            </a:solidFill>
          </p:spPr>
          <p:txBody>
            <a:bodyPr wrap="square" lIns="0" tIns="0" rIns="0" bIns="0" rtlCol="0"/>
            <a:lstStyle/>
            <a:p>
              <a:endParaRPr/>
            </a:p>
          </p:txBody>
        </p:sp>
        <p:sp>
          <p:nvSpPr>
            <p:cNvPr id="271" name="object 271"/>
            <p:cNvSpPr/>
            <p:nvPr/>
          </p:nvSpPr>
          <p:spPr>
            <a:xfrm>
              <a:off x="2660999" y="4383024"/>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272" name="object 272"/>
            <p:cNvSpPr/>
            <p:nvPr/>
          </p:nvSpPr>
          <p:spPr>
            <a:xfrm>
              <a:off x="2787545" y="4383024"/>
              <a:ext cx="0" cy="1522730"/>
            </a:xfrm>
            <a:custGeom>
              <a:avLst/>
              <a:gdLst/>
              <a:ahLst/>
              <a:cxnLst/>
              <a:rect l="l" t="t" r="r" b="b"/>
              <a:pathLst>
                <a:path h="1522729">
                  <a:moveTo>
                    <a:pt x="0" y="0"/>
                  </a:moveTo>
                  <a:lnTo>
                    <a:pt x="0" y="1522476"/>
                  </a:lnTo>
                </a:path>
              </a:pathLst>
            </a:custGeom>
            <a:ln w="8436">
              <a:solidFill>
                <a:srgbClr val="000000"/>
              </a:solidFill>
            </a:ln>
          </p:spPr>
          <p:txBody>
            <a:bodyPr wrap="square" lIns="0" tIns="0" rIns="0" bIns="0" rtlCol="0"/>
            <a:lstStyle/>
            <a:p>
              <a:endParaRPr/>
            </a:p>
          </p:txBody>
        </p:sp>
        <p:sp>
          <p:nvSpPr>
            <p:cNvPr id="273" name="object 273"/>
            <p:cNvSpPr/>
            <p:nvPr/>
          </p:nvSpPr>
          <p:spPr>
            <a:xfrm>
              <a:off x="2660999" y="5905500"/>
              <a:ext cx="127000" cy="0"/>
            </a:xfrm>
            <a:custGeom>
              <a:avLst/>
              <a:gdLst/>
              <a:ahLst/>
              <a:cxnLst/>
              <a:rect l="l" t="t" r="r" b="b"/>
              <a:pathLst>
                <a:path w="127000">
                  <a:moveTo>
                    <a:pt x="126545" y="0"/>
                  </a:moveTo>
                  <a:lnTo>
                    <a:pt x="0" y="0"/>
                  </a:lnTo>
                </a:path>
              </a:pathLst>
            </a:custGeom>
            <a:ln w="8229">
              <a:solidFill>
                <a:srgbClr val="000000"/>
              </a:solidFill>
            </a:ln>
          </p:spPr>
          <p:txBody>
            <a:bodyPr wrap="square" lIns="0" tIns="0" rIns="0" bIns="0" rtlCol="0"/>
            <a:lstStyle/>
            <a:p>
              <a:endParaRPr/>
            </a:p>
          </p:txBody>
        </p:sp>
        <p:sp>
          <p:nvSpPr>
            <p:cNvPr id="274" name="object 274"/>
            <p:cNvSpPr/>
            <p:nvPr/>
          </p:nvSpPr>
          <p:spPr>
            <a:xfrm>
              <a:off x="2660999" y="4383024"/>
              <a:ext cx="0" cy="1522730"/>
            </a:xfrm>
            <a:custGeom>
              <a:avLst/>
              <a:gdLst/>
              <a:ahLst/>
              <a:cxnLst/>
              <a:rect l="l" t="t" r="r" b="b"/>
              <a:pathLst>
                <a:path h="1522729">
                  <a:moveTo>
                    <a:pt x="0" y="1522476"/>
                  </a:moveTo>
                  <a:lnTo>
                    <a:pt x="0" y="0"/>
                  </a:lnTo>
                </a:path>
              </a:pathLst>
            </a:custGeom>
            <a:ln w="8436">
              <a:solidFill>
                <a:srgbClr val="000000"/>
              </a:solidFill>
            </a:ln>
          </p:spPr>
          <p:txBody>
            <a:bodyPr wrap="square" lIns="0" tIns="0" rIns="0" bIns="0" rtlCol="0"/>
            <a:lstStyle/>
            <a:p>
              <a:endParaRPr/>
            </a:p>
          </p:txBody>
        </p:sp>
        <p:sp>
          <p:nvSpPr>
            <p:cNvPr id="275" name="object 275"/>
            <p:cNvSpPr/>
            <p:nvPr/>
          </p:nvSpPr>
          <p:spPr>
            <a:xfrm>
              <a:off x="2787552" y="4679295"/>
              <a:ext cx="135255" cy="1226820"/>
            </a:xfrm>
            <a:custGeom>
              <a:avLst/>
              <a:gdLst/>
              <a:ahLst/>
              <a:cxnLst/>
              <a:rect l="l" t="t" r="r" b="b"/>
              <a:pathLst>
                <a:path w="135255" h="1226820">
                  <a:moveTo>
                    <a:pt x="134973" y="1226210"/>
                  </a:moveTo>
                  <a:lnTo>
                    <a:pt x="0" y="1226210"/>
                  </a:lnTo>
                  <a:lnTo>
                    <a:pt x="0" y="0"/>
                  </a:lnTo>
                  <a:lnTo>
                    <a:pt x="134973" y="0"/>
                  </a:lnTo>
                  <a:lnTo>
                    <a:pt x="134973" y="1226210"/>
                  </a:lnTo>
                  <a:close/>
                </a:path>
              </a:pathLst>
            </a:custGeom>
            <a:solidFill>
              <a:srgbClr val="0000FF"/>
            </a:solidFill>
          </p:spPr>
          <p:txBody>
            <a:bodyPr wrap="square" lIns="0" tIns="0" rIns="0" bIns="0" rtlCol="0"/>
            <a:lstStyle/>
            <a:p>
              <a:endParaRPr/>
            </a:p>
          </p:txBody>
        </p:sp>
        <p:sp>
          <p:nvSpPr>
            <p:cNvPr id="276" name="object 276"/>
            <p:cNvSpPr/>
            <p:nvPr/>
          </p:nvSpPr>
          <p:spPr>
            <a:xfrm>
              <a:off x="2787545" y="4679289"/>
              <a:ext cx="135255" cy="0"/>
            </a:xfrm>
            <a:custGeom>
              <a:avLst/>
              <a:gdLst/>
              <a:ahLst/>
              <a:cxnLst/>
              <a:rect l="l" t="t" r="r" b="b"/>
              <a:pathLst>
                <a:path w="135255">
                  <a:moveTo>
                    <a:pt x="0" y="0"/>
                  </a:moveTo>
                  <a:lnTo>
                    <a:pt x="134981" y="0"/>
                  </a:lnTo>
                </a:path>
              </a:pathLst>
            </a:custGeom>
            <a:ln w="8229">
              <a:solidFill>
                <a:srgbClr val="000000"/>
              </a:solidFill>
            </a:ln>
          </p:spPr>
          <p:txBody>
            <a:bodyPr wrap="square" lIns="0" tIns="0" rIns="0" bIns="0" rtlCol="0"/>
            <a:lstStyle/>
            <a:p>
              <a:endParaRPr/>
            </a:p>
          </p:txBody>
        </p:sp>
        <p:sp>
          <p:nvSpPr>
            <p:cNvPr id="277" name="object 277"/>
            <p:cNvSpPr/>
            <p:nvPr/>
          </p:nvSpPr>
          <p:spPr>
            <a:xfrm>
              <a:off x="2922527" y="4679289"/>
              <a:ext cx="0" cy="1226820"/>
            </a:xfrm>
            <a:custGeom>
              <a:avLst/>
              <a:gdLst/>
              <a:ahLst/>
              <a:cxnLst/>
              <a:rect l="l" t="t" r="r" b="b"/>
              <a:pathLst>
                <a:path h="1226820">
                  <a:moveTo>
                    <a:pt x="0" y="0"/>
                  </a:moveTo>
                  <a:lnTo>
                    <a:pt x="0" y="1226210"/>
                  </a:lnTo>
                </a:path>
              </a:pathLst>
            </a:custGeom>
            <a:ln w="8436">
              <a:solidFill>
                <a:srgbClr val="000000"/>
              </a:solidFill>
            </a:ln>
          </p:spPr>
          <p:txBody>
            <a:bodyPr wrap="square" lIns="0" tIns="0" rIns="0" bIns="0" rtlCol="0"/>
            <a:lstStyle/>
            <a:p>
              <a:endParaRPr/>
            </a:p>
          </p:txBody>
        </p:sp>
        <p:sp>
          <p:nvSpPr>
            <p:cNvPr id="278" name="object 278"/>
            <p:cNvSpPr/>
            <p:nvPr/>
          </p:nvSpPr>
          <p:spPr>
            <a:xfrm>
              <a:off x="2787545" y="5905500"/>
              <a:ext cx="135255" cy="0"/>
            </a:xfrm>
            <a:custGeom>
              <a:avLst/>
              <a:gdLst/>
              <a:ahLst/>
              <a:cxnLst/>
              <a:rect l="l" t="t" r="r" b="b"/>
              <a:pathLst>
                <a:path w="135255">
                  <a:moveTo>
                    <a:pt x="134981" y="0"/>
                  </a:moveTo>
                  <a:lnTo>
                    <a:pt x="0" y="0"/>
                  </a:lnTo>
                </a:path>
              </a:pathLst>
            </a:custGeom>
            <a:ln w="8229">
              <a:solidFill>
                <a:srgbClr val="000000"/>
              </a:solidFill>
            </a:ln>
          </p:spPr>
          <p:txBody>
            <a:bodyPr wrap="square" lIns="0" tIns="0" rIns="0" bIns="0" rtlCol="0"/>
            <a:lstStyle/>
            <a:p>
              <a:endParaRPr/>
            </a:p>
          </p:txBody>
        </p:sp>
        <p:sp>
          <p:nvSpPr>
            <p:cNvPr id="279" name="object 279"/>
            <p:cNvSpPr/>
            <p:nvPr/>
          </p:nvSpPr>
          <p:spPr>
            <a:xfrm>
              <a:off x="2787545" y="4679289"/>
              <a:ext cx="0" cy="1226820"/>
            </a:xfrm>
            <a:custGeom>
              <a:avLst/>
              <a:gdLst/>
              <a:ahLst/>
              <a:cxnLst/>
              <a:rect l="l" t="t" r="r" b="b"/>
              <a:pathLst>
                <a:path h="1226820">
                  <a:moveTo>
                    <a:pt x="0" y="1226210"/>
                  </a:moveTo>
                  <a:lnTo>
                    <a:pt x="0" y="0"/>
                  </a:lnTo>
                </a:path>
              </a:pathLst>
            </a:custGeom>
            <a:ln w="8436">
              <a:solidFill>
                <a:srgbClr val="000000"/>
              </a:solidFill>
            </a:ln>
          </p:spPr>
          <p:txBody>
            <a:bodyPr wrap="square" lIns="0" tIns="0" rIns="0" bIns="0" rtlCol="0"/>
            <a:lstStyle/>
            <a:p>
              <a:endParaRPr/>
            </a:p>
          </p:txBody>
        </p:sp>
        <p:sp>
          <p:nvSpPr>
            <p:cNvPr id="280" name="object 280"/>
            <p:cNvSpPr/>
            <p:nvPr/>
          </p:nvSpPr>
          <p:spPr>
            <a:xfrm>
              <a:off x="2922525" y="5066078"/>
              <a:ext cx="127000" cy="839469"/>
            </a:xfrm>
            <a:custGeom>
              <a:avLst/>
              <a:gdLst/>
              <a:ahLst/>
              <a:cxnLst/>
              <a:rect l="l" t="t" r="r" b="b"/>
              <a:pathLst>
                <a:path w="127000" h="839470">
                  <a:moveTo>
                    <a:pt x="126545" y="839419"/>
                  </a:moveTo>
                  <a:lnTo>
                    <a:pt x="0" y="839419"/>
                  </a:lnTo>
                  <a:lnTo>
                    <a:pt x="0" y="0"/>
                  </a:lnTo>
                  <a:lnTo>
                    <a:pt x="126545" y="0"/>
                  </a:lnTo>
                  <a:lnTo>
                    <a:pt x="126545" y="839419"/>
                  </a:lnTo>
                  <a:close/>
                </a:path>
              </a:pathLst>
            </a:custGeom>
            <a:solidFill>
              <a:srgbClr val="0000FF"/>
            </a:solidFill>
          </p:spPr>
          <p:txBody>
            <a:bodyPr wrap="square" lIns="0" tIns="0" rIns="0" bIns="0" rtlCol="0"/>
            <a:lstStyle/>
            <a:p>
              <a:endParaRPr/>
            </a:p>
          </p:txBody>
        </p:sp>
        <p:sp>
          <p:nvSpPr>
            <p:cNvPr id="281" name="object 281"/>
            <p:cNvSpPr/>
            <p:nvPr/>
          </p:nvSpPr>
          <p:spPr>
            <a:xfrm>
              <a:off x="2922527" y="5066081"/>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282" name="object 282"/>
            <p:cNvSpPr/>
            <p:nvPr/>
          </p:nvSpPr>
          <p:spPr>
            <a:xfrm>
              <a:off x="3049072" y="5066081"/>
              <a:ext cx="0" cy="839469"/>
            </a:xfrm>
            <a:custGeom>
              <a:avLst/>
              <a:gdLst/>
              <a:ahLst/>
              <a:cxnLst/>
              <a:rect l="l" t="t" r="r" b="b"/>
              <a:pathLst>
                <a:path h="839470">
                  <a:moveTo>
                    <a:pt x="0" y="0"/>
                  </a:moveTo>
                  <a:lnTo>
                    <a:pt x="0" y="839419"/>
                  </a:lnTo>
                </a:path>
              </a:pathLst>
            </a:custGeom>
            <a:ln w="8436">
              <a:solidFill>
                <a:srgbClr val="000000"/>
              </a:solidFill>
            </a:ln>
          </p:spPr>
          <p:txBody>
            <a:bodyPr wrap="square" lIns="0" tIns="0" rIns="0" bIns="0" rtlCol="0"/>
            <a:lstStyle/>
            <a:p>
              <a:endParaRPr/>
            </a:p>
          </p:txBody>
        </p:sp>
        <p:sp>
          <p:nvSpPr>
            <p:cNvPr id="283" name="object 283"/>
            <p:cNvSpPr/>
            <p:nvPr/>
          </p:nvSpPr>
          <p:spPr>
            <a:xfrm>
              <a:off x="2922527" y="5905500"/>
              <a:ext cx="127000" cy="0"/>
            </a:xfrm>
            <a:custGeom>
              <a:avLst/>
              <a:gdLst/>
              <a:ahLst/>
              <a:cxnLst/>
              <a:rect l="l" t="t" r="r" b="b"/>
              <a:pathLst>
                <a:path w="127000">
                  <a:moveTo>
                    <a:pt x="126545" y="0"/>
                  </a:moveTo>
                  <a:lnTo>
                    <a:pt x="0" y="0"/>
                  </a:lnTo>
                </a:path>
              </a:pathLst>
            </a:custGeom>
            <a:ln w="8229">
              <a:solidFill>
                <a:srgbClr val="000000"/>
              </a:solidFill>
            </a:ln>
          </p:spPr>
          <p:txBody>
            <a:bodyPr wrap="square" lIns="0" tIns="0" rIns="0" bIns="0" rtlCol="0"/>
            <a:lstStyle/>
            <a:p>
              <a:endParaRPr/>
            </a:p>
          </p:txBody>
        </p:sp>
        <p:sp>
          <p:nvSpPr>
            <p:cNvPr id="284" name="object 284"/>
            <p:cNvSpPr/>
            <p:nvPr/>
          </p:nvSpPr>
          <p:spPr>
            <a:xfrm>
              <a:off x="2922527" y="5066081"/>
              <a:ext cx="0" cy="839469"/>
            </a:xfrm>
            <a:custGeom>
              <a:avLst/>
              <a:gdLst/>
              <a:ahLst/>
              <a:cxnLst/>
              <a:rect l="l" t="t" r="r" b="b"/>
              <a:pathLst>
                <a:path h="839470">
                  <a:moveTo>
                    <a:pt x="0" y="839419"/>
                  </a:moveTo>
                  <a:lnTo>
                    <a:pt x="0" y="0"/>
                  </a:lnTo>
                </a:path>
              </a:pathLst>
            </a:custGeom>
            <a:ln w="8436">
              <a:solidFill>
                <a:srgbClr val="000000"/>
              </a:solidFill>
            </a:ln>
          </p:spPr>
          <p:txBody>
            <a:bodyPr wrap="square" lIns="0" tIns="0" rIns="0" bIns="0" rtlCol="0"/>
            <a:lstStyle/>
            <a:p>
              <a:endParaRPr/>
            </a:p>
          </p:txBody>
        </p:sp>
        <p:sp>
          <p:nvSpPr>
            <p:cNvPr id="285" name="object 285"/>
            <p:cNvSpPr/>
            <p:nvPr/>
          </p:nvSpPr>
          <p:spPr>
            <a:xfrm>
              <a:off x="3049071" y="5403492"/>
              <a:ext cx="135255" cy="502284"/>
            </a:xfrm>
            <a:custGeom>
              <a:avLst/>
              <a:gdLst/>
              <a:ahLst/>
              <a:cxnLst/>
              <a:rect l="l" t="t" r="r" b="b"/>
              <a:pathLst>
                <a:path w="135255" h="502285">
                  <a:moveTo>
                    <a:pt x="134981" y="502005"/>
                  </a:moveTo>
                  <a:lnTo>
                    <a:pt x="0" y="502005"/>
                  </a:lnTo>
                  <a:lnTo>
                    <a:pt x="0" y="0"/>
                  </a:lnTo>
                  <a:lnTo>
                    <a:pt x="134981" y="0"/>
                  </a:lnTo>
                  <a:lnTo>
                    <a:pt x="134981" y="502005"/>
                  </a:lnTo>
                  <a:close/>
                </a:path>
              </a:pathLst>
            </a:custGeom>
            <a:solidFill>
              <a:srgbClr val="0000FF"/>
            </a:solidFill>
          </p:spPr>
          <p:txBody>
            <a:bodyPr wrap="square" lIns="0" tIns="0" rIns="0" bIns="0" rtlCol="0"/>
            <a:lstStyle/>
            <a:p>
              <a:endParaRPr/>
            </a:p>
          </p:txBody>
        </p:sp>
        <p:sp>
          <p:nvSpPr>
            <p:cNvPr id="286" name="object 286"/>
            <p:cNvSpPr/>
            <p:nvPr/>
          </p:nvSpPr>
          <p:spPr>
            <a:xfrm>
              <a:off x="3049072" y="5403494"/>
              <a:ext cx="135255" cy="0"/>
            </a:xfrm>
            <a:custGeom>
              <a:avLst/>
              <a:gdLst/>
              <a:ahLst/>
              <a:cxnLst/>
              <a:rect l="l" t="t" r="r" b="b"/>
              <a:pathLst>
                <a:path w="135255">
                  <a:moveTo>
                    <a:pt x="0" y="0"/>
                  </a:moveTo>
                  <a:lnTo>
                    <a:pt x="134981" y="0"/>
                  </a:lnTo>
                </a:path>
              </a:pathLst>
            </a:custGeom>
            <a:ln w="8229">
              <a:solidFill>
                <a:srgbClr val="000000"/>
              </a:solidFill>
            </a:ln>
          </p:spPr>
          <p:txBody>
            <a:bodyPr wrap="square" lIns="0" tIns="0" rIns="0" bIns="0" rtlCol="0"/>
            <a:lstStyle/>
            <a:p>
              <a:endParaRPr/>
            </a:p>
          </p:txBody>
        </p:sp>
        <p:sp>
          <p:nvSpPr>
            <p:cNvPr id="287" name="object 287"/>
            <p:cNvSpPr/>
            <p:nvPr/>
          </p:nvSpPr>
          <p:spPr>
            <a:xfrm>
              <a:off x="3184054" y="5403494"/>
              <a:ext cx="0" cy="502284"/>
            </a:xfrm>
            <a:custGeom>
              <a:avLst/>
              <a:gdLst/>
              <a:ahLst/>
              <a:cxnLst/>
              <a:rect l="l" t="t" r="r" b="b"/>
              <a:pathLst>
                <a:path h="502285">
                  <a:moveTo>
                    <a:pt x="0" y="0"/>
                  </a:moveTo>
                  <a:lnTo>
                    <a:pt x="0" y="502005"/>
                  </a:lnTo>
                </a:path>
              </a:pathLst>
            </a:custGeom>
            <a:ln w="8436">
              <a:solidFill>
                <a:srgbClr val="000000"/>
              </a:solidFill>
            </a:ln>
          </p:spPr>
          <p:txBody>
            <a:bodyPr wrap="square" lIns="0" tIns="0" rIns="0" bIns="0" rtlCol="0"/>
            <a:lstStyle/>
            <a:p>
              <a:endParaRPr/>
            </a:p>
          </p:txBody>
        </p:sp>
        <p:sp>
          <p:nvSpPr>
            <p:cNvPr id="288" name="object 288"/>
            <p:cNvSpPr/>
            <p:nvPr/>
          </p:nvSpPr>
          <p:spPr>
            <a:xfrm>
              <a:off x="3049072" y="5905500"/>
              <a:ext cx="135255" cy="0"/>
            </a:xfrm>
            <a:custGeom>
              <a:avLst/>
              <a:gdLst/>
              <a:ahLst/>
              <a:cxnLst/>
              <a:rect l="l" t="t" r="r" b="b"/>
              <a:pathLst>
                <a:path w="135255">
                  <a:moveTo>
                    <a:pt x="134981" y="0"/>
                  </a:moveTo>
                  <a:lnTo>
                    <a:pt x="0" y="0"/>
                  </a:lnTo>
                </a:path>
              </a:pathLst>
            </a:custGeom>
            <a:ln w="8229">
              <a:solidFill>
                <a:srgbClr val="000000"/>
              </a:solidFill>
            </a:ln>
          </p:spPr>
          <p:txBody>
            <a:bodyPr wrap="square" lIns="0" tIns="0" rIns="0" bIns="0" rtlCol="0"/>
            <a:lstStyle/>
            <a:p>
              <a:endParaRPr/>
            </a:p>
          </p:txBody>
        </p:sp>
        <p:sp>
          <p:nvSpPr>
            <p:cNvPr id="289" name="object 289"/>
            <p:cNvSpPr/>
            <p:nvPr/>
          </p:nvSpPr>
          <p:spPr>
            <a:xfrm>
              <a:off x="3049072" y="5403494"/>
              <a:ext cx="0" cy="502284"/>
            </a:xfrm>
            <a:custGeom>
              <a:avLst/>
              <a:gdLst/>
              <a:ahLst/>
              <a:cxnLst/>
              <a:rect l="l" t="t" r="r" b="b"/>
              <a:pathLst>
                <a:path h="502285">
                  <a:moveTo>
                    <a:pt x="0" y="502005"/>
                  </a:moveTo>
                  <a:lnTo>
                    <a:pt x="0" y="0"/>
                  </a:lnTo>
                </a:path>
              </a:pathLst>
            </a:custGeom>
            <a:ln w="8436">
              <a:solidFill>
                <a:srgbClr val="000000"/>
              </a:solidFill>
            </a:ln>
          </p:spPr>
          <p:txBody>
            <a:bodyPr wrap="square" lIns="0" tIns="0" rIns="0" bIns="0" rtlCol="0"/>
            <a:lstStyle/>
            <a:p>
              <a:endParaRPr/>
            </a:p>
          </p:txBody>
        </p:sp>
        <p:sp>
          <p:nvSpPr>
            <p:cNvPr id="290" name="object 290"/>
            <p:cNvSpPr/>
            <p:nvPr/>
          </p:nvSpPr>
          <p:spPr>
            <a:xfrm>
              <a:off x="3184052" y="5609232"/>
              <a:ext cx="127000" cy="296545"/>
            </a:xfrm>
            <a:custGeom>
              <a:avLst/>
              <a:gdLst/>
              <a:ahLst/>
              <a:cxnLst/>
              <a:rect l="l" t="t" r="r" b="b"/>
              <a:pathLst>
                <a:path w="127000" h="296545">
                  <a:moveTo>
                    <a:pt x="126537" y="296265"/>
                  </a:moveTo>
                  <a:lnTo>
                    <a:pt x="0" y="296265"/>
                  </a:lnTo>
                  <a:lnTo>
                    <a:pt x="0" y="0"/>
                  </a:lnTo>
                  <a:lnTo>
                    <a:pt x="126537" y="0"/>
                  </a:lnTo>
                  <a:lnTo>
                    <a:pt x="126537" y="296265"/>
                  </a:lnTo>
                  <a:close/>
                </a:path>
              </a:pathLst>
            </a:custGeom>
            <a:solidFill>
              <a:srgbClr val="0000FF"/>
            </a:solidFill>
          </p:spPr>
          <p:txBody>
            <a:bodyPr wrap="square" lIns="0" tIns="0" rIns="0" bIns="0" rtlCol="0"/>
            <a:lstStyle/>
            <a:p>
              <a:endParaRPr/>
            </a:p>
          </p:txBody>
        </p:sp>
        <p:sp>
          <p:nvSpPr>
            <p:cNvPr id="291" name="object 291"/>
            <p:cNvSpPr/>
            <p:nvPr/>
          </p:nvSpPr>
          <p:spPr>
            <a:xfrm>
              <a:off x="3184054" y="5609234"/>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292" name="object 292"/>
            <p:cNvSpPr/>
            <p:nvPr/>
          </p:nvSpPr>
          <p:spPr>
            <a:xfrm>
              <a:off x="3310600" y="5609234"/>
              <a:ext cx="0" cy="296545"/>
            </a:xfrm>
            <a:custGeom>
              <a:avLst/>
              <a:gdLst/>
              <a:ahLst/>
              <a:cxnLst/>
              <a:rect l="l" t="t" r="r" b="b"/>
              <a:pathLst>
                <a:path h="296545">
                  <a:moveTo>
                    <a:pt x="0" y="0"/>
                  </a:moveTo>
                  <a:lnTo>
                    <a:pt x="0" y="296265"/>
                  </a:lnTo>
                </a:path>
              </a:pathLst>
            </a:custGeom>
            <a:ln w="8436">
              <a:solidFill>
                <a:srgbClr val="000000"/>
              </a:solidFill>
            </a:ln>
          </p:spPr>
          <p:txBody>
            <a:bodyPr wrap="square" lIns="0" tIns="0" rIns="0" bIns="0" rtlCol="0"/>
            <a:lstStyle/>
            <a:p>
              <a:endParaRPr/>
            </a:p>
          </p:txBody>
        </p:sp>
        <p:sp>
          <p:nvSpPr>
            <p:cNvPr id="293" name="object 293"/>
            <p:cNvSpPr/>
            <p:nvPr/>
          </p:nvSpPr>
          <p:spPr>
            <a:xfrm>
              <a:off x="3184054" y="5905500"/>
              <a:ext cx="127000" cy="0"/>
            </a:xfrm>
            <a:custGeom>
              <a:avLst/>
              <a:gdLst/>
              <a:ahLst/>
              <a:cxnLst/>
              <a:rect l="l" t="t" r="r" b="b"/>
              <a:pathLst>
                <a:path w="127000">
                  <a:moveTo>
                    <a:pt x="126545" y="0"/>
                  </a:moveTo>
                  <a:lnTo>
                    <a:pt x="0" y="0"/>
                  </a:lnTo>
                </a:path>
              </a:pathLst>
            </a:custGeom>
            <a:ln w="8229">
              <a:solidFill>
                <a:srgbClr val="000000"/>
              </a:solidFill>
            </a:ln>
          </p:spPr>
          <p:txBody>
            <a:bodyPr wrap="square" lIns="0" tIns="0" rIns="0" bIns="0" rtlCol="0"/>
            <a:lstStyle/>
            <a:p>
              <a:endParaRPr/>
            </a:p>
          </p:txBody>
        </p:sp>
        <p:sp>
          <p:nvSpPr>
            <p:cNvPr id="294" name="object 294"/>
            <p:cNvSpPr/>
            <p:nvPr/>
          </p:nvSpPr>
          <p:spPr>
            <a:xfrm>
              <a:off x="3184054" y="5609234"/>
              <a:ext cx="0" cy="296545"/>
            </a:xfrm>
            <a:custGeom>
              <a:avLst/>
              <a:gdLst/>
              <a:ahLst/>
              <a:cxnLst/>
              <a:rect l="l" t="t" r="r" b="b"/>
              <a:pathLst>
                <a:path h="296545">
                  <a:moveTo>
                    <a:pt x="0" y="296265"/>
                  </a:moveTo>
                  <a:lnTo>
                    <a:pt x="0" y="0"/>
                  </a:lnTo>
                </a:path>
              </a:pathLst>
            </a:custGeom>
            <a:ln w="8436">
              <a:solidFill>
                <a:srgbClr val="000000"/>
              </a:solidFill>
            </a:ln>
          </p:spPr>
          <p:txBody>
            <a:bodyPr wrap="square" lIns="0" tIns="0" rIns="0" bIns="0" rtlCol="0"/>
            <a:lstStyle/>
            <a:p>
              <a:endParaRPr/>
            </a:p>
          </p:txBody>
        </p:sp>
        <p:sp>
          <p:nvSpPr>
            <p:cNvPr id="295" name="object 295"/>
            <p:cNvSpPr/>
            <p:nvPr/>
          </p:nvSpPr>
          <p:spPr>
            <a:xfrm>
              <a:off x="3310598" y="5732676"/>
              <a:ext cx="135255" cy="173355"/>
            </a:xfrm>
            <a:custGeom>
              <a:avLst/>
              <a:gdLst/>
              <a:ahLst/>
              <a:cxnLst/>
              <a:rect l="l" t="t" r="r" b="b"/>
              <a:pathLst>
                <a:path w="135254" h="173354">
                  <a:moveTo>
                    <a:pt x="134981" y="172821"/>
                  </a:moveTo>
                  <a:lnTo>
                    <a:pt x="0" y="172821"/>
                  </a:lnTo>
                  <a:lnTo>
                    <a:pt x="0" y="0"/>
                  </a:lnTo>
                  <a:lnTo>
                    <a:pt x="134981" y="0"/>
                  </a:lnTo>
                  <a:lnTo>
                    <a:pt x="134981" y="172821"/>
                  </a:lnTo>
                  <a:close/>
                </a:path>
              </a:pathLst>
            </a:custGeom>
            <a:solidFill>
              <a:srgbClr val="0000FF"/>
            </a:solidFill>
          </p:spPr>
          <p:txBody>
            <a:bodyPr wrap="square" lIns="0" tIns="0" rIns="0" bIns="0" rtlCol="0"/>
            <a:lstStyle/>
            <a:p>
              <a:endParaRPr/>
            </a:p>
          </p:txBody>
        </p:sp>
        <p:sp>
          <p:nvSpPr>
            <p:cNvPr id="296" name="object 296"/>
            <p:cNvSpPr/>
            <p:nvPr/>
          </p:nvSpPr>
          <p:spPr>
            <a:xfrm>
              <a:off x="3310600" y="5732678"/>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297" name="object 297"/>
            <p:cNvSpPr/>
            <p:nvPr/>
          </p:nvSpPr>
          <p:spPr>
            <a:xfrm>
              <a:off x="3445581" y="5732678"/>
              <a:ext cx="0" cy="173355"/>
            </a:xfrm>
            <a:custGeom>
              <a:avLst/>
              <a:gdLst/>
              <a:ahLst/>
              <a:cxnLst/>
              <a:rect l="l" t="t" r="r" b="b"/>
              <a:pathLst>
                <a:path h="173354">
                  <a:moveTo>
                    <a:pt x="0" y="0"/>
                  </a:moveTo>
                  <a:lnTo>
                    <a:pt x="0" y="172821"/>
                  </a:lnTo>
                </a:path>
              </a:pathLst>
            </a:custGeom>
            <a:ln w="8436">
              <a:solidFill>
                <a:srgbClr val="000000"/>
              </a:solidFill>
            </a:ln>
          </p:spPr>
          <p:txBody>
            <a:bodyPr wrap="square" lIns="0" tIns="0" rIns="0" bIns="0" rtlCol="0"/>
            <a:lstStyle/>
            <a:p>
              <a:endParaRPr/>
            </a:p>
          </p:txBody>
        </p:sp>
        <p:sp>
          <p:nvSpPr>
            <p:cNvPr id="298" name="object 298"/>
            <p:cNvSpPr/>
            <p:nvPr/>
          </p:nvSpPr>
          <p:spPr>
            <a:xfrm>
              <a:off x="3310600"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299" name="object 299"/>
            <p:cNvSpPr/>
            <p:nvPr/>
          </p:nvSpPr>
          <p:spPr>
            <a:xfrm>
              <a:off x="3310600" y="5732678"/>
              <a:ext cx="0" cy="173355"/>
            </a:xfrm>
            <a:custGeom>
              <a:avLst/>
              <a:gdLst/>
              <a:ahLst/>
              <a:cxnLst/>
              <a:rect l="l" t="t" r="r" b="b"/>
              <a:pathLst>
                <a:path h="173354">
                  <a:moveTo>
                    <a:pt x="0" y="172821"/>
                  </a:moveTo>
                  <a:lnTo>
                    <a:pt x="0" y="0"/>
                  </a:lnTo>
                </a:path>
              </a:pathLst>
            </a:custGeom>
            <a:ln w="8436">
              <a:solidFill>
                <a:srgbClr val="000000"/>
              </a:solidFill>
            </a:ln>
          </p:spPr>
          <p:txBody>
            <a:bodyPr wrap="square" lIns="0" tIns="0" rIns="0" bIns="0" rtlCol="0"/>
            <a:lstStyle/>
            <a:p>
              <a:endParaRPr/>
            </a:p>
          </p:txBody>
        </p:sp>
        <p:sp>
          <p:nvSpPr>
            <p:cNvPr id="300" name="object 300"/>
            <p:cNvSpPr/>
            <p:nvPr/>
          </p:nvSpPr>
          <p:spPr>
            <a:xfrm>
              <a:off x="3445580" y="5839660"/>
              <a:ext cx="127000" cy="66040"/>
            </a:xfrm>
            <a:custGeom>
              <a:avLst/>
              <a:gdLst/>
              <a:ahLst/>
              <a:cxnLst/>
              <a:rect l="l" t="t" r="r" b="b"/>
              <a:pathLst>
                <a:path w="127000" h="66039">
                  <a:moveTo>
                    <a:pt x="126545" y="65836"/>
                  </a:moveTo>
                  <a:lnTo>
                    <a:pt x="0" y="65836"/>
                  </a:lnTo>
                  <a:lnTo>
                    <a:pt x="0" y="0"/>
                  </a:lnTo>
                  <a:lnTo>
                    <a:pt x="126545" y="0"/>
                  </a:lnTo>
                  <a:lnTo>
                    <a:pt x="126545" y="65836"/>
                  </a:lnTo>
                  <a:close/>
                </a:path>
              </a:pathLst>
            </a:custGeom>
            <a:solidFill>
              <a:srgbClr val="0000FF"/>
            </a:solidFill>
          </p:spPr>
          <p:txBody>
            <a:bodyPr wrap="square" lIns="0" tIns="0" rIns="0" bIns="0" rtlCol="0"/>
            <a:lstStyle/>
            <a:p>
              <a:endParaRPr/>
            </a:p>
          </p:txBody>
        </p:sp>
        <p:sp>
          <p:nvSpPr>
            <p:cNvPr id="301" name="object 301"/>
            <p:cNvSpPr/>
            <p:nvPr/>
          </p:nvSpPr>
          <p:spPr>
            <a:xfrm>
              <a:off x="3445581" y="5839663"/>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302" name="object 302"/>
            <p:cNvSpPr/>
            <p:nvPr/>
          </p:nvSpPr>
          <p:spPr>
            <a:xfrm>
              <a:off x="3572127" y="5839663"/>
              <a:ext cx="0" cy="66040"/>
            </a:xfrm>
            <a:custGeom>
              <a:avLst/>
              <a:gdLst/>
              <a:ahLst/>
              <a:cxnLst/>
              <a:rect l="l" t="t" r="r" b="b"/>
              <a:pathLst>
                <a:path h="66039">
                  <a:moveTo>
                    <a:pt x="0" y="0"/>
                  </a:moveTo>
                  <a:lnTo>
                    <a:pt x="0" y="65836"/>
                  </a:lnTo>
                </a:path>
              </a:pathLst>
            </a:custGeom>
            <a:ln w="8436">
              <a:solidFill>
                <a:srgbClr val="000000"/>
              </a:solidFill>
            </a:ln>
          </p:spPr>
          <p:txBody>
            <a:bodyPr wrap="square" lIns="0" tIns="0" rIns="0" bIns="0" rtlCol="0"/>
            <a:lstStyle/>
            <a:p>
              <a:endParaRPr/>
            </a:p>
          </p:txBody>
        </p:sp>
        <p:sp>
          <p:nvSpPr>
            <p:cNvPr id="303" name="object 303"/>
            <p:cNvSpPr/>
            <p:nvPr/>
          </p:nvSpPr>
          <p:spPr>
            <a:xfrm>
              <a:off x="3445581" y="5905500"/>
              <a:ext cx="127000" cy="0"/>
            </a:xfrm>
            <a:custGeom>
              <a:avLst/>
              <a:gdLst/>
              <a:ahLst/>
              <a:cxnLst/>
              <a:rect l="l" t="t" r="r" b="b"/>
              <a:pathLst>
                <a:path w="127000">
                  <a:moveTo>
                    <a:pt x="126545" y="0"/>
                  </a:moveTo>
                  <a:lnTo>
                    <a:pt x="0" y="0"/>
                  </a:lnTo>
                </a:path>
              </a:pathLst>
            </a:custGeom>
            <a:ln w="8229">
              <a:solidFill>
                <a:srgbClr val="000000"/>
              </a:solidFill>
            </a:ln>
          </p:spPr>
          <p:txBody>
            <a:bodyPr wrap="square" lIns="0" tIns="0" rIns="0" bIns="0" rtlCol="0"/>
            <a:lstStyle/>
            <a:p>
              <a:endParaRPr/>
            </a:p>
          </p:txBody>
        </p:sp>
        <p:sp>
          <p:nvSpPr>
            <p:cNvPr id="304" name="object 304"/>
            <p:cNvSpPr/>
            <p:nvPr/>
          </p:nvSpPr>
          <p:spPr>
            <a:xfrm>
              <a:off x="3445581" y="5839663"/>
              <a:ext cx="0" cy="66040"/>
            </a:xfrm>
            <a:custGeom>
              <a:avLst/>
              <a:gdLst/>
              <a:ahLst/>
              <a:cxnLst/>
              <a:rect l="l" t="t" r="r" b="b"/>
              <a:pathLst>
                <a:path h="66039">
                  <a:moveTo>
                    <a:pt x="0" y="65836"/>
                  </a:moveTo>
                  <a:lnTo>
                    <a:pt x="0" y="0"/>
                  </a:lnTo>
                </a:path>
              </a:pathLst>
            </a:custGeom>
            <a:ln w="8436">
              <a:solidFill>
                <a:srgbClr val="000000"/>
              </a:solidFill>
            </a:ln>
          </p:spPr>
          <p:txBody>
            <a:bodyPr wrap="square" lIns="0" tIns="0" rIns="0" bIns="0" rtlCol="0"/>
            <a:lstStyle/>
            <a:p>
              <a:endParaRPr/>
            </a:p>
          </p:txBody>
        </p:sp>
        <p:sp>
          <p:nvSpPr>
            <p:cNvPr id="305" name="object 305"/>
            <p:cNvSpPr/>
            <p:nvPr/>
          </p:nvSpPr>
          <p:spPr>
            <a:xfrm>
              <a:off x="3572125" y="5864358"/>
              <a:ext cx="135255" cy="41275"/>
            </a:xfrm>
            <a:custGeom>
              <a:avLst/>
              <a:gdLst/>
              <a:ahLst/>
              <a:cxnLst/>
              <a:rect l="l" t="t" r="r" b="b"/>
              <a:pathLst>
                <a:path w="135254" h="41275">
                  <a:moveTo>
                    <a:pt x="134981" y="41139"/>
                  </a:moveTo>
                  <a:lnTo>
                    <a:pt x="0" y="41139"/>
                  </a:lnTo>
                  <a:lnTo>
                    <a:pt x="0" y="0"/>
                  </a:lnTo>
                  <a:lnTo>
                    <a:pt x="134981" y="0"/>
                  </a:lnTo>
                  <a:lnTo>
                    <a:pt x="134981" y="41139"/>
                  </a:lnTo>
                  <a:close/>
                </a:path>
              </a:pathLst>
            </a:custGeom>
            <a:solidFill>
              <a:srgbClr val="0000FF"/>
            </a:solidFill>
          </p:spPr>
          <p:txBody>
            <a:bodyPr wrap="square" lIns="0" tIns="0" rIns="0" bIns="0" rtlCol="0"/>
            <a:lstStyle/>
            <a:p>
              <a:endParaRPr/>
            </a:p>
          </p:txBody>
        </p:sp>
        <p:sp>
          <p:nvSpPr>
            <p:cNvPr id="306" name="object 306"/>
            <p:cNvSpPr/>
            <p:nvPr/>
          </p:nvSpPr>
          <p:spPr>
            <a:xfrm>
              <a:off x="3572127" y="5864352"/>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07" name="object 307"/>
            <p:cNvSpPr/>
            <p:nvPr/>
          </p:nvSpPr>
          <p:spPr>
            <a:xfrm>
              <a:off x="3707109" y="5864352"/>
              <a:ext cx="0" cy="41275"/>
            </a:xfrm>
            <a:custGeom>
              <a:avLst/>
              <a:gdLst/>
              <a:ahLst/>
              <a:cxnLst/>
              <a:rect l="l" t="t" r="r" b="b"/>
              <a:pathLst>
                <a:path h="41275">
                  <a:moveTo>
                    <a:pt x="0" y="0"/>
                  </a:moveTo>
                  <a:lnTo>
                    <a:pt x="0" y="41148"/>
                  </a:lnTo>
                </a:path>
              </a:pathLst>
            </a:custGeom>
            <a:ln w="8436">
              <a:solidFill>
                <a:srgbClr val="000000"/>
              </a:solidFill>
            </a:ln>
          </p:spPr>
          <p:txBody>
            <a:bodyPr wrap="square" lIns="0" tIns="0" rIns="0" bIns="0" rtlCol="0"/>
            <a:lstStyle/>
            <a:p>
              <a:endParaRPr/>
            </a:p>
          </p:txBody>
        </p:sp>
        <p:sp>
          <p:nvSpPr>
            <p:cNvPr id="308" name="object 308"/>
            <p:cNvSpPr/>
            <p:nvPr/>
          </p:nvSpPr>
          <p:spPr>
            <a:xfrm>
              <a:off x="3572127"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09" name="object 309"/>
            <p:cNvSpPr/>
            <p:nvPr/>
          </p:nvSpPr>
          <p:spPr>
            <a:xfrm>
              <a:off x="3572127" y="5864352"/>
              <a:ext cx="0" cy="41275"/>
            </a:xfrm>
            <a:custGeom>
              <a:avLst/>
              <a:gdLst/>
              <a:ahLst/>
              <a:cxnLst/>
              <a:rect l="l" t="t" r="r" b="b"/>
              <a:pathLst>
                <a:path h="41275">
                  <a:moveTo>
                    <a:pt x="0" y="41148"/>
                  </a:moveTo>
                  <a:lnTo>
                    <a:pt x="0" y="0"/>
                  </a:lnTo>
                </a:path>
              </a:pathLst>
            </a:custGeom>
            <a:ln w="8436">
              <a:solidFill>
                <a:srgbClr val="000000"/>
              </a:solidFill>
            </a:ln>
          </p:spPr>
          <p:txBody>
            <a:bodyPr wrap="square" lIns="0" tIns="0" rIns="0" bIns="0" rtlCol="0"/>
            <a:lstStyle/>
            <a:p>
              <a:endParaRPr/>
            </a:p>
          </p:txBody>
        </p:sp>
        <p:sp>
          <p:nvSpPr>
            <p:cNvPr id="310" name="object 310"/>
            <p:cNvSpPr/>
            <p:nvPr/>
          </p:nvSpPr>
          <p:spPr>
            <a:xfrm>
              <a:off x="3707115" y="5889038"/>
              <a:ext cx="135255" cy="16510"/>
            </a:xfrm>
            <a:custGeom>
              <a:avLst/>
              <a:gdLst/>
              <a:ahLst/>
              <a:cxnLst/>
              <a:rect l="l" t="t" r="r" b="b"/>
              <a:pathLst>
                <a:path w="135254" h="16510">
                  <a:moveTo>
                    <a:pt x="134973" y="16459"/>
                  </a:moveTo>
                  <a:lnTo>
                    <a:pt x="0" y="16459"/>
                  </a:lnTo>
                  <a:lnTo>
                    <a:pt x="0" y="0"/>
                  </a:lnTo>
                  <a:lnTo>
                    <a:pt x="134973" y="0"/>
                  </a:lnTo>
                  <a:lnTo>
                    <a:pt x="134973" y="16459"/>
                  </a:lnTo>
                  <a:close/>
                </a:path>
              </a:pathLst>
            </a:custGeom>
            <a:solidFill>
              <a:srgbClr val="0000FF"/>
            </a:solidFill>
          </p:spPr>
          <p:txBody>
            <a:bodyPr wrap="square" lIns="0" tIns="0" rIns="0" bIns="0" rtlCol="0"/>
            <a:lstStyle/>
            <a:p>
              <a:endParaRPr/>
            </a:p>
          </p:txBody>
        </p:sp>
        <p:sp>
          <p:nvSpPr>
            <p:cNvPr id="311" name="object 311"/>
            <p:cNvSpPr/>
            <p:nvPr/>
          </p:nvSpPr>
          <p:spPr>
            <a:xfrm>
              <a:off x="3707109" y="5889041"/>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12" name="object 312"/>
            <p:cNvSpPr/>
            <p:nvPr/>
          </p:nvSpPr>
          <p:spPr>
            <a:xfrm>
              <a:off x="3842091" y="5889041"/>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313" name="object 313"/>
            <p:cNvSpPr/>
            <p:nvPr/>
          </p:nvSpPr>
          <p:spPr>
            <a:xfrm>
              <a:off x="3707109"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14" name="object 314"/>
            <p:cNvSpPr/>
            <p:nvPr/>
          </p:nvSpPr>
          <p:spPr>
            <a:xfrm>
              <a:off x="3707109" y="5889041"/>
              <a:ext cx="0" cy="16510"/>
            </a:xfrm>
            <a:custGeom>
              <a:avLst/>
              <a:gdLst/>
              <a:ahLst/>
              <a:cxnLst/>
              <a:rect l="l" t="t" r="r" b="b"/>
              <a:pathLst>
                <a:path h="16510">
                  <a:moveTo>
                    <a:pt x="-4218" y="8229"/>
                  </a:moveTo>
                  <a:lnTo>
                    <a:pt x="4218" y="8229"/>
                  </a:lnTo>
                </a:path>
              </a:pathLst>
            </a:custGeom>
            <a:ln w="16459">
              <a:solidFill>
                <a:srgbClr val="000000"/>
              </a:solidFill>
            </a:ln>
          </p:spPr>
          <p:txBody>
            <a:bodyPr wrap="square" lIns="0" tIns="0" rIns="0" bIns="0" rtlCol="0"/>
            <a:lstStyle/>
            <a:p>
              <a:endParaRPr/>
            </a:p>
          </p:txBody>
        </p:sp>
        <p:sp>
          <p:nvSpPr>
            <p:cNvPr id="315" name="object 315"/>
            <p:cNvSpPr/>
            <p:nvPr/>
          </p:nvSpPr>
          <p:spPr>
            <a:xfrm>
              <a:off x="3842087" y="5905498"/>
              <a:ext cx="127000" cy="0"/>
            </a:xfrm>
            <a:custGeom>
              <a:avLst/>
              <a:gdLst/>
              <a:ahLst/>
              <a:cxnLst/>
              <a:rect l="l" t="t" r="r" b="b"/>
              <a:pathLst>
                <a:path w="127000">
                  <a:moveTo>
                    <a:pt x="126545" y="0"/>
                  </a:moveTo>
                  <a:lnTo>
                    <a:pt x="0" y="0"/>
                  </a:lnTo>
                </a:path>
              </a:pathLst>
            </a:custGeom>
            <a:solidFill>
              <a:srgbClr val="0000FF"/>
            </a:solidFill>
          </p:spPr>
          <p:txBody>
            <a:bodyPr wrap="square" lIns="0" tIns="0" rIns="0" bIns="0" rtlCol="0"/>
            <a:lstStyle/>
            <a:p>
              <a:endParaRPr/>
            </a:p>
          </p:txBody>
        </p:sp>
        <p:sp>
          <p:nvSpPr>
            <p:cNvPr id="316" name="object 316"/>
            <p:cNvSpPr/>
            <p:nvPr/>
          </p:nvSpPr>
          <p:spPr>
            <a:xfrm>
              <a:off x="3842091" y="5905500"/>
              <a:ext cx="127000" cy="0"/>
            </a:xfrm>
            <a:custGeom>
              <a:avLst/>
              <a:gdLst/>
              <a:ahLst/>
              <a:cxnLst/>
              <a:rect l="l" t="t" r="r" b="b"/>
              <a:pathLst>
                <a:path w="127000">
                  <a:moveTo>
                    <a:pt x="0" y="0"/>
                  </a:moveTo>
                  <a:lnTo>
                    <a:pt x="126545" y="0"/>
                  </a:lnTo>
                </a:path>
              </a:pathLst>
            </a:custGeom>
            <a:ln w="8229">
              <a:solidFill>
                <a:srgbClr val="000000"/>
              </a:solidFill>
            </a:ln>
          </p:spPr>
          <p:txBody>
            <a:bodyPr wrap="square" lIns="0" tIns="0" rIns="0" bIns="0" rtlCol="0"/>
            <a:lstStyle/>
            <a:p>
              <a:endParaRPr/>
            </a:p>
          </p:txBody>
        </p:sp>
        <p:sp>
          <p:nvSpPr>
            <p:cNvPr id="317" name="object 317"/>
            <p:cNvSpPr/>
            <p:nvPr/>
          </p:nvSpPr>
          <p:spPr>
            <a:xfrm>
              <a:off x="3842091" y="5905500"/>
              <a:ext cx="127000" cy="0"/>
            </a:xfrm>
            <a:custGeom>
              <a:avLst/>
              <a:gdLst/>
              <a:ahLst/>
              <a:cxnLst/>
              <a:rect l="l" t="t" r="r" b="b"/>
              <a:pathLst>
                <a:path w="127000">
                  <a:moveTo>
                    <a:pt x="126545" y="0"/>
                  </a:moveTo>
                  <a:lnTo>
                    <a:pt x="126545" y="0"/>
                  </a:lnTo>
                </a:path>
                <a:path w="127000">
                  <a:moveTo>
                    <a:pt x="126545" y="0"/>
                  </a:moveTo>
                  <a:lnTo>
                    <a:pt x="0" y="0"/>
                  </a:lnTo>
                </a:path>
              </a:pathLst>
            </a:custGeom>
            <a:ln w="8332">
              <a:solidFill>
                <a:srgbClr val="000000"/>
              </a:solidFill>
            </a:ln>
          </p:spPr>
          <p:txBody>
            <a:bodyPr wrap="square" lIns="0" tIns="0" rIns="0" bIns="0" rtlCol="0"/>
            <a:lstStyle/>
            <a:p>
              <a:endParaRPr/>
            </a:p>
          </p:txBody>
        </p:sp>
        <p:sp>
          <p:nvSpPr>
            <p:cNvPr id="318" name="object 318"/>
            <p:cNvSpPr/>
            <p:nvPr/>
          </p:nvSpPr>
          <p:spPr>
            <a:xfrm>
              <a:off x="3842091" y="5905500"/>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sp>
          <p:nvSpPr>
            <p:cNvPr id="319" name="object 319"/>
            <p:cNvSpPr/>
            <p:nvPr/>
          </p:nvSpPr>
          <p:spPr>
            <a:xfrm>
              <a:off x="3968635" y="5905498"/>
              <a:ext cx="135255" cy="0"/>
            </a:xfrm>
            <a:custGeom>
              <a:avLst/>
              <a:gdLst/>
              <a:ahLst/>
              <a:cxnLst/>
              <a:rect l="l" t="t" r="r" b="b"/>
              <a:pathLst>
                <a:path w="135254">
                  <a:moveTo>
                    <a:pt x="134981" y="0"/>
                  </a:moveTo>
                  <a:lnTo>
                    <a:pt x="0" y="0"/>
                  </a:lnTo>
                </a:path>
              </a:pathLst>
            </a:custGeom>
            <a:solidFill>
              <a:srgbClr val="0000FF"/>
            </a:solidFill>
          </p:spPr>
          <p:txBody>
            <a:bodyPr wrap="square" lIns="0" tIns="0" rIns="0" bIns="0" rtlCol="0"/>
            <a:lstStyle/>
            <a:p>
              <a:endParaRPr/>
            </a:p>
          </p:txBody>
        </p:sp>
        <p:sp>
          <p:nvSpPr>
            <p:cNvPr id="320" name="object 320"/>
            <p:cNvSpPr/>
            <p:nvPr/>
          </p:nvSpPr>
          <p:spPr>
            <a:xfrm>
              <a:off x="3968636" y="5905500"/>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21" name="object 321"/>
            <p:cNvSpPr/>
            <p:nvPr/>
          </p:nvSpPr>
          <p:spPr>
            <a:xfrm>
              <a:off x="3968636" y="5905500"/>
              <a:ext cx="135255" cy="0"/>
            </a:xfrm>
            <a:custGeom>
              <a:avLst/>
              <a:gdLst/>
              <a:ahLst/>
              <a:cxnLst/>
              <a:rect l="l" t="t" r="r" b="b"/>
              <a:pathLst>
                <a:path w="135254">
                  <a:moveTo>
                    <a:pt x="134981" y="0"/>
                  </a:moveTo>
                  <a:lnTo>
                    <a:pt x="134981" y="0"/>
                  </a:lnTo>
                </a:path>
                <a:path w="135254">
                  <a:moveTo>
                    <a:pt x="134981" y="0"/>
                  </a:moveTo>
                  <a:lnTo>
                    <a:pt x="0" y="0"/>
                  </a:lnTo>
                </a:path>
              </a:pathLst>
            </a:custGeom>
            <a:ln w="8332">
              <a:solidFill>
                <a:srgbClr val="000000"/>
              </a:solidFill>
            </a:ln>
          </p:spPr>
          <p:txBody>
            <a:bodyPr wrap="square" lIns="0" tIns="0" rIns="0" bIns="0" rtlCol="0"/>
            <a:lstStyle/>
            <a:p>
              <a:endParaRPr/>
            </a:p>
          </p:txBody>
        </p:sp>
        <p:sp>
          <p:nvSpPr>
            <p:cNvPr id="322" name="object 322"/>
            <p:cNvSpPr/>
            <p:nvPr/>
          </p:nvSpPr>
          <p:spPr>
            <a:xfrm>
              <a:off x="3968636" y="5905500"/>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grpSp>
      <p:grpSp>
        <p:nvGrpSpPr>
          <p:cNvPr id="324" name="object 324"/>
          <p:cNvGrpSpPr/>
          <p:nvPr/>
        </p:nvGrpSpPr>
        <p:grpSpPr>
          <a:xfrm>
            <a:off x="5293145" y="4173028"/>
            <a:ext cx="2421332" cy="2398908"/>
            <a:chOff x="5293145" y="4259577"/>
            <a:chExt cx="2421332" cy="2312520"/>
          </a:xfrm>
        </p:grpSpPr>
        <p:sp>
          <p:nvSpPr>
            <p:cNvPr id="326" name="object 326"/>
            <p:cNvSpPr/>
            <p:nvPr/>
          </p:nvSpPr>
          <p:spPr>
            <a:xfrm>
              <a:off x="6541727" y="6572097"/>
              <a:ext cx="109855" cy="0"/>
            </a:xfrm>
            <a:custGeom>
              <a:avLst/>
              <a:gdLst/>
              <a:ahLst/>
              <a:cxnLst/>
              <a:rect l="l" t="t" r="r" b="b"/>
              <a:pathLst>
                <a:path w="109854">
                  <a:moveTo>
                    <a:pt x="0" y="0"/>
                  </a:moveTo>
                  <a:lnTo>
                    <a:pt x="109672" y="0"/>
                  </a:lnTo>
                </a:path>
              </a:pathLst>
            </a:custGeom>
            <a:ln w="8229">
              <a:solidFill>
                <a:srgbClr val="000000"/>
              </a:solidFill>
            </a:ln>
          </p:spPr>
          <p:txBody>
            <a:bodyPr wrap="square" lIns="0" tIns="0" rIns="0" bIns="0" rtlCol="0"/>
            <a:lstStyle/>
            <a:p>
              <a:endParaRPr/>
            </a:p>
          </p:txBody>
        </p:sp>
        <p:sp>
          <p:nvSpPr>
            <p:cNvPr id="327" name="object 327"/>
            <p:cNvSpPr/>
            <p:nvPr/>
          </p:nvSpPr>
          <p:spPr>
            <a:xfrm>
              <a:off x="5478745" y="5971337"/>
              <a:ext cx="2092325" cy="99060"/>
            </a:xfrm>
            <a:custGeom>
              <a:avLst/>
              <a:gdLst/>
              <a:ahLst/>
              <a:cxnLst/>
              <a:rect l="l" t="t" r="r" b="b"/>
              <a:pathLst>
                <a:path w="2092325" h="99060">
                  <a:moveTo>
                    <a:pt x="0" y="0"/>
                  </a:moveTo>
                  <a:lnTo>
                    <a:pt x="2092218" y="0"/>
                  </a:lnTo>
                </a:path>
                <a:path w="2092325" h="99060">
                  <a:moveTo>
                    <a:pt x="0" y="0"/>
                  </a:moveTo>
                  <a:lnTo>
                    <a:pt x="0" y="98755"/>
                  </a:lnTo>
                </a:path>
              </a:pathLst>
            </a:custGeom>
            <a:ln w="8332">
              <a:solidFill>
                <a:srgbClr val="000000"/>
              </a:solidFill>
            </a:ln>
          </p:spPr>
          <p:txBody>
            <a:bodyPr wrap="square" lIns="0" tIns="0" rIns="0" bIns="0" rtlCol="0"/>
            <a:lstStyle/>
            <a:p>
              <a:endParaRPr/>
            </a:p>
          </p:txBody>
        </p:sp>
        <p:sp>
          <p:nvSpPr>
            <p:cNvPr id="328" name="object 328"/>
            <p:cNvSpPr/>
            <p:nvPr/>
          </p:nvSpPr>
          <p:spPr>
            <a:xfrm>
              <a:off x="6178964"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329" name="object 329"/>
            <p:cNvSpPr/>
            <p:nvPr/>
          </p:nvSpPr>
          <p:spPr>
            <a:xfrm>
              <a:off x="6879182"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330" name="object 330"/>
            <p:cNvSpPr/>
            <p:nvPr/>
          </p:nvSpPr>
          <p:spPr>
            <a:xfrm>
              <a:off x="7570964" y="5971337"/>
              <a:ext cx="0" cy="99060"/>
            </a:xfrm>
            <a:custGeom>
              <a:avLst/>
              <a:gdLst/>
              <a:ahLst/>
              <a:cxnLst/>
              <a:rect l="l" t="t" r="r" b="b"/>
              <a:pathLst>
                <a:path h="99060">
                  <a:moveTo>
                    <a:pt x="0" y="0"/>
                  </a:moveTo>
                  <a:lnTo>
                    <a:pt x="0" y="98755"/>
                  </a:lnTo>
                </a:path>
              </a:pathLst>
            </a:custGeom>
            <a:ln w="8436">
              <a:solidFill>
                <a:srgbClr val="000000"/>
              </a:solidFill>
            </a:ln>
          </p:spPr>
          <p:txBody>
            <a:bodyPr wrap="square" lIns="0" tIns="0" rIns="0" bIns="0" rtlCol="0"/>
            <a:lstStyle/>
            <a:p>
              <a:endParaRPr/>
            </a:p>
          </p:txBody>
        </p:sp>
        <p:sp>
          <p:nvSpPr>
            <p:cNvPr id="331" name="object 331"/>
            <p:cNvSpPr/>
            <p:nvPr/>
          </p:nvSpPr>
          <p:spPr>
            <a:xfrm>
              <a:off x="5293145" y="4539386"/>
              <a:ext cx="101600" cy="1366520"/>
            </a:xfrm>
            <a:custGeom>
              <a:avLst/>
              <a:gdLst/>
              <a:ahLst/>
              <a:cxnLst/>
              <a:rect l="l" t="t" r="r" b="b"/>
              <a:pathLst>
                <a:path w="101600" h="1366520">
                  <a:moveTo>
                    <a:pt x="101236" y="1366113"/>
                  </a:moveTo>
                  <a:lnTo>
                    <a:pt x="101236" y="0"/>
                  </a:lnTo>
                </a:path>
                <a:path w="101600" h="1366520">
                  <a:moveTo>
                    <a:pt x="101236" y="1366113"/>
                  </a:moveTo>
                  <a:lnTo>
                    <a:pt x="0" y="1366113"/>
                  </a:lnTo>
                </a:path>
              </a:pathLst>
            </a:custGeom>
            <a:ln w="8332">
              <a:solidFill>
                <a:srgbClr val="000000"/>
              </a:solidFill>
            </a:ln>
          </p:spPr>
          <p:txBody>
            <a:bodyPr wrap="square" lIns="0" tIns="0" rIns="0" bIns="0" rtlCol="0"/>
            <a:lstStyle/>
            <a:p>
              <a:endParaRPr/>
            </a:p>
          </p:txBody>
        </p:sp>
        <p:sp>
          <p:nvSpPr>
            <p:cNvPr id="332" name="object 332"/>
            <p:cNvSpPr/>
            <p:nvPr/>
          </p:nvSpPr>
          <p:spPr>
            <a:xfrm>
              <a:off x="5293145" y="5452872"/>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333" name="object 333"/>
            <p:cNvSpPr/>
            <p:nvPr/>
          </p:nvSpPr>
          <p:spPr>
            <a:xfrm>
              <a:off x="5293145" y="5000244"/>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334" name="object 334"/>
            <p:cNvSpPr/>
            <p:nvPr/>
          </p:nvSpPr>
          <p:spPr>
            <a:xfrm>
              <a:off x="5293145" y="4539386"/>
              <a:ext cx="101600" cy="0"/>
            </a:xfrm>
            <a:custGeom>
              <a:avLst/>
              <a:gdLst/>
              <a:ahLst/>
              <a:cxnLst/>
              <a:rect l="l" t="t" r="r" b="b"/>
              <a:pathLst>
                <a:path w="101600">
                  <a:moveTo>
                    <a:pt x="101236" y="0"/>
                  </a:moveTo>
                  <a:lnTo>
                    <a:pt x="0" y="0"/>
                  </a:lnTo>
                </a:path>
              </a:pathLst>
            </a:custGeom>
            <a:ln w="8229">
              <a:solidFill>
                <a:srgbClr val="000000"/>
              </a:solidFill>
            </a:ln>
          </p:spPr>
          <p:txBody>
            <a:bodyPr wrap="square" lIns="0" tIns="0" rIns="0" bIns="0" rtlCol="0"/>
            <a:lstStyle/>
            <a:p>
              <a:endParaRPr/>
            </a:p>
          </p:txBody>
        </p:sp>
        <p:sp>
          <p:nvSpPr>
            <p:cNvPr id="335" name="object 335"/>
            <p:cNvSpPr/>
            <p:nvPr/>
          </p:nvSpPr>
          <p:spPr>
            <a:xfrm>
              <a:off x="5478745" y="5777941"/>
              <a:ext cx="426036" cy="131673"/>
            </a:xfrm>
            <a:prstGeom prst="rect">
              <a:avLst/>
            </a:prstGeom>
            <a:blipFill>
              <a:blip r:embed="rId3" cstate="print"/>
              <a:stretch>
                <a:fillRect/>
              </a:stretch>
            </a:blipFill>
          </p:spPr>
          <p:txBody>
            <a:bodyPr wrap="square" lIns="0" tIns="0" rIns="0" bIns="0" rtlCol="0"/>
            <a:lstStyle/>
            <a:p>
              <a:endParaRPr/>
            </a:p>
          </p:txBody>
        </p:sp>
        <p:sp>
          <p:nvSpPr>
            <p:cNvPr id="336" name="object 336"/>
            <p:cNvSpPr/>
            <p:nvPr/>
          </p:nvSpPr>
          <p:spPr>
            <a:xfrm>
              <a:off x="5900570" y="5510476"/>
              <a:ext cx="135255" cy="395605"/>
            </a:xfrm>
            <a:custGeom>
              <a:avLst/>
              <a:gdLst/>
              <a:ahLst/>
              <a:cxnLst/>
              <a:rect l="l" t="t" r="r" b="b"/>
              <a:pathLst>
                <a:path w="135254" h="395604">
                  <a:moveTo>
                    <a:pt x="134973" y="395020"/>
                  </a:moveTo>
                  <a:lnTo>
                    <a:pt x="0" y="395020"/>
                  </a:lnTo>
                  <a:lnTo>
                    <a:pt x="0" y="0"/>
                  </a:lnTo>
                  <a:lnTo>
                    <a:pt x="134973" y="0"/>
                  </a:lnTo>
                  <a:lnTo>
                    <a:pt x="134973" y="395020"/>
                  </a:lnTo>
                  <a:close/>
                </a:path>
              </a:pathLst>
            </a:custGeom>
            <a:solidFill>
              <a:srgbClr val="0000FF"/>
            </a:solidFill>
          </p:spPr>
          <p:txBody>
            <a:bodyPr wrap="square" lIns="0" tIns="0" rIns="0" bIns="0" rtlCol="0"/>
            <a:lstStyle/>
            <a:p>
              <a:endParaRPr/>
            </a:p>
          </p:txBody>
        </p:sp>
        <p:sp>
          <p:nvSpPr>
            <p:cNvPr id="337" name="object 337"/>
            <p:cNvSpPr/>
            <p:nvPr/>
          </p:nvSpPr>
          <p:spPr>
            <a:xfrm>
              <a:off x="5900564" y="5510479"/>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38" name="object 338"/>
            <p:cNvSpPr/>
            <p:nvPr/>
          </p:nvSpPr>
          <p:spPr>
            <a:xfrm>
              <a:off x="6033435" y="5510479"/>
              <a:ext cx="0" cy="395605"/>
            </a:xfrm>
            <a:custGeom>
              <a:avLst/>
              <a:gdLst/>
              <a:ahLst/>
              <a:cxnLst/>
              <a:rect l="l" t="t" r="r" b="b"/>
              <a:pathLst>
                <a:path h="395604">
                  <a:moveTo>
                    <a:pt x="0" y="0"/>
                  </a:moveTo>
                  <a:lnTo>
                    <a:pt x="0" y="395020"/>
                  </a:lnTo>
                </a:path>
              </a:pathLst>
            </a:custGeom>
            <a:ln w="4216">
              <a:solidFill>
                <a:srgbClr val="000000"/>
              </a:solidFill>
            </a:ln>
          </p:spPr>
          <p:txBody>
            <a:bodyPr wrap="square" lIns="0" tIns="0" rIns="0" bIns="0" rtlCol="0"/>
            <a:lstStyle/>
            <a:p>
              <a:endParaRPr/>
            </a:p>
          </p:txBody>
        </p:sp>
        <p:sp>
          <p:nvSpPr>
            <p:cNvPr id="339" name="object 339"/>
            <p:cNvSpPr/>
            <p:nvPr/>
          </p:nvSpPr>
          <p:spPr>
            <a:xfrm>
              <a:off x="5900564"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40" name="object 340"/>
            <p:cNvSpPr/>
            <p:nvPr/>
          </p:nvSpPr>
          <p:spPr>
            <a:xfrm>
              <a:off x="5900564" y="5510479"/>
              <a:ext cx="0" cy="395605"/>
            </a:xfrm>
            <a:custGeom>
              <a:avLst/>
              <a:gdLst/>
              <a:ahLst/>
              <a:cxnLst/>
              <a:rect l="l" t="t" r="r" b="b"/>
              <a:pathLst>
                <a:path h="395604">
                  <a:moveTo>
                    <a:pt x="0" y="395020"/>
                  </a:moveTo>
                  <a:lnTo>
                    <a:pt x="0" y="0"/>
                  </a:lnTo>
                </a:path>
              </a:pathLst>
            </a:custGeom>
            <a:ln w="8436">
              <a:solidFill>
                <a:srgbClr val="000000"/>
              </a:solidFill>
            </a:ln>
          </p:spPr>
          <p:txBody>
            <a:bodyPr wrap="square" lIns="0" tIns="0" rIns="0" bIns="0" rtlCol="0"/>
            <a:lstStyle/>
            <a:p>
              <a:endParaRPr/>
            </a:p>
          </p:txBody>
        </p:sp>
        <p:sp>
          <p:nvSpPr>
            <p:cNvPr id="341" name="object 341"/>
            <p:cNvSpPr/>
            <p:nvPr/>
          </p:nvSpPr>
          <p:spPr>
            <a:xfrm>
              <a:off x="6035544" y="5090767"/>
              <a:ext cx="143510" cy="815340"/>
            </a:xfrm>
            <a:custGeom>
              <a:avLst/>
              <a:gdLst/>
              <a:ahLst/>
              <a:cxnLst/>
              <a:rect l="l" t="t" r="r" b="b"/>
              <a:pathLst>
                <a:path w="143510" h="815339">
                  <a:moveTo>
                    <a:pt x="143418" y="814730"/>
                  </a:moveTo>
                  <a:lnTo>
                    <a:pt x="0" y="814730"/>
                  </a:lnTo>
                  <a:lnTo>
                    <a:pt x="0" y="0"/>
                  </a:lnTo>
                  <a:lnTo>
                    <a:pt x="143418" y="0"/>
                  </a:lnTo>
                  <a:lnTo>
                    <a:pt x="143418" y="814730"/>
                  </a:lnTo>
                  <a:close/>
                </a:path>
              </a:pathLst>
            </a:custGeom>
            <a:solidFill>
              <a:srgbClr val="0000FF"/>
            </a:solidFill>
          </p:spPr>
          <p:txBody>
            <a:bodyPr wrap="square" lIns="0" tIns="0" rIns="0" bIns="0" rtlCol="0"/>
            <a:lstStyle/>
            <a:p>
              <a:endParaRPr/>
            </a:p>
          </p:txBody>
        </p:sp>
        <p:sp>
          <p:nvSpPr>
            <p:cNvPr id="342" name="object 342"/>
            <p:cNvSpPr/>
            <p:nvPr/>
          </p:nvSpPr>
          <p:spPr>
            <a:xfrm>
              <a:off x="6035545" y="5090770"/>
              <a:ext cx="143510" cy="0"/>
            </a:xfrm>
            <a:custGeom>
              <a:avLst/>
              <a:gdLst/>
              <a:ahLst/>
              <a:cxnLst/>
              <a:rect l="l" t="t" r="r" b="b"/>
              <a:pathLst>
                <a:path w="143510">
                  <a:moveTo>
                    <a:pt x="0" y="0"/>
                  </a:moveTo>
                  <a:lnTo>
                    <a:pt x="143418" y="0"/>
                  </a:lnTo>
                </a:path>
              </a:pathLst>
            </a:custGeom>
            <a:ln w="8229">
              <a:solidFill>
                <a:srgbClr val="000000"/>
              </a:solidFill>
            </a:ln>
          </p:spPr>
          <p:txBody>
            <a:bodyPr wrap="square" lIns="0" tIns="0" rIns="0" bIns="0" rtlCol="0"/>
            <a:lstStyle/>
            <a:p>
              <a:endParaRPr/>
            </a:p>
          </p:txBody>
        </p:sp>
        <p:sp>
          <p:nvSpPr>
            <p:cNvPr id="343" name="object 343"/>
            <p:cNvSpPr/>
            <p:nvPr/>
          </p:nvSpPr>
          <p:spPr>
            <a:xfrm>
              <a:off x="6176854" y="5090770"/>
              <a:ext cx="0" cy="815340"/>
            </a:xfrm>
            <a:custGeom>
              <a:avLst/>
              <a:gdLst/>
              <a:ahLst/>
              <a:cxnLst/>
              <a:rect l="l" t="t" r="r" b="b"/>
              <a:pathLst>
                <a:path h="815339">
                  <a:moveTo>
                    <a:pt x="0" y="0"/>
                  </a:moveTo>
                  <a:lnTo>
                    <a:pt x="0" y="814730"/>
                  </a:lnTo>
                </a:path>
              </a:pathLst>
            </a:custGeom>
            <a:ln w="4216">
              <a:solidFill>
                <a:srgbClr val="000000"/>
              </a:solidFill>
            </a:ln>
          </p:spPr>
          <p:txBody>
            <a:bodyPr wrap="square" lIns="0" tIns="0" rIns="0" bIns="0" rtlCol="0"/>
            <a:lstStyle/>
            <a:p>
              <a:endParaRPr/>
            </a:p>
          </p:txBody>
        </p:sp>
        <p:sp>
          <p:nvSpPr>
            <p:cNvPr id="344" name="object 344"/>
            <p:cNvSpPr/>
            <p:nvPr/>
          </p:nvSpPr>
          <p:spPr>
            <a:xfrm>
              <a:off x="6035545" y="5905500"/>
              <a:ext cx="143510" cy="0"/>
            </a:xfrm>
            <a:custGeom>
              <a:avLst/>
              <a:gdLst/>
              <a:ahLst/>
              <a:cxnLst/>
              <a:rect l="l" t="t" r="r" b="b"/>
              <a:pathLst>
                <a:path w="143510">
                  <a:moveTo>
                    <a:pt x="143418" y="0"/>
                  </a:moveTo>
                  <a:lnTo>
                    <a:pt x="0" y="0"/>
                  </a:lnTo>
                </a:path>
              </a:pathLst>
            </a:custGeom>
            <a:ln w="8229">
              <a:solidFill>
                <a:srgbClr val="000000"/>
              </a:solidFill>
            </a:ln>
          </p:spPr>
          <p:txBody>
            <a:bodyPr wrap="square" lIns="0" tIns="0" rIns="0" bIns="0" rtlCol="0"/>
            <a:lstStyle/>
            <a:p>
              <a:endParaRPr/>
            </a:p>
          </p:txBody>
        </p:sp>
        <p:sp>
          <p:nvSpPr>
            <p:cNvPr id="345" name="object 345"/>
            <p:cNvSpPr/>
            <p:nvPr/>
          </p:nvSpPr>
          <p:spPr>
            <a:xfrm>
              <a:off x="6035545" y="5090770"/>
              <a:ext cx="0" cy="815340"/>
            </a:xfrm>
            <a:custGeom>
              <a:avLst/>
              <a:gdLst/>
              <a:ahLst/>
              <a:cxnLst/>
              <a:rect l="l" t="t" r="r" b="b"/>
              <a:pathLst>
                <a:path h="815339">
                  <a:moveTo>
                    <a:pt x="0" y="814730"/>
                  </a:moveTo>
                  <a:lnTo>
                    <a:pt x="0" y="0"/>
                  </a:lnTo>
                </a:path>
              </a:pathLst>
            </a:custGeom>
            <a:ln w="8436">
              <a:solidFill>
                <a:srgbClr val="000000"/>
              </a:solidFill>
            </a:ln>
          </p:spPr>
          <p:txBody>
            <a:bodyPr wrap="square" lIns="0" tIns="0" rIns="0" bIns="0" rtlCol="0"/>
            <a:lstStyle/>
            <a:p>
              <a:endParaRPr/>
            </a:p>
          </p:txBody>
        </p:sp>
        <p:sp>
          <p:nvSpPr>
            <p:cNvPr id="346" name="object 346"/>
            <p:cNvSpPr/>
            <p:nvPr/>
          </p:nvSpPr>
          <p:spPr>
            <a:xfrm>
              <a:off x="6178962" y="4596999"/>
              <a:ext cx="135255" cy="1308735"/>
            </a:xfrm>
            <a:custGeom>
              <a:avLst/>
              <a:gdLst/>
              <a:ahLst/>
              <a:cxnLst/>
              <a:rect l="l" t="t" r="r" b="b"/>
              <a:pathLst>
                <a:path w="135254" h="1308735">
                  <a:moveTo>
                    <a:pt x="134981" y="1308498"/>
                  </a:moveTo>
                  <a:lnTo>
                    <a:pt x="0" y="1308498"/>
                  </a:lnTo>
                  <a:lnTo>
                    <a:pt x="0" y="0"/>
                  </a:lnTo>
                  <a:lnTo>
                    <a:pt x="134981" y="0"/>
                  </a:lnTo>
                  <a:lnTo>
                    <a:pt x="134981" y="1308498"/>
                  </a:lnTo>
                  <a:close/>
                </a:path>
              </a:pathLst>
            </a:custGeom>
            <a:solidFill>
              <a:srgbClr val="0000FF"/>
            </a:solidFill>
          </p:spPr>
          <p:txBody>
            <a:bodyPr wrap="square" lIns="0" tIns="0" rIns="0" bIns="0" rtlCol="0"/>
            <a:lstStyle/>
            <a:p>
              <a:endParaRPr/>
            </a:p>
          </p:txBody>
        </p:sp>
        <p:sp>
          <p:nvSpPr>
            <p:cNvPr id="347" name="object 347"/>
            <p:cNvSpPr/>
            <p:nvPr/>
          </p:nvSpPr>
          <p:spPr>
            <a:xfrm>
              <a:off x="6178964" y="4596993"/>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48" name="object 348"/>
            <p:cNvSpPr/>
            <p:nvPr/>
          </p:nvSpPr>
          <p:spPr>
            <a:xfrm>
              <a:off x="6311836" y="4596993"/>
              <a:ext cx="0" cy="1308735"/>
            </a:xfrm>
            <a:custGeom>
              <a:avLst/>
              <a:gdLst/>
              <a:ahLst/>
              <a:cxnLst/>
              <a:rect l="l" t="t" r="r" b="b"/>
              <a:pathLst>
                <a:path h="1308735">
                  <a:moveTo>
                    <a:pt x="0" y="0"/>
                  </a:moveTo>
                  <a:lnTo>
                    <a:pt x="0" y="1308506"/>
                  </a:lnTo>
                </a:path>
              </a:pathLst>
            </a:custGeom>
            <a:ln w="4216">
              <a:solidFill>
                <a:srgbClr val="000000"/>
              </a:solidFill>
            </a:ln>
          </p:spPr>
          <p:txBody>
            <a:bodyPr wrap="square" lIns="0" tIns="0" rIns="0" bIns="0" rtlCol="0"/>
            <a:lstStyle/>
            <a:p>
              <a:endParaRPr/>
            </a:p>
          </p:txBody>
        </p:sp>
        <p:sp>
          <p:nvSpPr>
            <p:cNvPr id="349" name="object 349"/>
            <p:cNvSpPr/>
            <p:nvPr/>
          </p:nvSpPr>
          <p:spPr>
            <a:xfrm>
              <a:off x="6178964"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50" name="object 350"/>
            <p:cNvSpPr/>
            <p:nvPr/>
          </p:nvSpPr>
          <p:spPr>
            <a:xfrm>
              <a:off x="6178964" y="4596993"/>
              <a:ext cx="0" cy="1308735"/>
            </a:xfrm>
            <a:custGeom>
              <a:avLst/>
              <a:gdLst/>
              <a:ahLst/>
              <a:cxnLst/>
              <a:rect l="l" t="t" r="r" b="b"/>
              <a:pathLst>
                <a:path h="1308735">
                  <a:moveTo>
                    <a:pt x="0" y="1308506"/>
                  </a:moveTo>
                  <a:lnTo>
                    <a:pt x="0" y="0"/>
                  </a:lnTo>
                </a:path>
              </a:pathLst>
            </a:custGeom>
            <a:ln w="8436">
              <a:solidFill>
                <a:srgbClr val="000000"/>
              </a:solidFill>
            </a:ln>
          </p:spPr>
          <p:txBody>
            <a:bodyPr wrap="square" lIns="0" tIns="0" rIns="0" bIns="0" rtlCol="0"/>
            <a:lstStyle/>
            <a:p>
              <a:endParaRPr/>
            </a:p>
          </p:txBody>
        </p:sp>
        <p:sp>
          <p:nvSpPr>
            <p:cNvPr id="351" name="object 351"/>
            <p:cNvSpPr/>
            <p:nvPr/>
          </p:nvSpPr>
          <p:spPr>
            <a:xfrm>
              <a:off x="6313944" y="4284266"/>
              <a:ext cx="143510" cy="1621790"/>
            </a:xfrm>
            <a:custGeom>
              <a:avLst/>
              <a:gdLst/>
              <a:ahLst/>
              <a:cxnLst/>
              <a:rect l="l" t="t" r="r" b="b"/>
              <a:pathLst>
                <a:path w="143510" h="1621789">
                  <a:moveTo>
                    <a:pt x="143418" y="1621231"/>
                  </a:moveTo>
                  <a:lnTo>
                    <a:pt x="0" y="1621231"/>
                  </a:lnTo>
                  <a:lnTo>
                    <a:pt x="0" y="0"/>
                  </a:lnTo>
                  <a:lnTo>
                    <a:pt x="143418" y="0"/>
                  </a:lnTo>
                  <a:lnTo>
                    <a:pt x="143418" y="1621231"/>
                  </a:lnTo>
                  <a:close/>
                </a:path>
              </a:pathLst>
            </a:custGeom>
            <a:solidFill>
              <a:srgbClr val="0000FF"/>
            </a:solidFill>
          </p:spPr>
          <p:txBody>
            <a:bodyPr wrap="square" lIns="0" tIns="0" rIns="0" bIns="0" rtlCol="0"/>
            <a:lstStyle/>
            <a:p>
              <a:endParaRPr/>
            </a:p>
          </p:txBody>
        </p:sp>
        <p:sp>
          <p:nvSpPr>
            <p:cNvPr id="352" name="object 352"/>
            <p:cNvSpPr/>
            <p:nvPr/>
          </p:nvSpPr>
          <p:spPr>
            <a:xfrm>
              <a:off x="6313945" y="4284269"/>
              <a:ext cx="143510" cy="0"/>
            </a:xfrm>
            <a:custGeom>
              <a:avLst/>
              <a:gdLst/>
              <a:ahLst/>
              <a:cxnLst/>
              <a:rect l="l" t="t" r="r" b="b"/>
              <a:pathLst>
                <a:path w="143510">
                  <a:moveTo>
                    <a:pt x="0" y="0"/>
                  </a:moveTo>
                  <a:lnTo>
                    <a:pt x="143418" y="0"/>
                  </a:lnTo>
                </a:path>
              </a:pathLst>
            </a:custGeom>
            <a:ln w="8229">
              <a:solidFill>
                <a:srgbClr val="000000"/>
              </a:solidFill>
            </a:ln>
          </p:spPr>
          <p:txBody>
            <a:bodyPr wrap="square" lIns="0" tIns="0" rIns="0" bIns="0" rtlCol="0"/>
            <a:lstStyle/>
            <a:p>
              <a:endParaRPr/>
            </a:p>
          </p:txBody>
        </p:sp>
        <p:sp>
          <p:nvSpPr>
            <p:cNvPr id="353" name="object 353"/>
            <p:cNvSpPr/>
            <p:nvPr/>
          </p:nvSpPr>
          <p:spPr>
            <a:xfrm>
              <a:off x="6455254" y="4284269"/>
              <a:ext cx="0" cy="1621790"/>
            </a:xfrm>
            <a:custGeom>
              <a:avLst/>
              <a:gdLst/>
              <a:ahLst/>
              <a:cxnLst/>
              <a:rect l="l" t="t" r="r" b="b"/>
              <a:pathLst>
                <a:path h="1621789">
                  <a:moveTo>
                    <a:pt x="0" y="0"/>
                  </a:moveTo>
                  <a:lnTo>
                    <a:pt x="0" y="1621231"/>
                  </a:lnTo>
                </a:path>
              </a:pathLst>
            </a:custGeom>
            <a:ln w="4216">
              <a:solidFill>
                <a:srgbClr val="000000"/>
              </a:solidFill>
            </a:ln>
          </p:spPr>
          <p:txBody>
            <a:bodyPr wrap="square" lIns="0" tIns="0" rIns="0" bIns="0" rtlCol="0"/>
            <a:lstStyle/>
            <a:p>
              <a:endParaRPr/>
            </a:p>
          </p:txBody>
        </p:sp>
        <p:sp>
          <p:nvSpPr>
            <p:cNvPr id="354" name="object 354"/>
            <p:cNvSpPr/>
            <p:nvPr/>
          </p:nvSpPr>
          <p:spPr>
            <a:xfrm>
              <a:off x="6313945" y="5905500"/>
              <a:ext cx="143510" cy="0"/>
            </a:xfrm>
            <a:custGeom>
              <a:avLst/>
              <a:gdLst/>
              <a:ahLst/>
              <a:cxnLst/>
              <a:rect l="l" t="t" r="r" b="b"/>
              <a:pathLst>
                <a:path w="143510">
                  <a:moveTo>
                    <a:pt x="143418" y="0"/>
                  </a:moveTo>
                  <a:lnTo>
                    <a:pt x="0" y="0"/>
                  </a:lnTo>
                </a:path>
              </a:pathLst>
            </a:custGeom>
            <a:ln w="8229">
              <a:solidFill>
                <a:srgbClr val="000000"/>
              </a:solidFill>
            </a:ln>
          </p:spPr>
          <p:txBody>
            <a:bodyPr wrap="square" lIns="0" tIns="0" rIns="0" bIns="0" rtlCol="0"/>
            <a:lstStyle/>
            <a:p>
              <a:endParaRPr/>
            </a:p>
          </p:txBody>
        </p:sp>
        <p:sp>
          <p:nvSpPr>
            <p:cNvPr id="355" name="object 355"/>
            <p:cNvSpPr/>
            <p:nvPr/>
          </p:nvSpPr>
          <p:spPr>
            <a:xfrm>
              <a:off x="6313945" y="4284269"/>
              <a:ext cx="0" cy="1621790"/>
            </a:xfrm>
            <a:custGeom>
              <a:avLst/>
              <a:gdLst/>
              <a:ahLst/>
              <a:cxnLst/>
              <a:rect l="l" t="t" r="r" b="b"/>
              <a:pathLst>
                <a:path h="1621789">
                  <a:moveTo>
                    <a:pt x="0" y="1621231"/>
                  </a:moveTo>
                  <a:lnTo>
                    <a:pt x="0" y="0"/>
                  </a:lnTo>
                </a:path>
              </a:pathLst>
            </a:custGeom>
            <a:ln w="8436">
              <a:solidFill>
                <a:srgbClr val="000000"/>
              </a:solidFill>
            </a:ln>
          </p:spPr>
          <p:txBody>
            <a:bodyPr wrap="square" lIns="0" tIns="0" rIns="0" bIns="0" rtlCol="0"/>
            <a:lstStyle/>
            <a:p>
              <a:endParaRPr/>
            </a:p>
          </p:txBody>
        </p:sp>
        <p:sp>
          <p:nvSpPr>
            <p:cNvPr id="356" name="object 356"/>
            <p:cNvSpPr/>
            <p:nvPr/>
          </p:nvSpPr>
          <p:spPr>
            <a:xfrm>
              <a:off x="6457362" y="4259577"/>
              <a:ext cx="135255" cy="1645920"/>
            </a:xfrm>
            <a:custGeom>
              <a:avLst/>
              <a:gdLst/>
              <a:ahLst/>
              <a:cxnLst/>
              <a:rect l="l" t="t" r="r" b="b"/>
              <a:pathLst>
                <a:path w="135254" h="1645920">
                  <a:moveTo>
                    <a:pt x="134981" y="1645920"/>
                  </a:moveTo>
                  <a:lnTo>
                    <a:pt x="0" y="1645920"/>
                  </a:lnTo>
                  <a:lnTo>
                    <a:pt x="0" y="0"/>
                  </a:lnTo>
                  <a:lnTo>
                    <a:pt x="134981" y="0"/>
                  </a:lnTo>
                  <a:lnTo>
                    <a:pt x="134981" y="1645920"/>
                  </a:lnTo>
                  <a:close/>
                </a:path>
              </a:pathLst>
            </a:custGeom>
            <a:solidFill>
              <a:srgbClr val="0000FF"/>
            </a:solidFill>
          </p:spPr>
          <p:txBody>
            <a:bodyPr wrap="square" lIns="0" tIns="0" rIns="0" bIns="0" rtlCol="0"/>
            <a:lstStyle/>
            <a:p>
              <a:endParaRPr/>
            </a:p>
          </p:txBody>
        </p:sp>
        <p:sp>
          <p:nvSpPr>
            <p:cNvPr id="357" name="object 357"/>
            <p:cNvSpPr/>
            <p:nvPr/>
          </p:nvSpPr>
          <p:spPr>
            <a:xfrm>
              <a:off x="6457364" y="4259580"/>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58" name="object 358"/>
            <p:cNvSpPr/>
            <p:nvPr/>
          </p:nvSpPr>
          <p:spPr>
            <a:xfrm>
              <a:off x="6592345" y="4259580"/>
              <a:ext cx="0" cy="1645920"/>
            </a:xfrm>
            <a:custGeom>
              <a:avLst/>
              <a:gdLst/>
              <a:ahLst/>
              <a:cxnLst/>
              <a:rect l="l" t="t" r="r" b="b"/>
              <a:pathLst>
                <a:path h="1645920">
                  <a:moveTo>
                    <a:pt x="0" y="0"/>
                  </a:moveTo>
                  <a:lnTo>
                    <a:pt x="0" y="1645920"/>
                  </a:lnTo>
                </a:path>
              </a:pathLst>
            </a:custGeom>
            <a:ln w="8436">
              <a:solidFill>
                <a:srgbClr val="000000"/>
              </a:solidFill>
            </a:ln>
          </p:spPr>
          <p:txBody>
            <a:bodyPr wrap="square" lIns="0" tIns="0" rIns="0" bIns="0" rtlCol="0"/>
            <a:lstStyle/>
            <a:p>
              <a:endParaRPr/>
            </a:p>
          </p:txBody>
        </p:sp>
        <p:sp>
          <p:nvSpPr>
            <p:cNvPr id="359" name="object 359"/>
            <p:cNvSpPr/>
            <p:nvPr/>
          </p:nvSpPr>
          <p:spPr>
            <a:xfrm>
              <a:off x="6457364"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60" name="object 360"/>
            <p:cNvSpPr/>
            <p:nvPr/>
          </p:nvSpPr>
          <p:spPr>
            <a:xfrm>
              <a:off x="6457364" y="4259580"/>
              <a:ext cx="0" cy="1645920"/>
            </a:xfrm>
            <a:custGeom>
              <a:avLst/>
              <a:gdLst/>
              <a:ahLst/>
              <a:cxnLst/>
              <a:rect l="l" t="t" r="r" b="b"/>
              <a:pathLst>
                <a:path h="1645920">
                  <a:moveTo>
                    <a:pt x="0" y="1645920"/>
                  </a:moveTo>
                  <a:lnTo>
                    <a:pt x="0" y="0"/>
                  </a:lnTo>
                </a:path>
              </a:pathLst>
            </a:custGeom>
            <a:ln w="8436">
              <a:solidFill>
                <a:srgbClr val="000000"/>
              </a:solidFill>
            </a:ln>
          </p:spPr>
          <p:txBody>
            <a:bodyPr wrap="square" lIns="0" tIns="0" rIns="0" bIns="0" rtlCol="0"/>
            <a:lstStyle/>
            <a:p>
              <a:endParaRPr/>
            </a:p>
          </p:txBody>
        </p:sp>
        <p:sp>
          <p:nvSpPr>
            <p:cNvPr id="361" name="object 361"/>
            <p:cNvSpPr/>
            <p:nvPr/>
          </p:nvSpPr>
          <p:spPr>
            <a:xfrm>
              <a:off x="6592352" y="4572302"/>
              <a:ext cx="143510" cy="1333500"/>
            </a:xfrm>
            <a:custGeom>
              <a:avLst/>
              <a:gdLst/>
              <a:ahLst/>
              <a:cxnLst/>
              <a:rect l="l" t="t" r="r" b="b"/>
              <a:pathLst>
                <a:path w="143509" h="1333500">
                  <a:moveTo>
                    <a:pt x="143418" y="1333195"/>
                  </a:moveTo>
                  <a:lnTo>
                    <a:pt x="0" y="1333195"/>
                  </a:lnTo>
                  <a:lnTo>
                    <a:pt x="0" y="0"/>
                  </a:lnTo>
                  <a:lnTo>
                    <a:pt x="143418" y="0"/>
                  </a:lnTo>
                  <a:lnTo>
                    <a:pt x="143418" y="1333195"/>
                  </a:lnTo>
                  <a:close/>
                </a:path>
              </a:pathLst>
            </a:custGeom>
            <a:solidFill>
              <a:srgbClr val="0000FF"/>
            </a:solidFill>
          </p:spPr>
          <p:txBody>
            <a:bodyPr wrap="square" lIns="0" tIns="0" rIns="0" bIns="0" rtlCol="0"/>
            <a:lstStyle/>
            <a:p>
              <a:endParaRPr/>
            </a:p>
          </p:txBody>
        </p:sp>
        <p:sp>
          <p:nvSpPr>
            <p:cNvPr id="362" name="object 362"/>
            <p:cNvSpPr/>
            <p:nvPr/>
          </p:nvSpPr>
          <p:spPr>
            <a:xfrm>
              <a:off x="6592345" y="4572305"/>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363" name="object 363"/>
            <p:cNvSpPr/>
            <p:nvPr/>
          </p:nvSpPr>
          <p:spPr>
            <a:xfrm>
              <a:off x="6735764" y="4572305"/>
              <a:ext cx="0" cy="1333500"/>
            </a:xfrm>
            <a:custGeom>
              <a:avLst/>
              <a:gdLst/>
              <a:ahLst/>
              <a:cxnLst/>
              <a:rect l="l" t="t" r="r" b="b"/>
              <a:pathLst>
                <a:path h="1333500">
                  <a:moveTo>
                    <a:pt x="0" y="0"/>
                  </a:moveTo>
                  <a:lnTo>
                    <a:pt x="0" y="1333195"/>
                  </a:lnTo>
                </a:path>
              </a:pathLst>
            </a:custGeom>
            <a:ln w="8436">
              <a:solidFill>
                <a:srgbClr val="000000"/>
              </a:solidFill>
            </a:ln>
          </p:spPr>
          <p:txBody>
            <a:bodyPr wrap="square" lIns="0" tIns="0" rIns="0" bIns="0" rtlCol="0"/>
            <a:lstStyle/>
            <a:p>
              <a:endParaRPr/>
            </a:p>
          </p:txBody>
        </p:sp>
        <p:sp>
          <p:nvSpPr>
            <p:cNvPr id="364" name="object 364"/>
            <p:cNvSpPr/>
            <p:nvPr/>
          </p:nvSpPr>
          <p:spPr>
            <a:xfrm>
              <a:off x="6592345" y="5905500"/>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365" name="object 365"/>
            <p:cNvSpPr/>
            <p:nvPr/>
          </p:nvSpPr>
          <p:spPr>
            <a:xfrm>
              <a:off x="6592345" y="4572305"/>
              <a:ext cx="0" cy="1333500"/>
            </a:xfrm>
            <a:custGeom>
              <a:avLst/>
              <a:gdLst/>
              <a:ahLst/>
              <a:cxnLst/>
              <a:rect l="l" t="t" r="r" b="b"/>
              <a:pathLst>
                <a:path h="1333500">
                  <a:moveTo>
                    <a:pt x="0" y="1333195"/>
                  </a:moveTo>
                  <a:lnTo>
                    <a:pt x="0" y="0"/>
                  </a:lnTo>
                </a:path>
              </a:pathLst>
            </a:custGeom>
            <a:ln w="8436">
              <a:solidFill>
                <a:srgbClr val="000000"/>
              </a:solidFill>
            </a:ln>
          </p:spPr>
          <p:txBody>
            <a:bodyPr wrap="square" lIns="0" tIns="0" rIns="0" bIns="0" rtlCol="0"/>
            <a:lstStyle/>
            <a:p>
              <a:endParaRPr/>
            </a:p>
          </p:txBody>
        </p:sp>
        <p:sp>
          <p:nvSpPr>
            <p:cNvPr id="366" name="object 366"/>
            <p:cNvSpPr/>
            <p:nvPr/>
          </p:nvSpPr>
          <p:spPr>
            <a:xfrm>
              <a:off x="6735771" y="5000241"/>
              <a:ext cx="143510" cy="905510"/>
            </a:xfrm>
            <a:custGeom>
              <a:avLst/>
              <a:gdLst/>
              <a:ahLst/>
              <a:cxnLst/>
              <a:rect l="l" t="t" r="r" b="b"/>
              <a:pathLst>
                <a:path w="143509" h="905510">
                  <a:moveTo>
                    <a:pt x="143409" y="905256"/>
                  </a:moveTo>
                  <a:lnTo>
                    <a:pt x="0" y="905256"/>
                  </a:lnTo>
                  <a:lnTo>
                    <a:pt x="0" y="0"/>
                  </a:lnTo>
                  <a:lnTo>
                    <a:pt x="143409" y="0"/>
                  </a:lnTo>
                  <a:lnTo>
                    <a:pt x="143409" y="905256"/>
                  </a:lnTo>
                  <a:close/>
                </a:path>
              </a:pathLst>
            </a:custGeom>
            <a:solidFill>
              <a:srgbClr val="0000FF"/>
            </a:solidFill>
          </p:spPr>
          <p:txBody>
            <a:bodyPr wrap="square" lIns="0" tIns="0" rIns="0" bIns="0" rtlCol="0"/>
            <a:lstStyle/>
            <a:p>
              <a:endParaRPr/>
            </a:p>
          </p:txBody>
        </p:sp>
        <p:sp>
          <p:nvSpPr>
            <p:cNvPr id="367" name="object 367"/>
            <p:cNvSpPr/>
            <p:nvPr/>
          </p:nvSpPr>
          <p:spPr>
            <a:xfrm>
              <a:off x="6735764" y="5000244"/>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368" name="object 368"/>
            <p:cNvSpPr/>
            <p:nvPr/>
          </p:nvSpPr>
          <p:spPr>
            <a:xfrm>
              <a:off x="6879182" y="5000244"/>
              <a:ext cx="0" cy="905510"/>
            </a:xfrm>
            <a:custGeom>
              <a:avLst/>
              <a:gdLst/>
              <a:ahLst/>
              <a:cxnLst/>
              <a:rect l="l" t="t" r="r" b="b"/>
              <a:pathLst>
                <a:path h="905510">
                  <a:moveTo>
                    <a:pt x="0" y="0"/>
                  </a:moveTo>
                  <a:lnTo>
                    <a:pt x="0" y="905256"/>
                  </a:lnTo>
                </a:path>
              </a:pathLst>
            </a:custGeom>
            <a:ln w="8436">
              <a:solidFill>
                <a:srgbClr val="000000"/>
              </a:solidFill>
            </a:ln>
          </p:spPr>
          <p:txBody>
            <a:bodyPr wrap="square" lIns="0" tIns="0" rIns="0" bIns="0" rtlCol="0"/>
            <a:lstStyle/>
            <a:p>
              <a:endParaRPr/>
            </a:p>
          </p:txBody>
        </p:sp>
        <p:sp>
          <p:nvSpPr>
            <p:cNvPr id="369" name="object 369"/>
            <p:cNvSpPr/>
            <p:nvPr/>
          </p:nvSpPr>
          <p:spPr>
            <a:xfrm>
              <a:off x="6735764" y="5905500"/>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370" name="object 370"/>
            <p:cNvSpPr/>
            <p:nvPr/>
          </p:nvSpPr>
          <p:spPr>
            <a:xfrm>
              <a:off x="6735764" y="5000244"/>
              <a:ext cx="0" cy="905510"/>
            </a:xfrm>
            <a:custGeom>
              <a:avLst/>
              <a:gdLst/>
              <a:ahLst/>
              <a:cxnLst/>
              <a:rect l="l" t="t" r="r" b="b"/>
              <a:pathLst>
                <a:path h="905510">
                  <a:moveTo>
                    <a:pt x="0" y="905256"/>
                  </a:moveTo>
                  <a:lnTo>
                    <a:pt x="0" y="0"/>
                  </a:lnTo>
                </a:path>
              </a:pathLst>
            </a:custGeom>
            <a:ln w="8436">
              <a:solidFill>
                <a:srgbClr val="000000"/>
              </a:solidFill>
            </a:ln>
          </p:spPr>
          <p:txBody>
            <a:bodyPr wrap="square" lIns="0" tIns="0" rIns="0" bIns="0" rtlCol="0"/>
            <a:lstStyle/>
            <a:p>
              <a:endParaRPr/>
            </a:p>
          </p:txBody>
        </p:sp>
        <p:sp>
          <p:nvSpPr>
            <p:cNvPr id="371" name="object 371"/>
            <p:cNvSpPr/>
            <p:nvPr/>
          </p:nvSpPr>
          <p:spPr>
            <a:xfrm>
              <a:off x="6879180" y="5403492"/>
              <a:ext cx="135255" cy="502284"/>
            </a:xfrm>
            <a:custGeom>
              <a:avLst/>
              <a:gdLst/>
              <a:ahLst/>
              <a:cxnLst/>
              <a:rect l="l" t="t" r="r" b="b"/>
              <a:pathLst>
                <a:path w="135254" h="502285">
                  <a:moveTo>
                    <a:pt x="134981" y="502005"/>
                  </a:moveTo>
                  <a:lnTo>
                    <a:pt x="0" y="502005"/>
                  </a:lnTo>
                  <a:lnTo>
                    <a:pt x="0" y="0"/>
                  </a:lnTo>
                  <a:lnTo>
                    <a:pt x="134981" y="0"/>
                  </a:lnTo>
                  <a:lnTo>
                    <a:pt x="134981" y="502005"/>
                  </a:lnTo>
                  <a:close/>
                </a:path>
              </a:pathLst>
            </a:custGeom>
            <a:solidFill>
              <a:srgbClr val="0000FF"/>
            </a:solidFill>
          </p:spPr>
          <p:txBody>
            <a:bodyPr wrap="square" lIns="0" tIns="0" rIns="0" bIns="0" rtlCol="0"/>
            <a:lstStyle/>
            <a:p>
              <a:endParaRPr/>
            </a:p>
          </p:txBody>
        </p:sp>
        <p:sp>
          <p:nvSpPr>
            <p:cNvPr id="372" name="object 372"/>
            <p:cNvSpPr/>
            <p:nvPr/>
          </p:nvSpPr>
          <p:spPr>
            <a:xfrm>
              <a:off x="6879182" y="5403494"/>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73" name="object 373"/>
            <p:cNvSpPr/>
            <p:nvPr/>
          </p:nvSpPr>
          <p:spPr>
            <a:xfrm>
              <a:off x="7014164" y="5403494"/>
              <a:ext cx="0" cy="502284"/>
            </a:xfrm>
            <a:custGeom>
              <a:avLst/>
              <a:gdLst/>
              <a:ahLst/>
              <a:cxnLst/>
              <a:rect l="l" t="t" r="r" b="b"/>
              <a:pathLst>
                <a:path h="502285">
                  <a:moveTo>
                    <a:pt x="0" y="0"/>
                  </a:moveTo>
                  <a:lnTo>
                    <a:pt x="0" y="502005"/>
                  </a:lnTo>
                </a:path>
              </a:pathLst>
            </a:custGeom>
            <a:ln w="8436">
              <a:solidFill>
                <a:srgbClr val="000000"/>
              </a:solidFill>
            </a:ln>
          </p:spPr>
          <p:txBody>
            <a:bodyPr wrap="square" lIns="0" tIns="0" rIns="0" bIns="0" rtlCol="0"/>
            <a:lstStyle/>
            <a:p>
              <a:endParaRPr/>
            </a:p>
          </p:txBody>
        </p:sp>
        <p:sp>
          <p:nvSpPr>
            <p:cNvPr id="374" name="object 374"/>
            <p:cNvSpPr/>
            <p:nvPr/>
          </p:nvSpPr>
          <p:spPr>
            <a:xfrm>
              <a:off x="6879182"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75" name="object 375"/>
            <p:cNvSpPr/>
            <p:nvPr/>
          </p:nvSpPr>
          <p:spPr>
            <a:xfrm>
              <a:off x="6879182" y="5403494"/>
              <a:ext cx="0" cy="502284"/>
            </a:xfrm>
            <a:custGeom>
              <a:avLst/>
              <a:gdLst/>
              <a:ahLst/>
              <a:cxnLst/>
              <a:rect l="l" t="t" r="r" b="b"/>
              <a:pathLst>
                <a:path h="502285">
                  <a:moveTo>
                    <a:pt x="0" y="502005"/>
                  </a:moveTo>
                  <a:lnTo>
                    <a:pt x="0" y="0"/>
                  </a:lnTo>
                </a:path>
              </a:pathLst>
            </a:custGeom>
            <a:ln w="8436">
              <a:solidFill>
                <a:srgbClr val="000000"/>
              </a:solidFill>
            </a:ln>
          </p:spPr>
          <p:txBody>
            <a:bodyPr wrap="square" lIns="0" tIns="0" rIns="0" bIns="0" rtlCol="0"/>
            <a:lstStyle/>
            <a:p>
              <a:endParaRPr/>
            </a:p>
          </p:txBody>
        </p:sp>
        <p:sp>
          <p:nvSpPr>
            <p:cNvPr id="376" name="object 376"/>
            <p:cNvSpPr/>
            <p:nvPr/>
          </p:nvSpPr>
          <p:spPr>
            <a:xfrm>
              <a:off x="7014162" y="5675068"/>
              <a:ext cx="143510" cy="230504"/>
            </a:xfrm>
            <a:custGeom>
              <a:avLst/>
              <a:gdLst/>
              <a:ahLst/>
              <a:cxnLst/>
              <a:rect l="l" t="t" r="r" b="b"/>
              <a:pathLst>
                <a:path w="143509" h="230504">
                  <a:moveTo>
                    <a:pt x="143418" y="230428"/>
                  </a:moveTo>
                  <a:lnTo>
                    <a:pt x="0" y="230428"/>
                  </a:lnTo>
                  <a:lnTo>
                    <a:pt x="0" y="0"/>
                  </a:lnTo>
                  <a:lnTo>
                    <a:pt x="143418" y="0"/>
                  </a:lnTo>
                  <a:lnTo>
                    <a:pt x="143418" y="230428"/>
                  </a:lnTo>
                  <a:close/>
                </a:path>
              </a:pathLst>
            </a:custGeom>
            <a:solidFill>
              <a:srgbClr val="0000FF"/>
            </a:solidFill>
          </p:spPr>
          <p:txBody>
            <a:bodyPr wrap="square" lIns="0" tIns="0" rIns="0" bIns="0" rtlCol="0"/>
            <a:lstStyle/>
            <a:p>
              <a:endParaRPr/>
            </a:p>
          </p:txBody>
        </p:sp>
        <p:sp>
          <p:nvSpPr>
            <p:cNvPr id="377" name="object 377"/>
            <p:cNvSpPr/>
            <p:nvPr/>
          </p:nvSpPr>
          <p:spPr>
            <a:xfrm>
              <a:off x="7014164" y="5675071"/>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378" name="object 378"/>
            <p:cNvSpPr/>
            <p:nvPr/>
          </p:nvSpPr>
          <p:spPr>
            <a:xfrm>
              <a:off x="7157582" y="5675071"/>
              <a:ext cx="0" cy="230504"/>
            </a:xfrm>
            <a:custGeom>
              <a:avLst/>
              <a:gdLst/>
              <a:ahLst/>
              <a:cxnLst/>
              <a:rect l="l" t="t" r="r" b="b"/>
              <a:pathLst>
                <a:path h="230504">
                  <a:moveTo>
                    <a:pt x="0" y="0"/>
                  </a:moveTo>
                  <a:lnTo>
                    <a:pt x="0" y="230428"/>
                  </a:lnTo>
                </a:path>
              </a:pathLst>
            </a:custGeom>
            <a:ln w="8436">
              <a:solidFill>
                <a:srgbClr val="000000"/>
              </a:solidFill>
            </a:ln>
          </p:spPr>
          <p:txBody>
            <a:bodyPr wrap="square" lIns="0" tIns="0" rIns="0" bIns="0" rtlCol="0"/>
            <a:lstStyle/>
            <a:p>
              <a:endParaRPr/>
            </a:p>
          </p:txBody>
        </p:sp>
        <p:sp>
          <p:nvSpPr>
            <p:cNvPr id="379" name="object 379"/>
            <p:cNvSpPr/>
            <p:nvPr/>
          </p:nvSpPr>
          <p:spPr>
            <a:xfrm>
              <a:off x="7014164" y="5905500"/>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380" name="object 380"/>
            <p:cNvSpPr/>
            <p:nvPr/>
          </p:nvSpPr>
          <p:spPr>
            <a:xfrm>
              <a:off x="7014164" y="5675071"/>
              <a:ext cx="0" cy="230504"/>
            </a:xfrm>
            <a:custGeom>
              <a:avLst/>
              <a:gdLst/>
              <a:ahLst/>
              <a:cxnLst/>
              <a:rect l="l" t="t" r="r" b="b"/>
              <a:pathLst>
                <a:path h="230504">
                  <a:moveTo>
                    <a:pt x="0" y="230428"/>
                  </a:moveTo>
                  <a:lnTo>
                    <a:pt x="0" y="0"/>
                  </a:lnTo>
                </a:path>
              </a:pathLst>
            </a:custGeom>
            <a:ln w="8436">
              <a:solidFill>
                <a:srgbClr val="000000"/>
              </a:solidFill>
            </a:ln>
          </p:spPr>
          <p:txBody>
            <a:bodyPr wrap="square" lIns="0" tIns="0" rIns="0" bIns="0" rtlCol="0"/>
            <a:lstStyle/>
            <a:p>
              <a:endParaRPr/>
            </a:p>
          </p:txBody>
        </p:sp>
        <p:sp>
          <p:nvSpPr>
            <p:cNvPr id="381" name="object 381"/>
            <p:cNvSpPr/>
            <p:nvPr/>
          </p:nvSpPr>
          <p:spPr>
            <a:xfrm>
              <a:off x="7157580" y="5798512"/>
              <a:ext cx="135255" cy="107314"/>
            </a:xfrm>
            <a:custGeom>
              <a:avLst/>
              <a:gdLst/>
              <a:ahLst/>
              <a:cxnLst/>
              <a:rect l="l" t="t" r="r" b="b"/>
              <a:pathLst>
                <a:path w="135254" h="107314">
                  <a:moveTo>
                    <a:pt x="134981" y="106984"/>
                  </a:moveTo>
                  <a:lnTo>
                    <a:pt x="0" y="106984"/>
                  </a:lnTo>
                  <a:lnTo>
                    <a:pt x="0" y="0"/>
                  </a:lnTo>
                  <a:lnTo>
                    <a:pt x="134981" y="0"/>
                  </a:lnTo>
                  <a:lnTo>
                    <a:pt x="134981" y="106984"/>
                  </a:lnTo>
                  <a:close/>
                </a:path>
              </a:pathLst>
            </a:custGeom>
            <a:solidFill>
              <a:srgbClr val="0000FF"/>
            </a:solidFill>
          </p:spPr>
          <p:txBody>
            <a:bodyPr wrap="square" lIns="0" tIns="0" rIns="0" bIns="0" rtlCol="0"/>
            <a:lstStyle/>
            <a:p>
              <a:endParaRPr/>
            </a:p>
          </p:txBody>
        </p:sp>
        <p:sp>
          <p:nvSpPr>
            <p:cNvPr id="382" name="object 382"/>
            <p:cNvSpPr/>
            <p:nvPr/>
          </p:nvSpPr>
          <p:spPr>
            <a:xfrm>
              <a:off x="7157582" y="5798515"/>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83" name="object 383"/>
            <p:cNvSpPr/>
            <p:nvPr/>
          </p:nvSpPr>
          <p:spPr>
            <a:xfrm>
              <a:off x="7292564" y="5798515"/>
              <a:ext cx="0" cy="107314"/>
            </a:xfrm>
            <a:custGeom>
              <a:avLst/>
              <a:gdLst/>
              <a:ahLst/>
              <a:cxnLst/>
              <a:rect l="l" t="t" r="r" b="b"/>
              <a:pathLst>
                <a:path h="107314">
                  <a:moveTo>
                    <a:pt x="0" y="0"/>
                  </a:moveTo>
                  <a:lnTo>
                    <a:pt x="0" y="106984"/>
                  </a:lnTo>
                </a:path>
              </a:pathLst>
            </a:custGeom>
            <a:ln w="8436">
              <a:solidFill>
                <a:srgbClr val="000000"/>
              </a:solidFill>
            </a:ln>
          </p:spPr>
          <p:txBody>
            <a:bodyPr wrap="square" lIns="0" tIns="0" rIns="0" bIns="0" rtlCol="0"/>
            <a:lstStyle/>
            <a:p>
              <a:endParaRPr/>
            </a:p>
          </p:txBody>
        </p:sp>
        <p:sp>
          <p:nvSpPr>
            <p:cNvPr id="384" name="object 384"/>
            <p:cNvSpPr/>
            <p:nvPr/>
          </p:nvSpPr>
          <p:spPr>
            <a:xfrm>
              <a:off x="7157582"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85" name="object 385"/>
            <p:cNvSpPr/>
            <p:nvPr/>
          </p:nvSpPr>
          <p:spPr>
            <a:xfrm>
              <a:off x="7157582" y="5798515"/>
              <a:ext cx="0" cy="107314"/>
            </a:xfrm>
            <a:custGeom>
              <a:avLst/>
              <a:gdLst/>
              <a:ahLst/>
              <a:cxnLst/>
              <a:rect l="l" t="t" r="r" b="b"/>
              <a:pathLst>
                <a:path h="107314">
                  <a:moveTo>
                    <a:pt x="0" y="106984"/>
                  </a:moveTo>
                  <a:lnTo>
                    <a:pt x="0" y="0"/>
                  </a:lnTo>
                </a:path>
              </a:pathLst>
            </a:custGeom>
            <a:ln w="8436">
              <a:solidFill>
                <a:srgbClr val="000000"/>
              </a:solidFill>
            </a:ln>
          </p:spPr>
          <p:txBody>
            <a:bodyPr wrap="square" lIns="0" tIns="0" rIns="0" bIns="0" rtlCol="0"/>
            <a:lstStyle/>
            <a:p>
              <a:endParaRPr/>
            </a:p>
          </p:txBody>
        </p:sp>
        <p:sp>
          <p:nvSpPr>
            <p:cNvPr id="386" name="object 386"/>
            <p:cNvSpPr/>
            <p:nvPr/>
          </p:nvSpPr>
          <p:spPr>
            <a:xfrm>
              <a:off x="7292562" y="5872587"/>
              <a:ext cx="143510" cy="33020"/>
            </a:xfrm>
            <a:custGeom>
              <a:avLst/>
              <a:gdLst/>
              <a:ahLst/>
              <a:cxnLst/>
              <a:rect l="l" t="t" r="r" b="b"/>
              <a:pathLst>
                <a:path w="143509" h="33020">
                  <a:moveTo>
                    <a:pt x="143418" y="32918"/>
                  </a:moveTo>
                  <a:lnTo>
                    <a:pt x="0" y="32918"/>
                  </a:lnTo>
                  <a:lnTo>
                    <a:pt x="0" y="0"/>
                  </a:lnTo>
                  <a:lnTo>
                    <a:pt x="143418" y="0"/>
                  </a:lnTo>
                  <a:lnTo>
                    <a:pt x="143418" y="32918"/>
                  </a:lnTo>
                  <a:close/>
                </a:path>
              </a:pathLst>
            </a:custGeom>
            <a:solidFill>
              <a:srgbClr val="0000FF"/>
            </a:solidFill>
          </p:spPr>
          <p:txBody>
            <a:bodyPr wrap="square" lIns="0" tIns="0" rIns="0" bIns="0" rtlCol="0"/>
            <a:lstStyle/>
            <a:p>
              <a:endParaRPr/>
            </a:p>
          </p:txBody>
        </p:sp>
        <p:sp>
          <p:nvSpPr>
            <p:cNvPr id="387" name="object 387"/>
            <p:cNvSpPr/>
            <p:nvPr/>
          </p:nvSpPr>
          <p:spPr>
            <a:xfrm>
              <a:off x="7292564" y="5872582"/>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388" name="object 388"/>
            <p:cNvSpPr/>
            <p:nvPr/>
          </p:nvSpPr>
          <p:spPr>
            <a:xfrm>
              <a:off x="7435982" y="5872582"/>
              <a:ext cx="0" cy="33020"/>
            </a:xfrm>
            <a:custGeom>
              <a:avLst/>
              <a:gdLst/>
              <a:ahLst/>
              <a:cxnLst/>
              <a:rect l="l" t="t" r="r" b="b"/>
              <a:pathLst>
                <a:path h="33020">
                  <a:moveTo>
                    <a:pt x="0" y="0"/>
                  </a:moveTo>
                  <a:lnTo>
                    <a:pt x="0" y="32918"/>
                  </a:lnTo>
                </a:path>
              </a:pathLst>
            </a:custGeom>
            <a:ln w="8436">
              <a:solidFill>
                <a:srgbClr val="000000"/>
              </a:solidFill>
            </a:ln>
          </p:spPr>
          <p:txBody>
            <a:bodyPr wrap="square" lIns="0" tIns="0" rIns="0" bIns="0" rtlCol="0"/>
            <a:lstStyle/>
            <a:p>
              <a:endParaRPr/>
            </a:p>
          </p:txBody>
        </p:sp>
        <p:sp>
          <p:nvSpPr>
            <p:cNvPr id="389" name="object 389"/>
            <p:cNvSpPr/>
            <p:nvPr/>
          </p:nvSpPr>
          <p:spPr>
            <a:xfrm>
              <a:off x="7292564" y="5905500"/>
              <a:ext cx="143510" cy="0"/>
            </a:xfrm>
            <a:custGeom>
              <a:avLst/>
              <a:gdLst/>
              <a:ahLst/>
              <a:cxnLst/>
              <a:rect l="l" t="t" r="r" b="b"/>
              <a:pathLst>
                <a:path w="143509">
                  <a:moveTo>
                    <a:pt x="143418" y="0"/>
                  </a:moveTo>
                  <a:lnTo>
                    <a:pt x="0" y="0"/>
                  </a:lnTo>
                </a:path>
              </a:pathLst>
            </a:custGeom>
            <a:ln w="8229">
              <a:solidFill>
                <a:srgbClr val="000000"/>
              </a:solidFill>
            </a:ln>
          </p:spPr>
          <p:txBody>
            <a:bodyPr wrap="square" lIns="0" tIns="0" rIns="0" bIns="0" rtlCol="0"/>
            <a:lstStyle/>
            <a:p>
              <a:endParaRPr/>
            </a:p>
          </p:txBody>
        </p:sp>
        <p:sp>
          <p:nvSpPr>
            <p:cNvPr id="390" name="object 390"/>
            <p:cNvSpPr/>
            <p:nvPr/>
          </p:nvSpPr>
          <p:spPr>
            <a:xfrm>
              <a:off x="7292564" y="5872582"/>
              <a:ext cx="0" cy="33020"/>
            </a:xfrm>
            <a:custGeom>
              <a:avLst/>
              <a:gdLst/>
              <a:ahLst/>
              <a:cxnLst/>
              <a:rect l="l" t="t" r="r" b="b"/>
              <a:pathLst>
                <a:path h="33020">
                  <a:moveTo>
                    <a:pt x="0" y="32918"/>
                  </a:moveTo>
                  <a:lnTo>
                    <a:pt x="0" y="0"/>
                  </a:lnTo>
                </a:path>
              </a:pathLst>
            </a:custGeom>
            <a:ln w="8436">
              <a:solidFill>
                <a:srgbClr val="000000"/>
              </a:solidFill>
            </a:ln>
          </p:spPr>
          <p:txBody>
            <a:bodyPr wrap="square" lIns="0" tIns="0" rIns="0" bIns="0" rtlCol="0"/>
            <a:lstStyle/>
            <a:p>
              <a:endParaRPr/>
            </a:p>
          </p:txBody>
        </p:sp>
        <p:sp>
          <p:nvSpPr>
            <p:cNvPr id="391" name="object 391"/>
            <p:cNvSpPr/>
            <p:nvPr/>
          </p:nvSpPr>
          <p:spPr>
            <a:xfrm>
              <a:off x="7435980" y="5897268"/>
              <a:ext cx="135255" cy="8255"/>
            </a:xfrm>
            <a:custGeom>
              <a:avLst/>
              <a:gdLst/>
              <a:ahLst/>
              <a:cxnLst/>
              <a:rect l="l" t="t" r="r" b="b"/>
              <a:pathLst>
                <a:path w="135254" h="8254">
                  <a:moveTo>
                    <a:pt x="134981" y="8229"/>
                  </a:moveTo>
                  <a:lnTo>
                    <a:pt x="0" y="8229"/>
                  </a:lnTo>
                  <a:lnTo>
                    <a:pt x="0" y="0"/>
                  </a:lnTo>
                  <a:lnTo>
                    <a:pt x="134981" y="0"/>
                  </a:lnTo>
                  <a:lnTo>
                    <a:pt x="134981" y="8229"/>
                  </a:lnTo>
                  <a:close/>
                </a:path>
              </a:pathLst>
            </a:custGeom>
            <a:solidFill>
              <a:srgbClr val="0000FF"/>
            </a:solidFill>
          </p:spPr>
          <p:txBody>
            <a:bodyPr wrap="square" lIns="0" tIns="0" rIns="0" bIns="0" rtlCol="0"/>
            <a:lstStyle/>
            <a:p>
              <a:endParaRPr/>
            </a:p>
          </p:txBody>
        </p:sp>
        <p:sp>
          <p:nvSpPr>
            <p:cNvPr id="392" name="object 392"/>
            <p:cNvSpPr/>
            <p:nvPr/>
          </p:nvSpPr>
          <p:spPr>
            <a:xfrm>
              <a:off x="7435982" y="5897270"/>
              <a:ext cx="135255" cy="0"/>
            </a:xfrm>
            <a:custGeom>
              <a:avLst/>
              <a:gdLst/>
              <a:ahLst/>
              <a:cxnLst/>
              <a:rect l="l" t="t" r="r" b="b"/>
              <a:pathLst>
                <a:path w="135254">
                  <a:moveTo>
                    <a:pt x="0" y="0"/>
                  </a:moveTo>
                  <a:lnTo>
                    <a:pt x="134981" y="0"/>
                  </a:lnTo>
                </a:path>
              </a:pathLst>
            </a:custGeom>
            <a:ln w="8229">
              <a:solidFill>
                <a:srgbClr val="000000"/>
              </a:solidFill>
            </a:ln>
          </p:spPr>
          <p:txBody>
            <a:bodyPr wrap="square" lIns="0" tIns="0" rIns="0" bIns="0" rtlCol="0"/>
            <a:lstStyle/>
            <a:p>
              <a:endParaRPr/>
            </a:p>
          </p:txBody>
        </p:sp>
        <p:sp>
          <p:nvSpPr>
            <p:cNvPr id="393" name="object 393"/>
            <p:cNvSpPr/>
            <p:nvPr/>
          </p:nvSpPr>
          <p:spPr>
            <a:xfrm>
              <a:off x="7570964" y="5897270"/>
              <a:ext cx="0" cy="8255"/>
            </a:xfrm>
            <a:custGeom>
              <a:avLst/>
              <a:gdLst/>
              <a:ahLst/>
              <a:cxnLst/>
              <a:rect l="l" t="t" r="r" b="b"/>
              <a:pathLst>
                <a:path h="8254">
                  <a:moveTo>
                    <a:pt x="-4218" y="4114"/>
                  </a:moveTo>
                  <a:lnTo>
                    <a:pt x="4218" y="4114"/>
                  </a:lnTo>
                </a:path>
              </a:pathLst>
            </a:custGeom>
            <a:ln w="8229">
              <a:solidFill>
                <a:srgbClr val="000000"/>
              </a:solidFill>
            </a:ln>
          </p:spPr>
          <p:txBody>
            <a:bodyPr wrap="square" lIns="0" tIns="0" rIns="0" bIns="0" rtlCol="0"/>
            <a:lstStyle/>
            <a:p>
              <a:endParaRPr/>
            </a:p>
          </p:txBody>
        </p:sp>
        <p:sp>
          <p:nvSpPr>
            <p:cNvPr id="394" name="object 394"/>
            <p:cNvSpPr/>
            <p:nvPr/>
          </p:nvSpPr>
          <p:spPr>
            <a:xfrm>
              <a:off x="7435982" y="5905500"/>
              <a:ext cx="135255" cy="0"/>
            </a:xfrm>
            <a:custGeom>
              <a:avLst/>
              <a:gdLst/>
              <a:ahLst/>
              <a:cxnLst/>
              <a:rect l="l" t="t" r="r" b="b"/>
              <a:pathLst>
                <a:path w="135254">
                  <a:moveTo>
                    <a:pt x="134981" y="0"/>
                  </a:moveTo>
                  <a:lnTo>
                    <a:pt x="0" y="0"/>
                  </a:lnTo>
                </a:path>
              </a:pathLst>
            </a:custGeom>
            <a:ln w="8229">
              <a:solidFill>
                <a:srgbClr val="000000"/>
              </a:solidFill>
            </a:ln>
          </p:spPr>
          <p:txBody>
            <a:bodyPr wrap="square" lIns="0" tIns="0" rIns="0" bIns="0" rtlCol="0"/>
            <a:lstStyle/>
            <a:p>
              <a:endParaRPr/>
            </a:p>
          </p:txBody>
        </p:sp>
        <p:sp>
          <p:nvSpPr>
            <p:cNvPr id="395" name="object 395"/>
            <p:cNvSpPr/>
            <p:nvPr/>
          </p:nvSpPr>
          <p:spPr>
            <a:xfrm>
              <a:off x="7435982" y="5897270"/>
              <a:ext cx="0" cy="8255"/>
            </a:xfrm>
            <a:custGeom>
              <a:avLst/>
              <a:gdLst/>
              <a:ahLst/>
              <a:cxnLst/>
              <a:rect l="l" t="t" r="r" b="b"/>
              <a:pathLst>
                <a:path h="8254">
                  <a:moveTo>
                    <a:pt x="-4218" y="4114"/>
                  </a:moveTo>
                  <a:lnTo>
                    <a:pt x="4218" y="4114"/>
                  </a:lnTo>
                </a:path>
              </a:pathLst>
            </a:custGeom>
            <a:ln w="8229">
              <a:solidFill>
                <a:srgbClr val="000000"/>
              </a:solidFill>
            </a:ln>
          </p:spPr>
          <p:txBody>
            <a:bodyPr wrap="square" lIns="0" tIns="0" rIns="0" bIns="0" rtlCol="0"/>
            <a:lstStyle/>
            <a:p>
              <a:endParaRPr/>
            </a:p>
          </p:txBody>
        </p:sp>
        <p:sp>
          <p:nvSpPr>
            <p:cNvPr id="396" name="object 396"/>
            <p:cNvSpPr/>
            <p:nvPr/>
          </p:nvSpPr>
          <p:spPr>
            <a:xfrm>
              <a:off x="7570967" y="5905498"/>
              <a:ext cx="143510" cy="0"/>
            </a:xfrm>
            <a:custGeom>
              <a:avLst/>
              <a:gdLst/>
              <a:ahLst/>
              <a:cxnLst/>
              <a:rect l="l" t="t" r="r" b="b"/>
              <a:pathLst>
                <a:path w="143509">
                  <a:moveTo>
                    <a:pt x="143409" y="0"/>
                  </a:moveTo>
                  <a:lnTo>
                    <a:pt x="0" y="0"/>
                  </a:lnTo>
                </a:path>
              </a:pathLst>
            </a:custGeom>
            <a:solidFill>
              <a:srgbClr val="0000FF"/>
            </a:solidFill>
          </p:spPr>
          <p:txBody>
            <a:bodyPr wrap="square" lIns="0" tIns="0" rIns="0" bIns="0" rtlCol="0"/>
            <a:lstStyle/>
            <a:p>
              <a:endParaRPr/>
            </a:p>
          </p:txBody>
        </p:sp>
        <p:sp>
          <p:nvSpPr>
            <p:cNvPr id="397" name="object 397"/>
            <p:cNvSpPr/>
            <p:nvPr/>
          </p:nvSpPr>
          <p:spPr>
            <a:xfrm>
              <a:off x="7570964" y="5905500"/>
              <a:ext cx="143510" cy="0"/>
            </a:xfrm>
            <a:custGeom>
              <a:avLst/>
              <a:gdLst/>
              <a:ahLst/>
              <a:cxnLst/>
              <a:rect l="l" t="t" r="r" b="b"/>
              <a:pathLst>
                <a:path w="143509">
                  <a:moveTo>
                    <a:pt x="0" y="0"/>
                  </a:moveTo>
                  <a:lnTo>
                    <a:pt x="143418" y="0"/>
                  </a:lnTo>
                </a:path>
              </a:pathLst>
            </a:custGeom>
            <a:ln w="8229">
              <a:solidFill>
                <a:srgbClr val="000000"/>
              </a:solidFill>
            </a:ln>
          </p:spPr>
          <p:txBody>
            <a:bodyPr wrap="square" lIns="0" tIns="0" rIns="0" bIns="0" rtlCol="0"/>
            <a:lstStyle/>
            <a:p>
              <a:endParaRPr/>
            </a:p>
          </p:txBody>
        </p:sp>
        <p:sp>
          <p:nvSpPr>
            <p:cNvPr id="398" name="object 398"/>
            <p:cNvSpPr/>
            <p:nvPr/>
          </p:nvSpPr>
          <p:spPr>
            <a:xfrm>
              <a:off x="7570964" y="5905500"/>
              <a:ext cx="143510" cy="0"/>
            </a:xfrm>
            <a:custGeom>
              <a:avLst/>
              <a:gdLst/>
              <a:ahLst/>
              <a:cxnLst/>
              <a:rect l="l" t="t" r="r" b="b"/>
              <a:pathLst>
                <a:path w="143509">
                  <a:moveTo>
                    <a:pt x="143418" y="0"/>
                  </a:moveTo>
                  <a:lnTo>
                    <a:pt x="143418" y="0"/>
                  </a:lnTo>
                </a:path>
                <a:path w="143509">
                  <a:moveTo>
                    <a:pt x="143418" y="0"/>
                  </a:moveTo>
                  <a:lnTo>
                    <a:pt x="0" y="0"/>
                  </a:lnTo>
                </a:path>
              </a:pathLst>
            </a:custGeom>
            <a:ln w="8332">
              <a:solidFill>
                <a:srgbClr val="000000"/>
              </a:solidFill>
            </a:ln>
          </p:spPr>
          <p:txBody>
            <a:bodyPr wrap="square" lIns="0" tIns="0" rIns="0" bIns="0" rtlCol="0"/>
            <a:lstStyle/>
            <a:p>
              <a:endParaRPr/>
            </a:p>
          </p:txBody>
        </p:sp>
        <p:sp>
          <p:nvSpPr>
            <p:cNvPr id="399" name="object 399"/>
            <p:cNvSpPr/>
            <p:nvPr/>
          </p:nvSpPr>
          <p:spPr>
            <a:xfrm>
              <a:off x="7570964" y="5905500"/>
              <a:ext cx="0" cy="0"/>
            </a:xfrm>
            <a:custGeom>
              <a:avLst/>
              <a:gdLst/>
              <a:ahLst/>
              <a:cxnLst/>
              <a:rect l="l" t="t" r="r" b="b"/>
              <a:pathLst>
                <a:path>
                  <a:moveTo>
                    <a:pt x="0" y="0"/>
                  </a:moveTo>
                  <a:lnTo>
                    <a:pt x="0" y="0"/>
                  </a:lnTo>
                </a:path>
              </a:pathLst>
            </a:custGeom>
            <a:ln w="8229">
              <a:solidFill>
                <a:srgbClr val="000000"/>
              </a:solidFill>
            </a:ln>
          </p:spPr>
          <p:txBody>
            <a:bodyPr wrap="square" lIns="0" tIns="0" rIns="0" bIns="0" rtlCol="0"/>
            <a:lstStyle/>
            <a:p>
              <a:endParaRPr/>
            </a:p>
          </p:txBody>
        </p:sp>
      </p:grpSp>
      <p:sp>
        <p:nvSpPr>
          <p:cNvPr id="400" name="object 400"/>
          <p:cNvSpPr txBox="1"/>
          <p:nvPr/>
        </p:nvSpPr>
        <p:spPr>
          <a:xfrm>
            <a:off x="1676400" y="152400"/>
            <a:ext cx="2362200" cy="367665"/>
          </a:xfrm>
          <a:prstGeom prst="rect">
            <a:avLst/>
          </a:prstGeom>
          <a:solidFill>
            <a:srgbClr val="000000"/>
          </a:solidFill>
        </p:spPr>
        <p:txBody>
          <a:bodyPr vert="horz" wrap="square" lIns="0" tIns="38100" rIns="0" bIns="0" rtlCol="0">
            <a:spAutoFit/>
          </a:bodyPr>
          <a:lstStyle/>
          <a:p>
            <a:pPr marL="90805">
              <a:lnSpc>
                <a:spcPct val="100000"/>
              </a:lnSpc>
              <a:spcBef>
                <a:spcPts val="300"/>
              </a:spcBef>
            </a:pPr>
            <a:r>
              <a:rPr sz="1800" spc="-5" dirty="0">
                <a:solidFill>
                  <a:srgbClr val="EDEBE0"/>
                </a:solidFill>
                <a:latin typeface="Times New Roman"/>
                <a:cs typeface="Times New Roman"/>
              </a:rPr>
              <a:t>Original </a:t>
            </a:r>
            <a:r>
              <a:rPr sz="1800" dirty="0">
                <a:solidFill>
                  <a:srgbClr val="EDEBE0"/>
                </a:solidFill>
                <a:latin typeface="Times New Roman"/>
                <a:cs typeface="Times New Roman"/>
              </a:rPr>
              <a:t>data,</a:t>
            </a:r>
            <a:r>
              <a:rPr sz="1800" spc="-40" dirty="0">
                <a:solidFill>
                  <a:srgbClr val="EDEBE0"/>
                </a:solidFill>
                <a:latin typeface="Times New Roman"/>
                <a:cs typeface="Times New Roman"/>
              </a:rPr>
              <a:t> </a:t>
            </a:r>
            <a:r>
              <a:rPr sz="1800" dirty="0">
                <a:solidFill>
                  <a:srgbClr val="EDEBE0"/>
                </a:solidFill>
                <a:latin typeface="Symbol"/>
                <a:cs typeface="Symbol"/>
              </a:rPr>
              <a:t></a:t>
            </a:r>
            <a:r>
              <a:rPr sz="1800" dirty="0">
                <a:solidFill>
                  <a:srgbClr val="EDEBE0"/>
                </a:solidFill>
                <a:latin typeface="Times New Roman"/>
                <a:cs typeface="Times New Roman"/>
              </a:rPr>
              <a:t>=22.2</a:t>
            </a:r>
            <a:endParaRPr sz="1800" dirty="0">
              <a:latin typeface="Times New Roman"/>
              <a:cs typeface="Times New Roman"/>
            </a:endParaRPr>
          </a:p>
        </p:txBody>
      </p:sp>
      <p:sp>
        <p:nvSpPr>
          <p:cNvPr id="401" name="object 401"/>
          <p:cNvSpPr txBox="1"/>
          <p:nvPr/>
        </p:nvSpPr>
        <p:spPr>
          <a:xfrm>
            <a:off x="4594850" y="214667"/>
            <a:ext cx="3257550" cy="3239348"/>
          </a:xfrm>
          <a:prstGeom prst="rect">
            <a:avLst/>
          </a:prstGeom>
        </p:spPr>
        <p:txBody>
          <a:bodyPr vert="horz" wrap="square" lIns="0" tIns="0" rIns="0" bIns="0" rtlCol="0">
            <a:spAutoFit/>
          </a:bodyPr>
          <a:lstStyle/>
          <a:p>
            <a:pPr marL="858519">
              <a:lnSpc>
                <a:spcPts val="1860"/>
              </a:lnSpc>
              <a:tabLst>
                <a:tab pos="1249045" algn="l"/>
              </a:tabLst>
            </a:pPr>
            <a:r>
              <a:rPr sz="2700" baseline="-3086" dirty="0">
                <a:latin typeface="Times New Roman"/>
                <a:cs typeface="Times New Roman"/>
              </a:rPr>
              <a:t>n=	</a:t>
            </a:r>
            <a:r>
              <a:rPr sz="1500" spc="15" dirty="0">
                <a:latin typeface="Arial"/>
                <a:cs typeface="Arial"/>
              </a:rPr>
              <a:t>5;</a:t>
            </a:r>
            <a:r>
              <a:rPr sz="1500" spc="-55" dirty="0">
                <a:latin typeface="Arial"/>
                <a:cs typeface="Arial"/>
              </a:rPr>
              <a:t> </a:t>
            </a:r>
            <a:r>
              <a:rPr lang="en-CA" sz="1600" dirty="0">
                <a:latin typeface="Symbol"/>
                <a:cs typeface="Symbol"/>
              </a:rPr>
              <a:t></a:t>
            </a:r>
            <a:r>
              <a:rPr sz="1500" spc="25" dirty="0">
                <a:latin typeface="Times New Roman"/>
                <a:cs typeface="Times New Roman"/>
              </a:rPr>
              <a:t> </a:t>
            </a:r>
            <a:r>
              <a:rPr sz="1500" spc="15" dirty="0">
                <a:latin typeface="Arial"/>
                <a:cs typeface="Arial"/>
              </a:rPr>
              <a:t>=</a:t>
            </a:r>
            <a:r>
              <a:rPr sz="1500" spc="-55" dirty="0">
                <a:latin typeface="Arial"/>
                <a:cs typeface="Arial"/>
              </a:rPr>
              <a:t> </a:t>
            </a:r>
            <a:r>
              <a:rPr sz="1500" spc="10" dirty="0">
                <a:latin typeface="Arial"/>
                <a:cs typeface="Arial"/>
              </a:rPr>
              <a:t>22.3;</a:t>
            </a:r>
            <a:r>
              <a:rPr sz="1500" spc="-50" dirty="0">
                <a:latin typeface="Arial"/>
                <a:cs typeface="Arial"/>
              </a:rPr>
              <a:t> </a:t>
            </a:r>
            <a:r>
              <a:rPr sz="1500" spc="5" dirty="0">
                <a:latin typeface="Arial"/>
                <a:cs typeface="Arial"/>
              </a:rPr>
              <a:t>SE</a:t>
            </a:r>
            <a:r>
              <a:rPr sz="1500" spc="-55" dirty="0">
                <a:latin typeface="Arial"/>
                <a:cs typeface="Arial"/>
              </a:rPr>
              <a:t> </a:t>
            </a:r>
            <a:r>
              <a:rPr sz="1500" spc="15" dirty="0">
                <a:latin typeface="Arial"/>
                <a:cs typeface="Arial"/>
              </a:rPr>
              <a:t>=</a:t>
            </a:r>
            <a:r>
              <a:rPr sz="1500" spc="-55" dirty="0">
                <a:latin typeface="Arial"/>
                <a:cs typeface="Arial"/>
              </a:rPr>
              <a:t> </a:t>
            </a:r>
            <a:r>
              <a:rPr sz="1500" spc="-5" dirty="0">
                <a:latin typeface="Arial"/>
                <a:cs typeface="Arial"/>
              </a:rPr>
              <a:t>9.6</a:t>
            </a:r>
            <a:endParaRPr sz="1500" dirty="0">
              <a:latin typeface="Arial"/>
              <a:cs typeface="Arial"/>
            </a:endParaRPr>
          </a:p>
          <a:p>
            <a:pPr marL="387985">
              <a:lnSpc>
                <a:spcPts val="1495"/>
              </a:lnSpc>
              <a:spcBef>
                <a:spcPts val="1060"/>
              </a:spcBef>
            </a:pPr>
            <a:r>
              <a:rPr sz="1300" spc="-15" dirty="0">
                <a:latin typeface="Arial"/>
                <a:cs typeface="Arial"/>
              </a:rPr>
              <a:t>2500</a:t>
            </a:r>
            <a:endParaRPr sz="1300" dirty="0">
              <a:latin typeface="Arial"/>
              <a:cs typeface="Arial"/>
            </a:endParaRPr>
          </a:p>
          <a:p>
            <a:pPr>
              <a:lnSpc>
                <a:spcPts val="1495"/>
              </a:lnSpc>
            </a:pPr>
            <a:endParaRPr lang="en-US" sz="1300" spc="-5" dirty="0">
              <a:latin typeface="Arial"/>
              <a:cs typeface="Arial"/>
            </a:endParaRPr>
          </a:p>
          <a:p>
            <a:pPr>
              <a:lnSpc>
                <a:spcPts val="1495"/>
              </a:lnSpc>
            </a:pPr>
            <a:endParaRPr lang="en-US" sz="1300" spc="-5" dirty="0">
              <a:latin typeface="Arial"/>
              <a:cs typeface="Arial"/>
            </a:endParaRPr>
          </a:p>
          <a:p>
            <a:pPr>
              <a:lnSpc>
                <a:spcPts val="1495"/>
              </a:lnSpc>
            </a:pPr>
            <a:endParaRPr lang="en-US" sz="1300" spc="-5" dirty="0">
              <a:latin typeface="Arial"/>
              <a:cs typeface="Arial"/>
            </a:endParaRPr>
          </a:p>
          <a:p>
            <a:pPr>
              <a:lnSpc>
                <a:spcPts val="1495"/>
              </a:lnSpc>
            </a:pPr>
            <a:endParaRPr lang="en-US" sz="1300" spc="-5" dirty="0">
              <a:latin typeface="Arial"/>
              <a:cs typeface="Arial"/>
            </a:endParaRPr>
          </a:p>
          <a:p>
            <a:pPr>
              <a:lnSpc>
                <a:spcPts val="1495"/>
              </a:lnSpc>
            </a:pPr>
            <a:endParaRPr sz="1300" dirty="0">
              <a:latin typeface="Arial"/>
              <a:cs typeface="Arial"/>
            </a:endParaRPr>
          </a:p>
          <a:p>
            <a:pPr>
              <a:lnSpc>
                <a:spcPct val="100000"/>
              </a:lnSpc>
            </a:pPr>
            <a:endParaRPr sz="800" dirty="0">
              <a:latin typeface="Arial"/>
              <a:cs typeface="Arial"/>
            </a:endParaRPr>
          </a:p>
          <a:p>
            <a:pPr>
              <a:lnSpc>
                <a:spcPct val="100000"/>
              </a:lnSpc>
              <a:spcBef>
                <a:spcPts val="20"/>
              </a:spcBef>
            </a:pPr>
            <a:endParaRPr sz="1150" dirty="0">
              <a:latin typeface="Arial"/>
              <a:cs typeface="Arial"/>
            </a:endParaRPr>
          </a:p>
          <a:p>
            <a:pPr marL="387985">
              <a:lnSpc>
                <a:spcPct val="100000"/>
              </a:lnSpc>
              <a:spcBef>
                <a:spcPts val="5"/>
              </a:spcBef>
            </a:pPr>
            <a:r>
              <a:rPr sz="1300" spc="-15" dirty="0">
                <a:latin typeface="Arial"/>
                <a:cs typeface="Arial"/>
              </a:rPr>
              <a:t>500</a:t>
            </a:r>
            <a:endParaRPr sz="1300" dirty="0">
              <a:latin typeface="Arial"/>
              <a:cs typeface="Arial"/>
            </a:endParaRPr>
          </a:p>
          <a:p>
            <a:pPr marL="387985">
              <a:lnSpc>
                <a:spcPct val="100000"/>
              </a:lnSpc>
              <a:spcBef>
                <a:spcPts val="1095"/>
              </a:spcBef>
            </a:pPr>
            <a:r>
              <a:rPr sz="1300" spc="-5" dirty="0">
                <a:latin typeface="Arial"/>
                <a:cs typeface="Arial"/>
              </a:rPr>
              <a:t>0</a:t>
            </a:r>
            <a:endParaRPr sz="1300" dirty="0">
              <a:latin typeface="Arial"/>
              <a:cs typeface="Arial"/>
            </a:endParaRPr>
          </a:p>
          <a:p>
            <a:pPr>
              <a:lnSpc>
                <a:spcPct val="100000"/>
              </a:lnSpc>
            </a:pPr>
            <a:endParaRPr sz="700" dirty="0">
              <a:latin typeface="Arial"/>
              <a:cs typeface="Arial"/>
            </a:endParaRPr>
          </a:p>
          <a:p>
            <a:pPr>
              <a:lnSpc>
                <a:spcPct val="100000"/>
              </a:lnSpc>
              <a:spcBef>
                <a:spcPts val="35"/>
              </a:spcBef>
            </a:pPr>
            <a:endParaRPr sz="900" dirty="0">
              <a:latin typeface="Arial"/>
              <a:cs typeface="Arial"/>
            </a:endParaRPr>
          </a:p>
          <a:p>
            <a:pPr marL="835660">
              <a:lnSpc>
                <a:spcPct val="100000"/>
              </a:lnSpc>
              <a:tabLst>
                <a:tab pos="1392555" algn="l"/>
                <a:tab pos="1949450" algn="l"/>
                <a:tab pos="2514600" algn="l"/>
                <a:tab pos="3071495" algn="l"/>
              </a:tabLst>
            </a:pPr>
            <a:r>
              <a:rPr sz="1300" spc="15" dirty="0">
                <a:latin typeface="Arial"/>
                <a:cs typeface="Arial"/>
              </a:rPr>
              <a:t>0	</a:t>
            </a:r>
            <a:r>
              <a:rPr sz="1300" spc="5" dirty="0">
                <a:latin typeface="Arial"/>
                <a:cs typeface="Arial"/>
              </a:rPr>
              <a:t>2</a:t>
            </a:r>
            <a:r>
              <a:rPr sz="1300" spc="15" dirty="0">
                <a:latin typeface="Arial"/>
                <a:cs typeface="Arial"/>
              </a:rPr>
              <a:t>0</a:t>
            </a:r>
            <a:r>
              <a:rPr sz="1300" dirty="0">
                <a:latin typeface="Arial"/>
                <a:cs typeface="Arial"/>
              </a:rPr>
              <a:t>	</a:t>
            </a:r>
            <a:r>
              <a:rPr sz="1300" spc="5" dirty="0">
                <a:latin typeface="Arial"/>
                <a:cs typeface="Arial"/>
              </a:rPr>
              <a:t>4</a:t>
            </a:r>
            <a:r>
              <a:rPr sz="1300" spc="15" dirty="0">
                <a:latin typeface="Arial"/>
                <a:cs typeface="Arial"/>
              </a:rPr>
              <a:t>0</a:t>
            </a:r>
            <a:r>
              <a:rPr sz="1300" dirty="0">
                <a:latin typeface="Arial"/>
                <a:cs typeface="Arial"/>
              </a:rPr>
              <a:t>	</a:t>
            </a:r>
            <a:r>
              <a:rPr sz="1300" spc="5" dirty="0">
                <a:latin typeface="Arial"/>
                <a:cs typeface="Arial"/>
              </a:rPr>
              <a:t>6</a:t>
            </a:r>
            <a:r>
              <a:rPr sz="1300" spc="15" dirty="0">
                <a:latin typeface="Arial"/>
                <a:cs typeface="Arial"/>
              </a:rPr>
              <a:t>0</a:t>
            </a:r>
            <a:r>
              <a:rPr sz="1300" dirty="0">
                <a:latin typeface="Arial"/>
                <a:cs typeface="Arial"/>
              </a:rPr>
              <a:t>	</a:t>
            </a:r>
            <a:r>
              <a:rPr sz="1300" spc="5" dirty="0">
                <a:latin typeface="Arial"/>
                <a:cs typeface="Arial"/>
              </a:rPr>
              <a:t>80</a:t>
            </a:r>
            <a:endParaRPr sz="1300" dirty="0">
              <a:latin typeface="Arial"/>
              <a:cs typeface="Arial"/>
            </a:endParaRPr>
          </a:p>
          <a:p>
            <a:pPr>
              <a:lnSpc>
                <a:spcPct val="100000"/>
              </a:lnSpc>
              <a:spcBef>
                <a:spcPts val="55"/>
              </a:spcBef>
            </a:pPr>
            <a:endParaRPr sz="1300" dirty="0">
              <a:latin typeface="Arial"/>
              <a:cs typeface="Arial"/>
            </a:endParaRPr>
          </a:p>
          <a:p>
            <a:pPr marL="652780" algn="ctr">
              <a:lnSpc>
                <a:spcPct val="100000"/>
              </a:lnSpc>
            </a:pPr>
            <a:r>
              <a:rPr sz="1300" spc="15" dirty="0">
                <a:latin typeface="Arial"/>
                <a:cs typeface="Arial"/>
              </a:rPr>
              <a:t>X</a:t>
            </a:r>
            <a:endParaRPr sz="1300" dirty="0">
              <a:latin typeface="Arial"/>
              <a:cs typeface="Arial"/>
            </a:endParaRPr>
          </a:p>
        </p:txBody>
      </p:sp>
      <p:sp>
        <p:nvSpPr>
          <p:cNvPr id="402" name="object 402"/>
          <p:cNvSpPr txBox="1"/>
          <p:nvPr/>
        </p:nvSpPr>
        <p:spPr>
          <a:xfrm>
            <a:off x="4988327" y="3531326"/>
            <a:ext cx="2726055" cy="3216265"/>
          </a:xfrm>
          <a:prstGeom prst="rect">
            <a:avLst/>
          </a:prstGeom>
        </p:spPr>
        <p:txBody>
          <a:bodyPr vert="horz" wrap="square" lIns="0" tIns="0" rIns="0" bIns="0" rtlCol="0">
            <a:spAutoFit/>
          </a:bodyPr>
          <a:lstStyle/>
          <a:p>
            <a:pPr marL="318135">
              <a:lnSpc>
                <a:spcPts val="1980"/>
              </a:lnSpc>
              <a:tabLst>
                <a:tab pos="751205" algn="l"/>
              </a:tabLst>
            </a:pPr>
            <a:r>
              <a:rPr sz="1800" dirty="0">
                <a:latin typeface="Times New Roman"/>
                <a:cs typeface="Times New Roman"/>
              </a:rPr>
              <a:t>n=</a:t>
            </a:r>
            <a:r>
              <a:rPr lang="en-CA" sz="1800" dirty="0">
                <a:solidFill>
                  <a:srgbClr val="EDEBE0"/>
                </a:solidFill>
                <a:latin typeface="Times New Roman"/>
                <a:cs typeface="Times New Roman"/>
              </a:rPr>
              <a:t>	</a:t>
            </a:r>
            <a:r>
              <a:rPr sz="1500" spc="20" dirty="0">
                <a:latin typeface="Arial"/>
                <a:cs typeface="Arial"/>
              </a:rPr>
              <a:t>100;</a:t>
            </a:r>
            <a:r>
              <a:rPr sz="1500" spc="-60" dirty="0">
                <a:latin typeface="Arial"/>
                <a:cs typeface="Arial"/>
              </a:rPr>
              <a:t> </a:t>
            </a:r>
            <a:r>
              <a:rPr lang="en-CA" sz="1400" dirty="0">
                <a:latin typeface="Symbol"/>
                <a:cs typeface="Symbol"/>
              </a:rPr>
              <a:t></a:t>
            </a:r>
            <a:r>
              <a:rPr sz="1500" spc="25" dirty="0">
                <a:latin typeface="Times New Roman"/>
                <a:cs typeface="Times New Roman"/>
              </a:rPr>
              <a:t> </a:t>
            </a:r>
            <a:r>
              <a:rPr sz="1500" spc="15" dirty="0">
                <a:latin typeface="Arial"/>
                <a:cs typeface="Arial"/>
              </a:rPr>
              <a:t>=</a:t>
            </a:r>
            <a:r>
              <a:rPr sz="1500" spc="-60" dirty="0">
                <a:latin typeface="Arial"/>
                <a:cs typeface="Arial"/>
              </a:rPr>
              <a:t> </a:t>
            </a:r>
            <a:r>
              <a:rPr sz="1500" spc="10" dirty="0">
                <a:latin typeface="Arial"/>
                <a:cs typeface="Arial"/>
              </a:rPr>
              <a:t>22.2;</a:t>
            </a:r>
            <a:r>
              <a:rPr sz="1500" spc="-55" dirty="0">
                <a:latin typeface="Arial"/>
                <a:cs typeface="Arial"/>
              </a:rPr>
              <a:t> </a:t>
            </a:r>
            <a:r>
              <a:rPr sz="1500" spc="5" dirty="0">
                <a:latin typeface="Arial"/>
                <a:cs typeface="Arial"/>
              </a:rPr>
              <a:t>SE</a:t>
            </a:r>
            <a:r>
              <a:rPr sz="1500" spc="-55" dirty="0">
                <a:latin typeface="Arial"/>
                <a:cs typeface="Arial"/>
              </a:rPr>
              <a:t> </a:t>
            </a:r>
            <a:r>
              <a:rPr sz="1500" spc="15" dirty="0">
                <a:latin typeface="Arial"/>
                <a:cs typeface="Arial"/>
              </a:rPr>
              <a:t>=</a:t>
            </a:r>
            <a:r>
              <a:rPr sz="1500" spc="-60" dirty="0">
                <a:latin typeface="Arial"/>
                <a:cs typeface="Arial"/>
              </a:rPr>
              <a:t> </a:t>
            </a:r>
            <a:r>
              <a:rPr sz="1500" spc="-195" dirty="0">
                <a:latin typeface="Arial"/>
                <a:cs typeface="Arial"/>
              </a:rPr>
              <a:t>2</a:t>
            </a:r>
            <a:r>
              <a:rPr lang="en-CA" sz="1500" spc="-195" dirty="0">
                <a:latin typeface="Arial"/>
                <a:cs typeface="Arial"/>
              </a:rPr>
              <a:t> .</a:t>
            </a:r>
            <a:r>
              <a:rPr sz="1500" spc="-195" dirty="0">
                <a:latin typeface="Arial"/>
                <a:cs typeface="Arial"/>
              </a:rPr>
              <a:t>1</a:t>
            </a:r>
            <a:endParaRPr sz="1500" dirty="0">
              <a:latin typeface="Arial"/>
              <a:cs typeface="Arial"/>
            </a:endParaRPr>
          </a:p>
          <a:p>
            <a:pPr>
              <a:lnSpc>
                <a:spcPct val="100000"/>
              </a:lnSpc>
            </a:pPr>
            <a:endParaRPr sz="2000" dirty="0">
              <a:latin typeface="Arial"/>
              <a:cs typeface="Arial"/>
            </a:endParaRPr>
          </a:p>
          <a:p>
            <a:pPr>
              <a:lnSpc>
                <a:spcPct val="100000"/>
              </a:lnSpc>
            </a:pPr>
            <a:endParaRPr sz="2000" dirty="0">
              <a:latin typeface="Arial"/>
              <a:cs typeface="Arial"/>
            </a:endParaRPr>
          </a:p>
          <a:p>
            <a:pPr>
              <a:lnSpc>
                <a:spcPct val="100000"/>
              </a:lnSpc>
              <a:spcBef>
                <a:spcPts val="35"/>
              </a:spcBef>
            </a:pPr>
            <a:endParaRPr sz="2300" dirty="0">
              <a:latin typeface="Arial"/>
              <a:cs typeface="Arial"/>
            </a:endParaRPr>
          </a:p>
          <a:p>
            <a:pPr>
              <a:lnSpc>
                <a:spcPct val="100000"/>
              </a:lnSpc>
            </a:pPr>
            <a:r>
              <a:rPr sz="1300" spc="-15" dirty="0">
                <a:latin typeface="Arial"/>
                <a:cs typeface="Arial"/>
              </a:rPr>
              <a:t>1000</a:t>
            </a:r>
            <a:endParaRPr sz="1300" dirty="0">
              <a:latin typeface="Arial"/>
              <a:cs typeface="Arial"/>
            </a:endParaRPr>
          </a:p>
          <a:p>
            <a:pPr>
              <a:lnSpc>
                <a:spcPct val="100000"/>
              </a:lnSpc>
              <a:spcBef>
                <a:spcPts val="2005"/>
              </a:spcBef>
            </a:pPr>
            <a:r>
              <a:rPr sz="1300" spc="-15" dirty="0">
                <a:latin typeface="Arial"/>
                <a:cs typeface="Arial"/>
              </a:rPr>
              <a:t>500</a:t>
            </a:r>
            <a:endParaRPr sz="1300" dirty="0">
              <a:latin typeface="Arial"/>
              <a:cs typeface="Arial"/>
            </a:endParaRPr>
          </a:p>
          <a:p>
            <a:pPr>
              <a:lnSpc>
                <a:spcPct val="100000"/>
              </a:lnSpc>
              <a:spcBef>
                <a:spcPts val="50"/>
              </a:spcBef>
            </a:pPr>
            <a:endParaRPr sz="1700" dirty="0">
              <a:latin typeface="Arial"/>
              <a:cs typeface="Arial"/>
            </a:endParaRPr>
          </a:p>
          <a:p>
            <a:pPr>
              <a:lnSpc>
                <a:spcPct val="100000"/>
              </a:lnSpc>
            </a:pPr>
            <a:r>
              <a:rPr sz="1300" spc="-5" dirty="0">
                <a:latin typeface="Arial"/>
                <a:cs typeface="Arial"/>
              </a:rPr>
              <a:t>0</a:t>
            </a:r>
            <a:endParaRPr sz="1300" dirty="0">
              <a:latin typeface="Arial"/>
              <a:cs typeface="Arial"/>
            </a:endParaRPr>
          </a:p>
          <a:p>
            <a:pPr>
              <a:lnSpc>
                <a:spcPct val="100000"/>
              </a:lnSpc>
            </a:pPr>
            <a:endParaRPr sz="700" dirty="0">
              <a:latin typeface="Arial"/>
              <a:cs typeface="Arial"/>
            </a:endParaRPr>
          </a:p>
          <a:p>
            <a:pPr>
              <a:lnSpc>
                <a:spcPct val="100000"/>
              </a:lnSpc>
              <a:spcBef>
                <a:spcPts val="35"/>
              </a:spcBef>
            </a:pPr>
            <a:endParaRPr sz="900" dirty="0">
              <a:latin typeface="Arial"/>
              <a:cs typeface="Arial"/>
            </a:endParaRPr>
          </a:p>
          <a:p>
            <a:pPr marL="447675" algn="ctr">
              <a:lnSpc>
                <a:spcPct val="100000"/>
              </a:lnSpc>
              <a:tabLst>
                <a:tab pos="1148080" algn="l"/>
                <a:tab pos="1847850" algn="l"/>
                <a:tab pos="2540000" algn="l"/>
              </a:tabLst>
            </a:pPr>
            <a:r>
              <a:rPr sz="1300" spc="5" dirty="0">
                <a:latin typeface="Arial"/>
                <a:cs typeface="Arial"/>
              </a:rPr>
              <a:t>1</a:t>
            </a:r>
            <a:r>
              <a:rPr sz="1300" spc="15" dirty="0">
                <a:latin typeface="Arial"/>
                <a:cs typeface="Arial"/>
              </a:rPr>
              <a:t>5</a:t>
            </a:r>
            <a:r>
              <a:rPr sz="1300" dirty="0">
                <a:latin typeface="Arial"/>
                <a:cs typeface="Arial"/>
              </a:rPr>
              <a:t>	</a:t>
            </a:r>
            <a:r>
              <a:rPr sz="1300" spc="5" dirty="0">
                <a:latin typeface="Arial"/>
                <a:cs typeface="Arial"/>
              </a:rPr>
              <a:t>2</a:t>
            </a:r>
            <a:r>
              <a:rPr sz="1300" spc="15" dirty="0">
                <a:latin typeface="Arial"/>
                <a:cs typeface="Arial"/>
              </a:rPr>
              <a:t>0</a:t>
            </a:r>
            <a:r>
              <a:rPr sz="1300" dirty="0">
                <a:latin typeface="Arial"/>
                <a:cs typeface="Arial"/>
              </a:rPr>
              <a:t>	</a:t>
            </a:r>
            <a:r>
              <a:rPr sz="1300" spc="5" dirty="0">
                <a:latin typeface="Arial"/>
                <a:cs typeface="Arial"/>
              </a:rPr>
              <a:t>2</a:t>
            </a:r>
            <a:r>
              <a:rPr sz="1300" spc="15" dirty="0">
                <a:latin typeface="Arial"/>
                <a:cs typeface="Arial"/>
              </a:rPr>
              <a:t>5</a:t>
            </a:r>
            <a:r>
              <a:rPr sz="1300" dirty="0">
                <a:latin typeface="Arial"/>
                <a:cs typeface="Arial"/>
              </a:rPr>
              <a:t>	</a:t>
            </a:r>
            <a:r>
              <a:rPr sz="1300" spc="5" dirty="0">
                <a:latin typeface="Arial"/>
                <a:cs typeface="Arial"/>
              </a:rPr>
              <a:t>30</a:t>
            </a:r>
            <a:endParaRPr sz="1300" dirty="0">
              <a:latin typeface="Arial"/>
              <a:cs typeface="Arial"/>
            </a:endParaRPr>
          </a:p>
          <a:p>
            <a:pPr>
              <a:lnSpc>
                <a:spcPct val="100000"/>
              </a:lnSpc>
              <a:spcBef>
                <a:spcPts val="55"/>
              </a:spcBef>
            </a:pPr>
            <a:endParaRPr sz="1300" dirty="0">
              <a:latin typeface="Arial"/>
              <a:cs typeface="Arial"/>
            </a:endParaRPr>
          </a:p>
          <a:p>
            <a:pPr marL="408305" algn="ctr">
              <a:lnSpc>
                <a:spcPct val="100000"/>
              </a:lnSpc>
            </a:pPr>
            <a:r>
              <a:rPr sz="1300" spc="15" dirty="0">
                <a:latin typeface="Arial"/>
                <a:cs typeface="Arial"/>
              </a:rPr>
              <a:t>X</a:t>
            </a:r>
            <a:endParaRPr sz="1300" dirty="0">
              <a:latin typeface="Arial"/>
              <a:cs typeface="Arial"/>
            </a:endParaRPr>
          </a:p>
        </p:txBody>
      </p:sp>
      <p:sp>
        <p:nvSpPr>
          <p:cNvPr id="403" name="object 403"/>
          <p:cNvSpPr txBox="1"/>
          <p:nvPr/>
        </p:nvSpPr>
        <p:spPr>
          <a:xfrm>
            <a:off x="922446" y="3377576"/>
            <a:ext cx="3799840" cy="3429144"/>
          </a:xfrm>
          <a:prstGeom prst="rect">
            <a:avLst/>
          </a:prstGeom>
        </p:spPr>
        <p:txBody>
          <a:bodyPr vert="horz" wrap="square" lIns="0" tIns="0" rIns="0" bIns="0" rtlCol="0">
            <a:spAutoFit/>
          </a:bodyPr>
          <a:lstStyle/>
          <a:p>
            <a:pPr marL="811530">
              <a:lnSpc>
                <a:spcPts val="2095"/>
              </a:lnSpc>
              <a:tabLst>
                <a:tab pos="1198245" algn="l"/>
              </a:tabLst>
            </a:pPr>
            <a:r>
              <a:rPr sz="2700" baseline="5000" dirty="0">
                <a:latin typeface="Times New Roman"/>
                <a:cs typeface="Times New Roman"/>
              </a:rPr>
              <a:t>n=</a:t>
            </a:r>
            <a:r>
              <a:rPr lang="en-CA" sz="2700" baseline="4629" dirty="0">
                <a:solidFill>
                  <a:srgbClr val="EDEBE0"/>
                </a:solidFill>
                <a:latin typeface="Times New Roman"/>
                <a:cs typeface="Times New Roman"/>
              </a:rPr>
              <a:t> </a:t>
            </a:r>
            <a:r>
              <a:rPr lang="en-CA" sz="1500" spc="15" dirty="0">
                <a:latin typeface="Arial"/>
                <a:cs typeface="Arial"/>
              </a:rPr>
              <a:t>30</a:t>
            </a:r>
            <a:r>
              <a:rPr sz="1500" spc="15" dirty="0">
                <a:latin typeface="Arial"/>
                <a:cs typeface="Arial"/>
              </a:rPr>
              <a:t>; </a:t>
            </a:r>
            <a:r>
              <a:rPr lang="en-CA" sz="1400" dirty="0">
                <a:latin typeface="Symbol"/>
                <a:cs typeface="Symbol"/>
              </a:rPr>
              <a:t></a:t>
            </a:r>
            <a:r>
              <a:rPr sz="1500" spc="25" dirty="0">
                <a:latin typeface="Times New Roman"/>
                <a:cs typeface="Times New Roman"/>
              </a:rPr>
              <a:t> </a:t>
            </a:r>
            <a:r>
              <a:rPr sz="1500" spc="15" dirty="0">
                <a:latin typeface="Arial"/>
                <a:cs typeface="Arial"/>
              </a:rPr>
              <a:t>= </a:t>
            </a:r>
            <a:r>
              <a:rPr sz="1500" spc="10" dirty="0">
                <a:latin typeface="Arial"/>
                <a:cs typeface="Arial"/>
              </a:rPr>
              <a:t>22.2; </a:t>
            </a:r>
            <a:r>
              <a:rPr sz="1500" spc="5" dirty="0">
                <a:latin typeface="Arial"/>
                <a:cs typeface="Arial"/>
              </a:rPr>
              <a:t>SE </a:t>
            </a:r>
            <a:r>
              <a:rPr sz="1500" spc="15" dirty="0">
                <a:latin typeface="Arial"/>
                <a:cs typeface="Arial"/>
              </a:rPr>
              <a:t>=</a:t>
            </a:r>
            <a:r>
              <a:rPr sz="1500" spc="-290" dirty="0">
                <a:latin typeface="Arial"/>
                <a:cs typeface="Arial"/>
              </a:rPr>
              <a:t> </a:t>
            </a:r>
            <a:r>
              <a:rPr sz="1500" spc="-5" dirty="0">
                <a:latin typeface="Arial"/>
                <a:cs typeface="Arial"/>
              </a:rPr>
              <a:t>4.7</a:t>
            </a:r>
            <a:endParaRPr sz="2150" dirty="0">
              <a:latin typeface="Arial"/>
              <a:cs typeface="Arial"/>
            </a:endParaRPr>
          </a:p>
          <a:p>
            <a:pPr marL="396240">
              <a:lnSpc>
                <a:spcPct val="100000"/>
              </a:lnSpc>
            </a:pPr>
            <a:endParaRPr lang="en-US"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endParaRPr lang="en-CA" sz="1300" spc="-15" dirty="0">
              <a:latin typeface="Arial"/>
              <a:cs typeface="Arial"/>
            </a:endParaRPr>
          </a:p>
          <a:p>
            <a:pPr marL="396240">
              <a:lnSpc>
                <a:spcPct val="100000"/>
              </a:lnSpc>
            </a:pPr>
            <a:r>
              <a:rPr sz="1300" spc="-15" dirty="0">
                <a:latin typeface="Arial"/>
                <a:cs typeface="Arial"/>
              </a:rPr>
              <a:t>500</a:t>
            </a:r>
            <a:endParaRPr sz="1300" dirty="0">
              <a:latin typeface="Arial"/>
              <a:cs typeface="Arial"/>
            </a:endParaRPr>
          </a:p>
          <a:p>
            <a:pPr>
              <a:lnSpc>
                <a:spcPct val="100000"/>
              </a:lnSpc>
              <a:spcBef>
                <a:spcPts val="20"/>
              </a:spcBef>
            </a:pPr>
            <a:endParaRPr sz="1950" dirty="0">
              <a:latin typeface="Arial"/>
              <a:cs typeface="Arial"/>
            </a:endParaRPr>
          </a:p>
          <a:p>
            <a:pPr marL="396240">
              <a:lnSpc>
                <a:spcPct val="100000"/>
              </a:lnSpc>
              <a:spcBef>
                <a:spcPts val="5"/>
              </a:spcBef>
            </a:pPr>
            <a:r>
              <a:rPr sz="1300" spc="-5" dirty="0">
                <a:latin typeface="Arial"/>
                <a:cs typeface="Arial"/>
              </a:rPr>
              <a:t>0</a:t>
            </a:r>
            <a:endParaRPr sz="1300" dirty="0">
              <a:latin typeface="Arial"/>
              <a:cs typeface="Arial"/>
            </a:endParaRPr>
          </a:p>
          <a:p>
            <a:pPr>
              <a:lnSpc>
                <a:spcPct val="100000"/>
              </a:lnSpc>
            </a:pPr>
            <a:endParaRPr sz="700" dirty="0">
              <a:latin typeface="Arial"/>
              <a:cs typeface="Arial"/>
            </a:endParaRPr>
          </a:p>
          <a:p>
            <a:pPr>
              <a:lnSpc>
                <a:spcPct val="100000"/>
              </a:lnSpc>
              <a:spcBef>
                <a:spcPts val="30"/>
              </a:spcBef>
            </a:pPr>
            <a:endParaRPr sz="900" dirty="0">
              <a:latin typeface="Arial"/>
              <a:cs typeface="Arial"/>
            </a:endParaRPr>
          </a:p>
          <a:p>
            <a:pPr marL="835660">
              <a:lnSpc>
                <a:spcPct val="100000"/>
              </a:lnSpc>
              <a:spcBef>
                <a:spcPts val="5"/>
              </a:spcBef>
              <a:tabLst>
                <a:tab pos="1164590" algn="l"/>
                <a:tab pos="1493520" algn="l"/>
                <a:tab pos="1823085" algn="l"/>
                <a:tab pos="2152015" algn="l"/>
                <a:tab pos="2480945" algn="l"/>
                <a:tab pos="2809875" algn="l"/>
                <a:tab pos="3130550" algn="l"/>
              </a:tabLst>
            </a:pPr>
            <a:r>
              <a:rPr sz="1300" spc="10" dirty="0">
                <a:latin typeface="Arial"/>
                <a:cs typeface="Arial"/>
              </a:rPr>
              <a:t>10	15	20	25	30	35	40	</a:t>
            </a:r>
            <a:r>
              <a:rPr sz="1300" spc="5" dirty="0">
                <a:latin typeface="Arial"/>
                <a:cs typeface="Arial"/>
              </a:rPr>
              <a:t>45</a:t>
            </a:r>
            <a:endParaRPr sz="1300" dirty="0">
              <a:latin typeface="Arial"/>
              <a:cs typeface="Arial"/>
            </a:endParaRPr>
          </a:p>
          <a:p>
            <a:pPr>
              <a:lnSpc>
                <a:spcPct val="100000"/>
              </a:lnSpc>
              <a:spcBef>
                <a:spcPts val="50"/>
              </a:spcBef>
            </a:pPr>
            <a:endParaRPr sz="1300" dirty="0">
              <a:latin typeface="Arial"/>
              <a:cs typeface="Arial"/>
            </a:endParaRPr>
          </a:p>
          <a:p>
            <a:pPr marL="111125" algn="ctr">
              <a:lnSpc>
                <a:spcPct val="100000"/>
              </a:lnSpc>
              <a:spcBef>
                <a:spcPts val="5"/>
              </a:spcBef>
            </a:pPr>
            <a:r>
              <a:rPr sz="1300" spc="15" dirty="0">
                <a:latin typeface="Arial"/>
                <a:cs typeface="Arial"/>
              </a:rPr>
              <a:t>X</a:t>
            </a:r>
            <a:endParaRPr sz="1300" dirty="0">
              <a:latin typeface="Arial"/>
              <a:cs typeface="Arial"/>
            </a:endParaRPr>
          </a:p>
        </p:txBody>
      </p:sp>
      <p:sp>
        <p:nvSpPr>
          <p:cNvPr id="406" name="object 406"/>
          <p:cNvSpPr/>
          <p:nvPr/>
        </p:nvSpPr>
        <p:spPr>
          <a:xfrm>
            <a:off x="2743200" y="2971800"/>
            <a:ext cx="457200" cy="76200"/>
          </a:xfrm>
          <a:custGeom>
            <a:avLst/>
            <a:gdLst/>
            <a:ahLst/>
            <a:cxnLst/>
            <a:rect l="l" t="t" r="r" b="b"/>
            <a:pathLst>
              <a:path w="457200" h="76200">
                <a:moveTo>
                  <a:pt x="0" y="0"/>
                </a:moveTo>
                <a:lnTo>
                  <a:pt x="457200" y="0"/>
                </a:lnTo>
                <a:lnTo>
                  <a:pt x="457200" y="76200"/>
                </a:lnTo>
                <a:lnTo>
                  <a:pt x="0" y="76200"/>
                </a:lnTo>
                <a:lnTo>
                  <a:pt x="0" y="0"/>
                </a:lnTo>
                <a:close/>
              </a:path>
            </a:pathLst>
          </a:custGeom>
          <a:ln w="64008">
            <a:solidFill>
              <a:srgbClr val="FFFFFF"/>
            </a:solidFill>
          </a:ln>
        </p:spPr>
        <p:txBody>
          <a:bodyPr wrap="square" lIns="0" tIns="0" rIns="0" bIns="0" rtlCol="0"/>
          <a:lstStyle/>
          <a:p>
            <a:endParaRPr/>
          </a:p>
        </p:txBody>
      </p:sp>
      <p:sp>
        <p:nvSpPr>
          <p:cNvPr id="407" name="Rectangle 406">
            <a:extLst>
              <a:ext uri="{FF2B5EF4-FFF2-40B4-BE49-F238E27FC236}">
                <a16:creationId xmlns:a16="http://schemas.microsoft.com/office/drawing/2014/main" id="{D7890CE5-C8F7-4F46-B8DD-5265F29C27FC}"/>
              </a:ext>
            </a:extLst>
          </p:cNvPr>
          <p:cNvSpPr/>
          <p:nvPr/>
        </p:nvSpPr>
        <p:spPr>
          <a:xfrm>
            <a:off x="4355634" y="151992"/>
            <a:ext cx="3565983" cy="33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8" name="Rectangle 407">
            <a:extLst>
              <a:ext uri="{FF2B5EF4-FFF2-40B4-BE49-F238E27FC236}">
                <a16:creationId xmlns:a16="http://schemas.microsoft.com/office/drawing/2014/main" id="{F95FF496-FE45-42D2-8498-0EE939C6154A}"/>
              </a:ext>
            </a:extLst>
          </p:cNvPr>
          <p:cNvSpPr/>
          <p:nvPr/>
        </p:nvSpPr>
        <p:spPr>
          <a:xfrm>
            <a:off x="838200" y="3389084"/>
            <a:ext cx="3565983" cy="33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9" name="Rectangle 408">
            <a:extLst>
              <a:ext uri="{FF2B5EF4-FFF2-40B4-BE49-F238E27FC236}">
                <a16:creationId xmlns:a16="http://schemas.microsoft.com/office/drawing/2014/main" id="{2BE374E3-EBBC-4CD8-9C56-E137437F2A96}"/>
              </a:ext>
            </a:extLst>
          </p:cNvPr>
          <p:cNvSpPr/>
          <p:nvPr/>
        </p:nvSpPr>
        <p:spPr>
          <a:xfrm>
            <a:off x="4352344" y="3367220"/>
            <a:ext cx="3565983" cy="33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Slide Number Placeholder 133">
            <a:extLst>
              <a:ext uri="{FF2B5EF4-FFF2-40B4-BE49-F238E27FC236}">
                <a16:creationId xmlns:a16="http://schemas.microsoft.com/office/drawing/2014/main" id="{E472E69C-4832-4EE5-9362-AF5612326491}"/>
              </a:ext>
            </a:extLst>
          </p:cNvPr>
          <p:cNvSpPr>
            <a:spLocks noGrp="1"/>
          </p:cNvSpPr>
          <p:nvPr>
            <p:ph type="sldNum" sz="quarter" idx="7"/>
          </p:nvPr>
        </p:nvSpPr>
        <p:spPr/>
        <p:txBody>
          <a:bodyPr/>
          <a:lstStyle/>
          <a:p>
            <a:fld id="{B6F15528-21DE-4FAA-801E-634DDDAF4B2B}" type="slidenum">
              <a:rPr lang="en-CA" smtClean="0"/>
              <a:t>20</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7"/>
                                        </p:tgtEl>
                                      </p:cBhvr>
                                    </p:animEffect>
                                    <p:set>
                                      <p:cBhvr>
                                        <p:cTn id="7" dur="1" fill="hold">
                                          <p:stCondLst>
                                            <p:cond delay="499"/>
                                          </p:stCondLst>
                                        </p:cTn>
                                        <p:tgtEl>
                                          <p:spTgt spid="4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08"/>
                                        </p:tgtEl>
                                      </p:cBhvr>
                                    </p:animEffect>
                                    <p:set>
                                      <p:cBhvr>
                                        <p:cTn id="12" dur="1" fill="hold">
                                          <p:stCondLst>
                                            <p:cond delay="499"/>
                                          </p:stCondLst>
                                        </p:cTn>
                                        <p:tgtEl>
                                          <p:spTgt spid="4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09"/>
                                        </p:tgtEl>
                                      </p:cBhvr>
                                    </p:animEffect>
                                    <p:set>
                                      <p:cBhvr>
                                        <p:cTn id="17" dur="1" fill="hold">
                                          <p:stCondLst>
                                            <p:cond delay="499"/>
                                          </p:stCondLst>
                                        </p:cTn>
                                        <p:tgtEl>
                                          <p:spTgt spid="4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8" grpId="0" animBg="1"/>
      <p:bldP spid="4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26A7-0421-34B3-5F84-63AE065A6AFE}"/>
              </a:ext>
            </a:extLst>
          </p:cNvPr>
          <p:cNvSpPr>
            <a:spLocks noGrp="1"/>
          </p:cNvSpPr>
          <p:nvPr>
            <p:ph type="title"/>
          </p:nvPr>
        </p:nvSpPr>
        <p:spPr>
          <a:xfrm>
            <a:off x="536517" y="137160"/>
            <a:ext cx="8070966" cy="384721"/>
          </a:xfrm>
        </p:spPr>
        <p:txBody>
          <a:bodyPr/>
          <a:lstStyle/>
          <a:p>
            <a:pPr algn="r"/>
            <a:r>
              <a:rPr lang="en-US" dirty="0"/>
              <a:t>Sampling Distributions</a:t>
            </a:r>
            <a:endParaRPr lang="en-CA" dirty="0"/>
          </a:p>
        </p:txBody>
      </p:sp>
      <p:sp>
        <p:nvSpPr>
          <p:cNvPr id="3" name="Content Placeholder 2">
            <a:extLst>
              <a:ext uri="{FF2B5EF4-FFF2-40B4-BE49-F238E27FC236}">
                <a16:creationId xmlns:a16="http://schemas.microsoft.com/office/drawing/2014/main" id="{E5CA9FD9-E13C-23EB-86FD-9EF149B35133}"/>
              </a:ext>
            </a:extLst>
          </p:cNvPr>
          <p:cNvSpPr>
            <a:spLocks noGrp="1"/>
          </p:cNvSpPr>
          <p:nvPr>
            <p:ph sz="half" idx="2"/>
          </p:nvPr>
        </p:nvSpPr>
        <p:spPr>
          <a:xfrm>
            <a:off x="76200" y="990600"/>
            <a:ext cx="3977640" cy="3939540"/>
          </a:xfrm>
        </p:spPr>
        <p:txBody>
          <a:bodyPr/>
          <a:lstStyle/>
          <a:p>
            <a:r>
              <a:rPr lang="en-US" sz="3200" dirty="0"/>
              <a:t>Implication:</a:t>
            </a:r>
          </a:p>
          <a:p>
            <a:endParaRPr lang="en-US" sz="3200" dirty="0"/>
          </a:p>
          <a:p>
            <a:r>
              <a:rPr lang="en-US" sz="3200" dirty="0"/>
              <a:t>So we know that we can pretty accurately estimate a population parameter using a sample, as long as the sample is ‘big enough’</a:t>
            </a:r>
            <a:endParaRPr lang="en-CA" sz="3200" dirty="0"/>
          </a:p>
        </p:txBody>
      </p:sp>
      <p:sp>
        <p:nvSpPr>
          <p:cNvPr id="4" name="Content Placeholder 3">
            <a:extLst>
              <a:ext uri="{FF2B5EF4-FFF2-40B4-BE49-F238E27FC236}">
                <a16:creationId xmlns:a16="http://schemas.microsoft.com/office/drawing/2014/main" id="{7D84EA03-D740-F3E7-5CC8-A788E099999F}"/>
              </a:ext>
            </a:extLst>
          </p:cNvPr>
          <p:cNvSpPr>
            <a:spLocks noGrp="1"/>
          </p:cNvSpPr>
          <p:nvPr>
            <p:ph sz="half" idx="3"/>
          </p:nvPr>
        </p:nvSpPr>
        <p:spPr>
          <a:xfrm>
            <a:off x="4343400" y="990600"/>
            <a:ext cx="4724400" cy="5416868"/>
          </a:xfrm>
        </p:spPr>
        <p:txBody>
          <a:bodyPr/>
          <a:lstStyle/>
          <a:p>
            <a:r>
              <a:rPr lang="en-US" sz="3200" dirty="0"/>
              <a:t>Practical Application:</a:t>
            </a:r>
          </a:p>
          <a:p>
            <a:endParaRPr lang="en-US" sz="3200" dirty="0"/>
          </a:p>
          <a:p>
            <a:r>
              <a:rPr lang="en-US" sz="3200" dirty="0"/>
              <a:t>Larger sample sizes help you accurately estimate what is going on in the population.</a:t>
            </a:r>
          </a:p>
          <a:p>
            <a:endParaRPr lang="en-US" sz="3200" dirty="0"/>
          </a:p>
          <a:p>
            <a:r>
              <a:rPr lang="en-US" sz="3200" dirty="0"/>
              <a:t>What is ‘big enough’? In theory, about 30 should get you there, but in practice 100 is generally considered big enough. </a:t>
            </a:r>
            <a:endParaRPr lang="en-CA" sz="3200" dirty="0"/>
          </a:p>
        </p:txBody>
      </p:sp>
      <p:sp>
        <p:nvSpPr>
          <p:cNvPr id="5" name="Slide Number Placeholder 4">
            <a:extLst>
              <a:ext uri="{FF2B5EF4-FFF2-40B4-BE49-F238E27FC236}">
                <a16:creationId xmlns:a16="http://schemas.microsoft.com/office/drawing/2014/main" id="{D04FB458-C068-3705-83AA-C8E6541239FE}"/>
              </a:ext>
            </a:extLst>
          </p:cNvPr>
          <p:cNvSpPr>
            <a:spLocks noGrp="1"/>
          </p:cNvSpPr>
          <p:nvPr>
            <p:ph type="sldNum" sz="quarter" idx="7"/>
          </p:nvPr>
        </p:nvSpPr>
        <p:spPr/>
        <p:txBody>
          <a:bodyPr/>
          <a:lstStyle/>
          <a:p>
            <a:fld id="{B6F15528-21DE-4FAA-801E-634DDDAF4B2B}" type="slidenum">
              <a:rPr lang="en-CA" smtClean="0"/>
              <a:t>21</a:t>
            </a:fld>
            <a:endParaRPr lang="en-CA"/>
          </a:p>
        </p:txBody>
      </p:sp>
    </p:spTree>
    <p:extLst>
      <p:ext uri="{BB962C8B-B14F-4D97-AF65-F5344CB8AC3E}">
        <p14:creationId xmlns:p14="http://schemas.microsoft.com/office/powerpoint/2010/main" val="1350188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1B1157-E846-4605-A6D2-7105D8890D06}"/>
              </a:ext>
            </a:extLst>
          </p:cNvPr>
          <p:cNvSpPr>
            <a:spLocks noGrp="1"/>
          </p:cNvSpPr>
          <p:nvPr>
            <p:ph type="sldNum" sz="quarter" idx="7"/>
          </p:nvPr>
        </p:nvSpPr>
        <p:spPr/>
        <p:txBody>
          <a:bodyPr/>
          <a:lstStyle/>
          <a:p>
            <a:fld id="{B6F15528-21DE-4FAA-801E-634DDDAF4B2B}" type="slidenum">
              <a:rPr lang="en-CA" smtClean="0"/>
              <a:t>22</a:t>
            </a:fld>
            <a:endParaRPr lang="en-CA"/>
          </a:p>
        </p:txBody>
      </p:sp>
      <p:sp>
        <p:nvSpPr>
          <p:cNvPr id="2" name="object 2"/>
          <p:cNvSpPr txBox="1"/>
          <p:nvPr/>
        </p:nvSpPr>
        <p:spPr>
          <a:xfrm>
            <a:off x="561658" y="304800"/>
            <a:ext cx="8020684" cy="2610330"/>
          </a:xfrm>
          <a:prstGeom prst="rect">
            <a:avLst/>
          </a:prstGeom>
        </p:spPr>
        <p:txBody>
          <a:bodyPr vert="horz" wrap="square" lIns="0" tIns="12065" rIns="0" bIns="0" rtlCol="0">
            <a:spAutoFit/>
          </a:bodyPr>
          <a:lstStyle/>
          <a:p>
            <a:pPr marL="2448560">
              <a:lnSpc>
                <a:spcPct val="100000"/>
              </a:lnSpc>
              <a:spcBef>
                <a:spcPts val="95"/>
              </a:spcBef>
            </a:pPr>
            <a:r>
              <a:rPr lang="en-CA" sz="2800" b="1" spc="-5" dirty="0">
                <a:latin typeface="Arial"/>
                <a:cs typeface="Arial"/>
              </a:rPr>
              <a:t>			Estimating Error</a:t>
            </a:r>
            <a:endParaRPr lang="en-CA" sz="2800" dirty="0">
              <a:latin typeface="Arial"/>
              <a:cs typeface="Arial"/>
            </a:endParaRPr>
          </a:p>
          <a:p>
            <a:pPr marL="355600" marR="886460" indent="-342900">
              <a:lnSpc>
                <a:spcPts val="3030"/>
              </a:lnSpc>
              <a:spcBef>
                <a:spcPts val="1860"/>
              </a:spcBef>
              <a:buClr>
                <a:srgbClr val="FF0000"/>
              </a:buClr>
              <a:buFont typeface="Wingdings"/>
              <a:buChar char=""/>
              <a:tabLst>
                <a:tab pos="354965" algn="l"/>
                <a:tab pos="355600" algn="l"/>
              </a:tabLst>
            </a:pPr>
            <a:r>
              <a:rPr lang="en-CA" sz="2800" spc="-5" dirty="0">
                <a:latin typeface="Arial"/>
                <a:cs typeface="Arial"/>
              </a:rPr>
              <a:t>We can calculate the variability within our sample by adding up the differences between the individual values and the sample mean. This is called the standard </a:t>
            </a:r>
            <a:r>
              <a:rPr lang="en-CA" sz="2800" dirty="0">
                <a:latin typeface="Arial"/>
                <a:cs typeface="Arial"/>
              </a:rPr>
              <a:t>deviation.</a:t>
            </a:r>
          </a:p>
        </p:txBody>
      </p:sp>
      <p:pic>
        <p:nvPicPr>
          <p:cNvPr id="1026" name="Picture 2" descr="standard deviation illustration">
            <a:extLst>
              <a:ext uri="{FF2B5EF4-FFF2-40B4-BE49-F238E27FC236}">
                <a16:creationId xmlns:a16="http://schemas.microsoft.com/office/drawing/2014/main" id="{60E5A5DB-3F68-B91D-1D39-20C4B8E46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8" y="3048000"/>
            <a:ext cx="8225092" cy="367284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501AEC81-894B-0A3B-04A3-7169D793E163}"/>
              </a:ext>
            </a:extLst>
          </p:cNvPr>
          <p:cNvCxnSpPr/>
          <p:nvPr/>
        </p:nvCxnSpPr>
        <p:spPr>
          <a:xfrm>
            <a:off x="3352800" y="4110510"/>
            <a:ext cx="0" cy="2267430"/>
          </a:xfrm>
          <a:prstGeom prst="line">
            <a:avLst/>
          </a:prstGeom>
          <a:ln w="66675"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02E36A-0520-A35A-95B6-86C23873D36A}"/>
              </a:ext>
            </a:extLst>
          </p:cNvPr>
          <p:cNvCxnSpPr/>
          <p:nvPr/>
        </p:nvCxnSpPr>
        <p:spPr>
          <a:xfrm>
            <a:off x="1752600" y="5257800"/>
            <a:ext cx="15240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DFE6F7-8DF9-9D30-84FC-53634DEC0D64}"/>
              </a:ext>
            </a:extLst>
          </p:cNvPr>
          <p:cNvCxnSpPr>
            <a:cxnSpLocks/>
          </p:cNvCxnSpPr>
          <p:nvPr/>
        </p:nvCxnSpPr>
        <p:spPr>
          <a:xfrm>
            <a:off x="1295400" y="5638800"/>
            <a:ext cx="19812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4E76BC4-2D3C-5FE7-837A-A9017BF75A3A}"/>
              </a:ext>
            </a:extLst>
          </p:cNvPr>
          <p:cNvCxnSpPr>
            <a:cxnSpLocks/>
          </p:cNvCxnSpPr>
          <p:nvPr/>
        </p:nvCxnSpPr>
        <p:spPr>
          <a:xfrm flipH="1">
            <a:off x="3352800" y="5105400"/>
            <a:ext cx="170688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E702F1E-68F1-1649-F08C-71B622513DA5}"/>
              </a:ext>
            </a:extLst>
          </p:cNvPr>
          <p:cNvCxnSpPr>
            <a:cxnSpLocks/>
          </p:cNvCxnSpPr>
          <p:nvPr/>
        </p:nvCxnSpPr>
        <p:spPr>
          <a:xfrm flipH="1">
            <a:off x="3352800" y="5334000"/>
            <a:ext cx="370554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1B1157-E846-4605-A6D2-7105D8890D06}"/>
              </a:ext>
            </a:extLst>
          </p:cNvPr>
          <p:cNvSpPr>
            <a:spLocks noGrp="1"/>
          </p:cNvSpPr>
          <p:nvPr>
            <p:ph type="sldNum" sz="quarter" idx="7"/>
          </p:nvPr>
        </p:nvSpPr>
        <p:spPr/>
        <p:txBody>
          <a:bodyPr/>
          <a:lstStyle/>
          <a:p>
            <a:fld id="{B6F15528-21DE-4FAA-801E-634DDDAF4B2B}" type="slidenum">
              <a:rPr lang="en-CA" smtClean="0"/>
              <a:t>23</a:t>
            </a:fld>
            <a:endParaRPr lang="en-CA"/>
          </a:p>
        </p:txBody>
      </p:sp>
      <p:pic>
        <p:nvPicPr>
          <p:cNvPr id="4" name="Picture 3" descr="Diagram&#10;&#10;Description automatically generated">
            <a:extLst>
              <a:ext uri="{FF2B5EF4-FFF2-40B4-BE49-F238E27FC236}">
                <a16:creationId xmlns:a16="http://schemas.microsoft.com/office/drawing/2014/main" id="{B55FDB8C-691C-415B-B7E6-17CCD2E74D3E}"/>
              </a:ext>
            </a:extLst>
          </p:cNvPr>
          <p:cNvPicPr>
            <a:picLocks noChangeAspect="1"/>
          </p:cNvPicPr>
          <p:nvPr/>
        </p:nvPicPr>
        <p:blipFill rotWithShape="1">
          <a:blip r:embed="rId3">
            <a:extLst>
              <a:ext uri="{28A0092B-C50C-407E-A947-70E740481C1C}">
                <a14:useLocalDpi xmlns:a14="http://schemas.microsoft.com/office/drawing/2010/main" val="0"/>
              </a:ext>
            </a:extLst>
          </a:blip>
          <a:srcRect l="10121" t="14505" r="10176"/>
          <a:stretch/>
        </p:blipFill>
        <p:spPr>
          <a:xfrm>
            <a:off x="2895600" y="2322963"/>
            <a:ext cx="5440679" cy="4513772"/>
          </a:xfrm>
          <a:prstGeom prst="rect">
            <a:avLst/>
          </a:prstGeom>
        </p:spPr>
      </p:pic>
      <p:cxnSp>
        <p:nvCxnSpPr>
          <p:cNvPr id="5" name="Straight Arrow Connector 4">
            <a:extLst>
              <a:ext uri="{FF2B5EF4-FFF2-40B4-BE49-F238E27FC236}">
                <a16:creationId xmlns:a16="http://schemas.microsoft.com/office/drawing/2014/main" id="{DF4783F5-BCA6-4386-BFF6-221D6D19DCF5}"/>
              </a:ext>
            </a:extLst>
          </p:cNvPr>
          <p:cNvCxnSpPr/>
          <p:nvPr/>
        </p:nvCxnSpPr>
        <p:spPr>
          <a:xfrm>
            <a:off x="5334000" y="5867400"/>
            <a:ext cx="228600" cy="0"/>
          </a:xfrm>
          <a:prstGeom prst="straightConnector1">
            <a:avLst/>
          </a:prstGeom>
          <a:ln w="44450">
            <a:tailEnd type="triangle"/>
          </a:ln>
        </p:spPr>
        <p:style>
          <a:lnRef idx="1">
            <a:schemeClr val="accent2"/>
          </a:lnRef>
          <a:fillRef idx="0">
            <a:schemeClr val="accent2"/>
          </a:fillRef>
          <a:effectRef idx="0">
            <a:schemeClr val="accent2"/>
          </a:effectRef>
          <a:fontRef idx="minor">
            <a:schemeClr val="tx1"/>
          </a:fontRef>
        </p:style>
      </p:cxnSp>
      <p:sp>
        <p:nvSpPr>
          <p:cNvPr id="2" name="object 2"/>
          <p:cNvSpPr txBox="1"/>
          <p:nvPr/>
        </p:nvSpPr>
        <p:spPr>
          <a:xfrm>
            <a:off x="304800" y="161672"/>
            <a:ext cx="8301823" cy="2610330"/>
          </a:xfrm>
          <a:prstGeom prst="rect">
            <a:avLst/>
          </a:prstGeom>
        </p:spPr>
        <p:txBody>
          <a:bodyPr vert="horz" wrap="square" lIns="0" tIns="12065" rIns="0" bIns="0" rtlCol="0">
            <a:spAutoFit/>
          </a:bodyPr>
          <a:lstStyle/>
          <a:p>
            <a:pPr marL="2448560">
              <a:lnSpc>
                <a:spcPct val="100000"/>
              </a:lnSpc>
              <a:spcBef>
                <a:spcPts val="95"/>
              </a:spcBef>
            </a:pPr>
            <a:r>
              <a:rPr lang="en-CA" sz="2800" b="1" spc="-5" dirty="0">
                <a:latin typeface="Arial"/>
                <a:cs typeface="Arial"/>
              </a:rPr>
              <a:t>			Estimating Error</a:t>
            </a:r>
            <a:endParaRPr lang="en-CA" sz="2800" dirty="0">
              <a:latin typeface="Arial"/>
              <a:cs typeface="Arial"/>
            </a:endParaRPr>
          </a:p>
          <a:p>
            <a:pPr marL="355600" marR="886460" indent="-342900">
              <a:lnSpc>
                <a:spcPts val="3030"/>
              </a:lnSpc>
              <a:spcBef>
                <a:spcPts val="1860"/>
              </a:spcBef>
              <a:buClr>
                <a:srgbClr val="FF0000"/>
              </a:buClr>
              <a:buFont typeface="Wingdings"/>
              <a:buChar char=""/>
              <a:tabLst>
                <a:tab pos="354965" algn="l"/>
                <a:tab pos="355600" algn="l"/>
              </a:tabLst>
            </a:pPr>
            <a:r>
              <a:rPr lang="en-CA" sz="2800" spc="-5" dirty="0">
                <a:latin typeface="Arial"/>
                <a:cs typeface="Arial"/>
              </a:rPr>
              <a:t>We can also calculate the variability within our sampling distribution. That is, we calculate all the deviations of the sample means from the population mean. This is called the standard error</a:t>
            </a:r>
            <a:r>
              <a:rPr lang="en-CA" sz="2800" dirty="0">
                <a:latin typeface="Arial"/>
                <a:cs typeface="Arial"/>
              </a:rPr>
              <a:t>.</a:t>
            </a:r>
          </a:p>
        </p:txBody>
      </p:sp>
    </p:spTree>
    <p:extLst>
      <p:ext uri="{BB962C8B-B14F-4D97-AF65-F5344CB8AC3E}">
        <p14:creationId xmlns:p14="http://schemas.microsoft.com/office/powerpoint/2010/main" val="36977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0803" y="161672"/>
            <a:ext cx="3915410" cy="443070"/>
          </a:xfrm>
          <a:prstGeom prst="rect">
            <a:avLst/>
          </a:prstGeom>
        </p:spPr>
        <p:txBody>
          <a:bodyPr vert="horz" wrap="square" lIns="0" tIns="12065" rIns="0" bIns="0" rtlCol="0">
            <a:spAutoFit/>
          </a:bodyPr>
          <a:lstStyle/>
          <a:p>
            <a:pPr marL="12700">
              <a:lnSpc>
                <a:spcPct val="100000"/>
              </a:lnSpc>
              <a:spcBef>
                <a:spcPts val="95"/>
              </a:spcBef>
            </a:pPr>
            <a:r>
              <a:rPr lang="en-CA" sz="2800" spc="-5" dirty="0"/>
              <a:t>Standard Error</a:t>
            </a:r>
            <a:endParaRPr sz="2800" dirty="0"/>
          </a:p>
        </p:txBody>
      </p:sp>
      <p:sp>
        <p:nvSpPr>
          <p:cNvPr id="3" name="object 3"/>
          <p:cNvSpPr txBox="1"/>
          <p:nvPr/>
        </p:nvSpPr>
        <p:spPr>
          <a:xfrm>
            <a:off x="581349" y="914400"/>
            <a:ext cx="7845425" cy="3084819"/>
          </a:xfrm>
          <a:prstGeom prst="rect">
            <a:avLst/>
          </a:prstGeom>
        </p:spPr>
        <p:txBody>
          <a:bodyPr vert="horz" wrap="square" lIns="0" tIns="12065" rIns="0" bIns="0" rtlCol="0">
            <a:spAutoFit/>
          </a:bodyPr>
          <a:lstStyle/>
          <a:p>
            <a:pPr marL="355600" marR="478790" indent="-342900">
              <a:lnSpc>
                <a:spcPct val="100000"/>
              </a:lnSpc>
              <a:spcBef>
                <a:spcPts val="1875"/>
              </a:spcBef>
              <a:buClr>
                <a:srgbClr val="FF0000"/>
              </a:buClr>
              <a:buFont typeface="Wingdings"/>
              <a:buChar char=""/>
              <a:tabLst>
                <a:tab pos="354965" algn="l"/>
                <a:tab pos="355600" algn="l"/>
              </a:tabLst>
            </a:pPr>
            <a:r>
              <a:rPr sz="2800" spc="-5" dirty="0">
                <a:latin typeface="Arial"/>
                <a:cs typeface="Arial"/>
              </a:rPr>
              <a:t>The </a:t>
            </a:r>
            <a:r>
              <a:rPr sz="2800" b="1" spc="-5" dirty="0">
                <a:latin typeface="Arial"/>
                <a:cs typeface="Arial"/>
              </a:rPr>
              <a:t>standard error of the mean </a:t>
            </a:r>
            <a:r>
              <a:rPr sz="2800" spc="-5" dirty="0">
                <a:latin typeface="Arial"/>
                <a:cs typeface="Arial"/>
              </a:rPr>
              <a:t>(SE) is the  standard </a:t>
            </a:r>
            <a:r>
              <a:rPr sz="2800" dirty="0">
                <a:latin typeface="Arial"/>
                <a:cs typeface="Arial"/>
              </a:rPr>
              <a:t>deviation of </a:t>
            </a:r>
            <a:r>
              <a:rPr sz="2800" b="1" spc="-5" dirty="0">
                <a:latin typeface="Arial"/>
                <a:cs typeface="Arial"/>
              </a:rPr>
              <a:t>these </a:t>
            </a:r>
            <a:r>
              <a:rPr sz="2800" spc="-5" dirty="0">
                <a:latin typeface="Arial"/>
                <a:cs typeface="Arial"/>
              </a:rPr>
              <a:t>sample</a:t>
            </a:r>
            <a:r>
              <a:rPr sz="2800" spc="40" dirty="0">
                <a:latin typeface="Arial"/>
                <a:cs typeface="Arial"/>
              </a:rPr>
              <a:t> </a:t>
            </a:r>
            <a:r>
              <a:rPr sz="2800" spc="-5" dirty="0">
                <a:latin typeface="Arial"/>
                <a:cs typeface="Arial"/>
              </a:rPr>
              <a:t>means</a:t>
            </a:r>
            <a:endParaRPr lang="en-CA" sz="2800" spc="-5" dirty="0">
              <a:latin typeface="Arial"/>
              <a:cs typeface="Arial"/>
            </a:endParaRPr>
          </a:p>
          <a:p>
            <a:pPr marL="355600" marR="478790" indent="-342900">
              <a:spcBef>
                <a:spcPts val="1875"/>
              </a:spcBef>
              <a:buClr>
                <a:srgbClr val="FF0000"/>
              </a:buClr>
              <a:buFont typeface="Wingdings"/>
              <a:buChar char=""/>
              <a:tabLst>
                <a:tab pos="354965" algn="l"/>
                <a:tab pos="355600" algn="l"/>
              </a:tabLst>
            </a:pPr>
            <a:r>
              <a:rPr lang="en-CA" sz="2800" b="1" spc="-5" dirty="0">
                <a:latin typeface="Arial"/>
                <a:cs typeface="Arial"/>
              </a:rPr>
              <a:t>Sampling distributions </a:t>
            </a:r>
            <a:r>
              <a:rPr lang="en-CA" sz="2800" dirty="0">
                <a:latin typeface="Arial"/>
                <a:cs typeface="Arial"/>
              </a:rPr>
              <a:t>can </a:t>
            </a:r>
            <a:r>
              <a:rPr lang="en-CA" sz="2800" spc="-5" dirty="0">
                <a:latin typeface="Arial"/>
                <a:cs typeface="Arial"/>
              </a:rPr>
              <a:t>be used to make  inferences </a:t>
            </a:r>
            <a:r>
              <a:rPr lang="en-CA" sz="2800" dirty="0">
                <a:latin typeface="Arial"/>
                <a:cs typeface="Arial"/>
              </a:rPr>
              <a:t>about </a:t>
            </a:r>
            <a:r>
              <a:rPr lang="en-CA" sz="2800" spc="-5" dirty="0">
                <a:latin typeface="Arial"/>
                <a:cs typeface="Arial"/>
              </a:rPr>
              <a:t>the </a:t>
            </a:r>
            <a:r>
              <a:rPr lang="en-CA" sz="2800" u="heavy" dirty="0">
                <a:uFill>
                  <a:solidFill>
                    <a:srgbClr val="000000"/>
                  </a:solidFill>
                </a:uFill>
                <a:latin typeface="Arial"/>
                <a:cs typeface="Arial"/>
              </a:rPr>
              <a:t>true</a:t>
            </a:r>
            <a:r>
              <a:rPr lang="en-CA" sz="2800" dirty="0">
                <a:latin typeface="Arial"/>
                <a:cs typeface="Arial"/>
              </a:rPr>
              <a:t> </a:t>
            </a:r>
            <a:r>
              <a:rPr lang="en-CA" sz="2800" spc="-5" dirty="0">
                <a:latin typeface="Arial"/>
                <a:cs typeface="Arial"/>
              </a:rPr>
              <a:t>mean </a:t>
            </a:r>
            <a:r>
              <a:rPr lang="en-CA" sz="2800" dirty="0">
                <a:latin typeface="Arial"/>
                <a:cs typeface="Arial"/>
              </a:rPr>
              <a:t>of </a:t>
            </a:r>
            <a:r>
              <a:rPr lang="en-CA" sz="2800" spc="-5" dirty="0">
                <a:latin typeface="Arial"/>
                <a:cs typeface="Arial"/>
              </a:rPr>
              <a:t>a</a:t>
            </a:r>
            <a:r>
              <a:rPr lang="en-CA" sz="2800" spc="10" dirty="0">
                <a:latin typeface="Arial"/>
                <a:cs typeface="Arial"/>
              </a:rPr>
              <a:t> </a:t>
            </a:r>
            <a:r>
              <a:rPr lang="en-CA" sz="2800" dirty="0">
                <a:latin typeface="Arial"/>
                <a:cs typeface="Arial"/>
              </a:rPr>
              <a:t>p</a:t>
            </a:r>
            <a:r>
              <a:rPr lang="en-CA" sz="2800" u="heavy" dirty="0">
                <a:uFill>
                  <a:solidFill>
                    <a:srgbClr val="000000"/>
                  </a:solidFill>
                </a:uFill>
                <a:latin typeface="Arial"/>
                <a:cs typeface="Arial"/>
              </a:rPr>
              <a:t>opulation</a:t>
            </a:r>
            <a:endParaRPr lang="en-CA" sz="2800" dirty="0">
              <a:latin typeface="Arial"/>
              <a:cs typeface="Arial"/>
            </a:endParaRPr>
          </a:p>
          <a:p>
            <a:pPr marL="355600" marR="478790" indent="-342900">
              <a:lnSpc>
                <a:spcPct val="100000"/>
              </a:lnSpc>
              <a:spcBef>
                <a:spcPts val="1875"/>
              </a:spcBef>
              <a:buClr>
                <a:srgbClr val="FF0000"/>
              </a:buClr>
              <a:buFont typeface="Wingdings"/>
              <a:buChar char=""/>
              <a:tabLst>
                <a:tab pos="354965" algn="l"/>
                <a:tab pos="355600" algn="l"/>
              </a:tabLst>
            </a:pPr>
            <a:endParaRPr sz="2800" dirty="0">
              <a:latin typeface="Arial"/>
              <a:cs typeface="Arial"/>
            </a:endParaRPr>
          </a:p>
        </p:txBody>
      </p:sp>
      <p:pic>
        <p:nvPicPr>
          <p:cNvPr id="7" name="Picture 6" descr="Chart, histogram&#10;&#10;Description automatically generated">
            <a:extLst>
              <a:ext uri="{FF2B5EF4-FFF2-40B4-BE49-F238E27FC236}">
                <a16:creationId xmlns:a16="http://schemas.microsoft.com/office/drawing/2014/main" id="{9B252425-2B02-4D3E-A098-F86BC99B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23759"/>
            <a:ext cx="5150174" cy="3722142"/>
          </a:xfrm>
          <a:prstGeom prst="rect">
            <a:avLst/>
          </a:prstGeom>
        </p:spPr>
      </p:pic>
      <p:sp>
        <p:nvSpPr>
          <p:cNvPr id="4" name="Slide Number Placeholder 3">
            <a:extLst>
              <a:ext uri="{FF2B5EF4-FFF2-40B4-BE49-F238E27FC236}">
                <a16:creationId xmlns:a16="http://schemas.microsoft.com/office/drawing/2014/main" id="{E5235950-58A9-4D44-8FC7-D51E794C7FB7}"/>
              </a:ext>
            </a:extLst>
          </p:cNvPr>
          <p:cNvSpPr>
            <a:spLocks noGrp="1"/>
          </p:cNvSpPr>
          <p:nvPr>
            <p:ph type="sldNum" sz="quarter" idx="7"/>
          </p:nvPr>
        </p:nvSpPr>
        <p:spPr/>
        <p:txBody>
          <a:bodyPr/>
          <a:lstStyle/>
          <a:p>
            <a:fld id="{B6F15528-21DE-4FAA-801E-634DDDAF4B2B}" type="slidenum">
              <a:rPr lang="en-CA" smtClean="0"/>
              <a:t>24</a:t>
            </a:fld>
            <a:endParaRPr lang="en-CA"/>
          </a:p>
        </p:txBody>
      </p:sp>
    </p:spTree>
    <p:extLst>
      <p:ext uri="{BB962C8B-B14F-4D97-AF65-F5344CB8AC3E}">
        <p14:creationId xmlns:p14="http://schemas.microsoft.com/office/powerpoint/2010/main" val="342981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70535" y="161672"/>
            <a:ext cx="4538345" cy="452120"/>
          </a:xfrm>
          <a:prstGeom prst="rect">
            <a:avLst/>
          </a:prstGeom>
        </p:spPr>
        <p:txBody>
          <a:bodyPr vert="horz" wrap="square" lIns="0" tIns="12065" rIns="0" bIns="0" rtlCol="0">
            <a:spAutoFit/>
          </a:bodyPr>
          <a:lstStyle/>
          <a:p>
            <a:pPr marL="12700">
              <a:lnSpc>
                <a:spcPct val="100000"/>
              </a:lnSpc>
              <a:spcBef>
                <a:spcPts val="95"/>
              </a:spcBef>
            </a:pPr>
            <a:r>
              <a:rPr sz="2800" spc="-5" dirty="0"/>
              <a:t>Inferences about the</a:t>
            </a:r>
            <a:r>
              <a:rPr sz="2800" spc="40" dirty="0"/>
              <a:t> </a:t>
            </a:r>
            <a:r>
              <a:rPr sz="2800" spc="-5" dirty="0"/>
              <a:t>mean</a:t>
            </a:r>
            <a:endParaRPr sz="2800"/>
          </a:p>
        </p:txBody>
      </p:sp>
      <p:sp>
        <p:nvSpPr>
          <p:cNvPr id="3" name="object 3"/>
          <p:cNvSpPr txBox="1"/>
          <p:nvPr/>
        </p:nvSpPr>
        <p:spPr>
          <a:xfrm>
            <a:off x="383540" y="1004722"/>
            <a:ext cx="8227059" cy="3629712"/>
          </a:xfrm>
          <a:prstGeom prst="rect">
            <a:avLst/>
          </a:prstGeom>
        </p:spPr>
        <p:txBody>
          <a:bodyPr vert="horz" wrap="square" lIns="0" tIns="165100" rIns="0" bIns="0" rtlCol="0">
            <a:spAutoFit/>
          </a:bodyPr>
          <a:lstStyle/>
          <a:p>
            <a:pPr marL="355600" indent="-342900">
              <a:lnSpc>
                <a:spcPct val="100000"/>
              </a:lnSpc>
              <a:spcBef>
                <a:spcPts val="1300"/>
              </a:spcBef>
              <a:buClr>
                <a:srgbClr val="FF0000"/>
              </a:buClr>
              <a:buFont typeface="Wingdings"/>
              <a:buChar char=""/>
              <a:tabLst>
                <a:tab pos="354965" algn="l"/>
                <a:tab pos="355600" algn="l"/>
              </a:tabLst>
            </a:pPr>
            <a:r>
              <a:rPr sz="2800" spc="-5" dirty="0">
                <a:latin typeface="Arial"/>
                <a:cs typeface="Arial"/>
              </a:rPr>
              <a:t>Usually standard </a:t>
            </a:r>
            <a:r>
              <a:rPr sz="2800" dirty="0">
                <a:latin typeface="Arial"/>
                <a:cs typeface="Arial"/>
              </a:rPr>
              <a:t>deviation of population</a:t>
            </a:r>
            <a:r>
              <a:rPr sz="2800" spc="5" dirty="0">
                <a:latin typeface="Arial"/>
                <a:cs typeface="Arial"/>
              </a:rPr>
              <a:t> </a:t>
            </a:r>
            <a:r>
              <a:rPr sz="2800" dirty="0">
                <a:latin typeface="Arial"/>
                <a:cs typeface="Arial"/>
              </a:rPr>
              <a:t>unknown</a:t>
            </a:r>
          </a:p>
          <a:p>
            <a:pPr marL="355600" indent="-342900">
              <a:lnSpc>
                <a:spcPct val="100000"/>
              </a:lnSpc>
              <a:spcBef>
                <a:spcPts val="1200"/>
              </a:spcBef>
              <a:buClr>
                <a:srgbClr val="FF0000"/>
              </a:buClr>
              <a:buFont typeface="Wingdings"/>
              <a:buChar char=""/>
              <a:tabLst>
                <a:tab pos="354965" algn="l"/>
                <a:tab pos="355600" algn="l"/>
              </a:tabLst>
            </a:pPr>
            <a:r>
              <a:rPr sz="2800" spc="-5" dirty="0">
                <a:latin typeface="Arial"/>
                <a:cs typeface="Arial"/>
              </a:rPr>
              <a:t>Use </a:t>
            </a:r>
            <a:r>
              <a:rPr sz="2800" spc="-10" dirty="0">
                <a:latin typeface="Arial"/>
                <a:cs typeface="Arial"/>
              </a:rPr>
              <a:t>SD </a:t>
            </a:r>
            <a:r>
              <a:rPr sz="2800" dirty="0">
                <a:latin typeface="Arial"/>
                <a:cs typeface="Arial"/>
              </a:rPr>
              <a:t>of </a:t>
            </a:r>
            <a:r>
              <a:rPr sz="2800" spc="-5" dirty="0">
                <a:latin typeface="Arial"/>
                <a:cs typeface="Arial"/>
              </a:rPr>
              <a:t>sample (S) as estimate </a:t>
            </a:r>
            <a:r>
              <a:rPr sz="2800" dirty="0">
                <a:latin typeface="Arial"/>
                <a:cs typeface="Arial"/>
              </a:rPr>
              <a:t>of</a:t>
            </a:r>
            <a:r>
              <a:rPr sz="2800" spc="70" dirty="0">
                <a:latin typeface="Arial"/>
                <a:cs typeface="Arial"/>
              </a:rPr>
              <a:t> </a:t>
            </a:r>
            <a:r>
              <a:rPr sz="2800" spc="-5" dirty="0">
                <a:latin typeface="Arial"/>
                <a:cs typeface="Arial"/>
              </a:rPr>
              <a:t>population’s</a:t>
            </a:r>
            <a:endParaRPr sz="2800" dirty="0">
              <a:latin typeface="Arial"/>
              <a:cs typeface="Arial"/>
            </a:endParaRPr>
          </a:p>
          <a:p>
            <a:pPr marL="355600" indent="-342900">
              <a:lnSpc>
                <a:spcPct val="100000"/>
              </a:lnSpc>
              <a:spcBef>
                <a:spcPts val="1200"/>
              </a:spcBef>
              <a:buClr>
                <a:srgbClr val="FF0000"/>
              </a:buClr>
              <a:buFont typeface="Wingdings"/>
              <a:buChar char=""/>
              <a:tabLst>
                <a:tab pos="354965" algn="l"/>
                <a:tab pos="355600" algn="l"/>
              </a:tabLst>
            </a:pPr>
            <a:r>
              <a:rPr sz="2800" spc="-5" dirty="0">
                <a:latin typeface="Arial"/>
                <a:cs typeface="Arial"/>
              </a:rPr>
              <a:t>With sample S, estimate the </a:t>
            </a:r>
            <a:r>
              <a:rPr sz="2800" spc="-10" dirty="0">
                <a:latin typeface="Arial"/>
                <a:cs typeface="Arial"/>
              </a:rPr>
              <a:t>SE </a:t>
            </a:r>
            <a:r>
              <a:rPr sz="2800" spc="-5" dirty="0">
                <a:latin typeface="Arial"/>
                <a:cs typeface="Arial"/>
              </a:rPr>
              <a:t>as </a:t>
            </a:r>
            <a:r>
              <a:rPr sz="2800" spc="-10" dirty="0">
                <a:latin typeface="Arial"/>
                <a:cs typeface="Arial"/>
              </a:rPr>
              <a:t>SE </a:t>
            </a:r>
            <a:r>
              <a:rPr sz="2800" spc="-5" dirty="0">
                <a:latin typeface="Arial"/>
                <a:cs typeface="Arial"/>
              </a:rPr>
              <a:t>= S</a:t>
            </a:r>
            <a:r>
              <a:rPr lang="en-CA" sz="2800" spc="-5" dirty="0">
                <a:latin typeface="Arial"/>
                <a:cs typeface="Arial"/>
              </a:rPr>
              <a:t>D</a:t>
            </a:r>
            <a:r>
              <a:rPr sz="2800" spc="-5" dirty="0">
                <a:latin typeface="Arial"/>
                <a:cs typeface="Arial"/>
              </a:rPr>
              <a:t> /</a:t>
            </a:r>
            <a:r>
              <a:rPr sz="2800" spc="50" dirty="0">
                <a:latin typeface="Arial"/>
                <a:cs typeface="Arial"/>
              </a:rPr>
              <a:t> </a:t>
            </a:r>
            <a:r>
              <a:rPr sz="2800" spc="-5" dirty="0">
                <a:latin typeface="Arial"/>
                <a:cs typeface="Arial"/>
              </a:rPr>
              <a:t>√</a:t>
            </a:r>
            <a:r>
              <a:rPr sz="2800" i="1" spc="-5" dirty="0">
                <a:latin typeface="Arial"/>
                <a:cs typeface="Arial"/>
              </a:rPr>
              <a:t>n</a:t>
            </a:r>
            <a:endParaRPr sz="2800" dirty="0">
              <a:latin typeface="Arial"/>
              <a:cs typeface="Arial"/>
            </a:endParaRPr>
          </a:p>
          <a:p>
            <a:pPr marL="355600" indent="-342900">
              <a:lnSpc>
                <a:spcPct val="100000"/>
              </a:lnSpc>
              <a:spcBef>
                <a:spcPts val="1200"/>
              </a:spcBef>
              <a:buClr>
                <a:srgbClr val="FF0000"/>
              </a:buClr>
              <a:buFont typeface="Wingdings"/>
              <a:buChar char=""/>
              <a:tabLst>
                <a:tab pos="354965" algn="l"/>
                <a:tab pos="355600" algn="l"/>
              </a:tabLst>
            </a:pPr>
            <a:r>
              <a:rPr sz="2800" spc="-10" dirty="0">
                <a:latin typeface="Arial"/>
                <a:cs typeface="Arial"/>
              </a:rPr>
              <a:t>As </a:t>
            </a:r>
            <a:r>
              <a:rPr sz="2800" i="1" spc="-5" dirty="0">
                <a:latin typeface="Arial"/>
                <a:cs typeface="Arial"/>
              </a:rPr>
              <a:t>n </a:t>
            </a:r>
            <a:r>
              <a:rPr sz="2800" spc="-5" dirty="0">
                <a:latin typeface="Arial"/>
                <a:cs typeface="Arial"/>
              </a:rPr>
              <a:t>increases </a:t>
            </a:r>
            <a:r>
              <a:rPr sz="2800" spc="-10" dirty="0">
                <a:latin typeface="Arial"/>
                <a:cs typeface="Arial"/>
              </a:rPr>
              <a:t>SE</a:t>
            </a:r>
            <a:r>
              <a:rPr sz="2800" spc="15" dirty="0">
                <a:latin typeface="Arial"/>
                <a:cs typeface="Arial"/>
              </a:rPr>
              <a:t> </a:t>
            </a:r>
            <a:r>
              <a:rPr sz="2800" spc="-5" dirty="0">
                <a:latin typeface="Arial"/>
                <a:cs typeface="Arial"/>
              </a:rPr>
              <a:t>decreases</a:t>
            </a:r>
            <a:endParaRPr sz="2800" dirty="0">
              <a:latin typeface="Arial"/>
              <a:cs typeface="Arial"/>
            </a:endParaRPr>
          </a:p>
          <a:p>
            <a:pPr marL="355600" marR="5080" indent="-342900" algn="just">
              <a:lnSpc>
                <a:spcPct val="80000"/>
              </a:lnSpc>
              <a:spcBef>
                <a:spcPts val="1870"/>
              </a:spcBef>
              <a:buClr>
                <a:srgbClr val="FF0000"/>
              </a:buClr>
              <a:buFont typeface="Wingdings"/>
              <a:buChar char=""/>
              <a:tabLst>
                <a:tab pos="355600" algn="l"/>
              </a:tabLst>
            </a:pPr>
            <a:r>
              <a:rPr sz="2800" spc="-5" dirty="0">
                <a:latin typeface="Arial"/>
                <a:cs typeface="Arial"/>
              </a:rPr>
              <a:t>This means </a:t>
            </a:r>
            <a:r>
              <a:rPr sz="2800" dirty="0">
                <a:latin typeface="Arial"/>
                <a:cs typeface="Arial"/>
              </a:rPr>
              <a:t>that </a:t>
            </a:r>
            <a:r>
              <a:rPr sz="2800" spc="-5" dirty="0">
                <a:latin typeface="Arial"/>
                <a:cs typeface="Arial"/>
              </a:rPr>
              <a:t>if </a:t>
            </a:r>
            <a:r>
              <a:rPr sz="2800" spc="-10" dirty="0">
                <a:latin typeface="Arial"/>
                <a:cs typeface="Arial"/>
              </a:rPr>
              <a:t>we </a:t>
            </a:r>
            <a:r>
              <a:rPr sz="2800" spc="-5" dirty="0">
                <a:latin typeface="Arial"/>
                <a:cs typeface="Arial"/>
              </a:rPr>
              <a:t>use our sample mean as an  estimate </a:t>
            </a:r>
            <a:r>
              <a:rPr sz="2800" dirty="0">
                <a:latin typeface="Arial"/>
                <a:cs typeface="Arial"/>
              </a:rPr>
              <a:t>of </a:t>
            </a:r>
            <a:r>
              <a:rPr sz="2800" spc="-5" dirty="0">
                <a:latin typeface="Arial"/>
                <a:cs typeface="Arial"/>
              </a:rPr>
              <a:t>the </a:t>
            </a:r>
            <a:r>
              <a:rPr sz="2800" dirty="0">
                <a:latin typeface="Arial"/>
                <a:cs typeface="Arial"/>
              </a:rPr>
              <a:t>population </a:t>
            </a:r>
            <a:r>
              <a:rPr sz="2800" spc="-5" dirty="0">
                <a:latin typeface="Arial"/>
                <a:cs typeface="Arial"/>
              </a:rPr>
              <a:t>mean, our estimate will  be more </a:t>
            </a:r>
            <a:r>
              <a:rPr sz="2800" dirty="0">
                <a:latin typeface="Arial"/>
                <a:cs typeface="Arial"/>
              </a:rPr>
              <a:t>accurate </a:t>
            </a:r>
            <a:r>
              <a:rPr sz="2800" spc="-5" dirty="0">
                <a:latin typeface="Arial"/>
                <a:cs typeface="Arial"/>
              </a:rPr>
              <a:t>as our sample </a:t>
            </a:r>
            <a:r>
              <a:rPr sz="2800" dirty="0">
                <a:latin typeface="Arial"/>
                <a:cs typeface="Arial"/>
              </a:rPr>
              <a:t>size</a:t>
            </a:r>
            <a:r>
              <a:rPr sz="2800" spc="50" dirty="0">
                <a:latin typeface="Arial"/>
                <a:cs typeface="Arial"/>
              </a:rPr>
              <a:t> </a:t>
            </a:r>
            <a:r>
              <a:rPr sz="2800" dirty="0">
                <a:latin typeface="Arial"/>
                <a:cs typeface="Arial"/>
              </a:rPr>
              <a:t>increases</a:t>
            </a:r>
          </a:p>
        </p:txBody>
      </p:sp>
      <p:sp>
        <p:nvSpPr>
          <p:cNvPr id="4" name="Slide Number Placeholder 3">
            <a:extLst>
              <a:ext uri="{FF2B5EF4-FFF2-40B4-BE49-F238E27FC236}">
                <a16:creationId xmlns:a16="http://schemas.microsoft.com/office/drawing/2014/main" id="{8E885CF1-4BFD-4390-B28D-2ADABC4211F2}"/>
              </a:ext>
            </a:extLst>
          </p:cNvPr>
          <p:cNvSpPr>
            <a:spLocks noGrp="1"/>
          </p:cNvSpPr>
          <p:nvPr>
            <p:ph type="sldNum" sz="quarter" idx="7"/>
          </p:nvPr>
        </p:nvSpPr>
        <p:spPr/>
        <p:txBody>
          <a:bodyPr/>
          <a:lstStyle/>
          <a:p>
            <a:fld id="{B6F15528-21DE-4FAA-801E-634DDDAF4B2B}" type="slidenum">
              <a:rPr lang="en-CA" smtClean="0"/>
              <a:t>25</a:t>
            </a:fld>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9201" y="161672"/>
            <a:ext cx="3577902" cy="443070"/>
          </a:xfrm>
          <a:prstGeom prst="rect">
            <a:avLst/>
          </a:prstGeom>
        </p:spPr>
        <p:txBody>
          <a:bodyPr vert="horz" wrap="square" lIns="0" tIns="12065" rIns="0" bIns="0" rtlCol="0">
            <a:spAutoFit/>
          </a:bodyPr>
          <a:lstStyle/>
          <a:p>
            <a:pPr marL="12700">
              <a:lnSpc>
                <a:spcPct val="100000"/>
              </a:lnSpc>
              <a:spcBef>
                <a:spcPts val="95"/>
              </a:spcBef>
            </a:pPr>
            <a:r>
              <a:rPr lang="en-CA" sz="2800" spc="-10" dirty="0"/>
              <a:t>Confidence Intervals</a:t>
            </a:r>
            <a:endParaRPr sz="2800" dirty="0"/>
          </a:p>
        </p:txBody>
      </p:sp>
      <p:pic>
        <p:nvPicPr>
          <p:cNvPr id="5" name="Picture 4" descr="Diagram&#10;&#10;Description automatically generated">
            <a:extLst>
              <a:ext uri="{FF2B5EF4-FFF2-40B4-BE49-F238E27FC236}">
                <a16:creationId xmlns:a16="http://schemas.microsoft.com/office/drawing/2014/main" id="{CC0FE278-3C3B-4966-9C4D-AC892491D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441577"/>
            <a:ext cx="4927201" cy="3267328"/>
          </a:xfrm>
          <a:prstGeom prst="rect">
            <a:avLst/>
          </a:prstGeom>
        </p:spPr>
      </p:pic>
      <p:sp>
        <p:nvSpPr>
          <p:cNvPr id="4" name="Slide Number Placeholder 3">
            <a:extLst>
              <a:ext uri="{FF2B5EF4-FFF2-40B4-BE49-F238E27FC236}">
                <a16:creationId xmlns:a16="http://schemas.microsoft.com/office/drawing/2014/main" id="{F2F327AC-AA81-4E23-8B04-15320FF9A49F}"/>
              </a:ext>
            </a:extLst>
          </p:cNvPr>
          <p:cNvSpPr>
            <a:spLocks noGrp="1"/>
          </p:cNvSpPr>
          <p:nvPr>
            <p:ph type="sldNum" sz="quarter" idx="7"/>
          </p:nvPr>
        </p:nvSpPr>
        <p:spPr/>
        <p:txBody>
          <a:bodyPr/>
          <a:lstStyle/>
          <a:p>
            <a:fld id="{B6F15528-21DE-4FAA-801E-634DDDAF4B2B}" type="slidenum">
              <a:rPr lang="en-CA" smtClean="0"/>
              <a:t>26</a:t>
            </a:fld>
            <a:endParaRPr lang="en-CA"/>
          </a:p>
        </p:txBody>
      </p:sp>
      <p:sp>
        <p:nvSpPr>
          <p:cNvPr id="3" name="object 3"/>
          <p:cNvSpPr txBox="1"/>
          <p:nvPr/>
        </p:nvSpPr>
        <p:spPr>
          <a:xfrm>
            <a:off x="533400" y="838200"/>
            <a:ext cx="7870190" cy="2352567"/>
          </a:xfrm>
          <a:prstGeom prst="rect">
            <a:avLst/>
          </a:prstGeom>
        </p:spPr>
        <p:txBody>
          <a:bodyPr vert="horz" wrap="square" lIns="0" tIns="97155" rIns="0" bIns="0" rtlCol="0">
            <a:spAutoFit/>
          </a:bodyPr>
          <a:lstStyle/>
          <a:p>
            <a:pPr marL="355600" marR="456565" indent="-342900">
              <a:lnSpc>
                <a:spcPct val="80000"/>
              </a:lnSpc>
              <a:buClr>
                <a:srgbClr val="FF0000"/>
              </a:buClr>
              <a:buFont typeface="Wingdings"/>
              <a:buChar char=""/>
              <a:tabLst>
                <a:tab pos="354965" algn="l"/>
                <a:tab pos="355600" algn="l"/>
              </a:tabLst>
            </a:pPr>
            <a:r>
              <a:rPr sz="2800" spc="-5" dirty="0">
                <a:latin typeface="Arial"/>
                <a:cs typeface="Arial"/>
              </a:rPr>
              <a:t>Given the </a:t>
            </a:r>
            <a:r>
              <a:rPr sz="2800" dirty="0">
                <a:latin typeface="Arial"/>
                <a:cs typeface="Arial"/>
              </a:rPr>
              <a:t>normal </a:t>
            </a:r>
            <a:r>
              <a:rPr sz="2800" spc="-5" dirty="0">
                <a:latin typeface="Arial"/>
                <a:cs typeface="Arial"/>
              </a:rPr>
              <a:t>sampling </a:t>
            </a:r>
            <a:r>
              <a:rPr sz="2800" dirty="0">
                <a:latin typeface="Arial"/>
                <a:cs typeface="Arial"/>
              </a:rPr>
              <a:t>distribution of </a:t>
            </a:r>
            <a:r>
              <a:rPr sz="2800" spc="-5" dirty="0">
                <a:latin typeface="Arial"/>
                <a:cs typeface="Arial"/>
              </a:rPr>
              <a:t>the  </a:t>
            </a:r>
            <a:r>
              <a:rPr sz="2800" dirty="0">
                <a:latin typeface="Arial"/>
                <a:cs typeface="Arial"/>
              </a:rPr>
              <a:t>means, 95% of </a:t>
            </a:r>
            <a:r>
              <a:rPr sz="2800" spc="-5" dirty="0">
                <a:latin typeface="Arial"/>
                <a:cs typeface="Arial"/>
              </a:rPr>
              <a:t>sample means will </a:t>
            </a:r>
            <a:r>
              <a:rPr sz="2800" dirty="0">
                <a:latin typeface="Arial"/>
                <a:cs typeface="Arial"/>
              </a:rPr>
              <a:t>fall</a:t>
            </a:r>
            <a:r>
              <a:rPr sz="2800" spc="10" dirty="0">
                <a:latin typeface="Arial"/>
                <a:cs typeface="Arial"/>
              </a:rPr>
              <a:t> </a:t>
            </a:r>
            <a:r>
              <a:rPr sz="2800" spc="-5" dirty="0">
                <a:latin typeface="Arial"/>
                <a:cs typeface="Arial"/>
              </a:rPr>
              <a:t>within</a:t>
            </a:r>
            <a:endParaRPr sz="2800" dirty="0">
              <a:latin typeface="Arial"/>
              <a:cs typeface="Arial"/>
            </a:endParaRPr>
          </a:p>
          <a:p>
            <a:pPr marL="355600">
              <a:lnSpc>
                <a:spcPts val="2685"/>
              </a:lnSpc>
              <a:tabLst>
                <a:tab pos="1245235" algn="l"/>
              </a:tabLst>
            </a:pPr>
            <a:r>
              <a:rPr sz="2800" spc="-5" dirty="0">
                <a:latin typeface="Arial"/>
                <a:cs typeface="Arial"/>
              </a:rPr>
              <a:t>1.96	standard errors </a:t>
            </a:r>
            <a:r>
              <a:rPr sz="2800" dirty="0">
                <a:latin typeface="Arial"/>
                <a:cs typeface="Arial"/>
              </a:rPr>
              <a:t>of </a:t>
            </a:r>
            <a:r>
              <a:rPr sz="2800" spc="-5" dirty="0">
                <a:latin typeface="Arial"/>
                <a:cs typeface="Arial"/>
              </a:rPr>
              <a:t>the sample</a:t>
            </a:r>
            <a:r>
              <a:rPr sz="2800" spc="25" dirty="0">
                <a:latin typeface="Arial"/>
                <a:cs typeface="Arial"/>
              </a:rPr>
              <a:t> </a:t>
            </a:r>
            <a:r>
              <a:rPr sz="2800" dirty="0">
                <a:latin typeface="Arial"/>
                <a:cs typeface="Arial"/>
              </a:rPr>
              <a:t>mean.</a:t>
            </a:r>
          </a:p>
          <a:p>
            <a:pPr>
              <a:lnSpc>
                <a:spcPct val="100000"/>
              </a:lnSpc>
              <a:spcBef>
                <a:spcPts val="10"/>
              </a:spcBef>
            </a:pPr>
            <a:endParaRPr sz="1200" dirty="0">
              <a:latin typeface="Arial"/>
              <a:cs typeface="Arial"/>
            </a:endParaRPr>
          </a:p>
          <a:p>
            <a:pPr marL="355600" marR="26034" indent="-342900">
              <a:lnSpc>
                <a:spcPct val="80000"/>
              </a:lnSpc>
              <a:buClr>
                <a:srgbClr val="FF0000"/>
              </a:buClr>
              <a:buFont typeface="Wingdings"/>
              <a:buChar char=""/>
              <a:tabLst>
                <a:tab pos="354965" algn="l"/>
                <a:tab pos="355600" algn="l"/>
                <a:tab pos="5960110" algn="l"/>
              </a:tabLst>
            </a:pPr>
            <a:r>
              <a:rPr lang="en-US" sz="2800" spc="-5" dirty="0">
                <a:latin typeface="Arial"/>
                <a:cs typeface="Arial"/>
              </a:rPr>
              <a:t>Because there is error in our estimate of the mean, we can use the normal distribution to create a </a:t>
            </a:r>
            <a:r>
              <a:rPr sz="2800" b="1" dirty="0">
                <a:latin typeface="Arial"/>
                <a:cs typeface="Arial"/>
              </a:rPr>
              <a:t>c</a:t>
            </a:r>
            <a:r>
              <a:rPr sz="2800" b="1" spc="-10" dirty="0">
                <a:latin typeface="Arial"/>
                <a:cs typeface="Arial"/>
              </a:rPr>
              <a:t>on</a:t>
            </a:r>
            <a:r>
              <a:rPr sz="2800" b="1" dirty="0">
                <a:latin typeface="Arial"/>
                <a:cs typeface="Arial"/>
              </a:rPr>
              <a:t>f</a:t>
            </a:r>
            <a:r>
              <a:rPr sz="2800" b="1" spc="-5" dirty="0">
                <a:latin typeface="Arial"/>
                <a:cs typeface="Arial"/>
              </a:rPr>
              <a:t>i</a:t>
            </a:r>
            <a:r>
              <a:rPr sz="2800" b="1" spc="-10" dirty="0">
                <a:latin typeface="Arial"/>
                <a:cs typeface="Arial"/>
              </a:rPr>
              <a:t>d</a:t>
            </a:r>
            <a:r>
              <a:rPr sz="2800" b="1" dirty="0">
                <a:latin typeface="Arial"/>
                <a:cs typeface="Arial"/>
              </a:rPr>
              <a:t>e</a:t>
            </a:r>
            <a:r>
              <a:rPr sz="2800" b="1" spc="-10" dirty="0">
                <a:latin typeface="Arial"/>
                <a:cs typeface="Arial"/>
              </a:rPr>
              <a:t>n</a:t>
            </a:r>
            <a:r>
              <a:rPr sz="2800" b="1" spc="-5" dirty="0">
                <a:latin typeface="Arial"/>
                <a:cs typeface="Arial"/>
              </a:rPr>
              <a:t>ce  </a:t>
            </a:r>
            <a:r>
              <a:rPr sz="2800" b="1" dirty="0">
                <a:latin typeface="Arial"/>
                <a:cs typeface="Arial"/>
              </a:rPr>
              <a:t>interval</a:t>
            </a:r>
            <a:r>
              <a:rPr sz="2800" dirty="0">
                <a:latin typeface="Arial"/>
                <a:cs typeface="Arial"/>
              </a:rPr>
              <a:t>.</a:t>
            </a:r>
          </a:p>
        </p:txBody>
      </p:sp>
    </p:spTree>
    <p:extLst>
      <p:ext uri="{BB962C8B-B14F-4D97-AF65-F5344CB8AC3E}">
        <p14:creationId xmlns:p14="http://schemas.microsoft.com/office/powerpoint/2010/main" val="399897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7900" y="161672"/>
            <a:ext cx="3528695" cy="452120"/>
          </a:xfrm>
          <a:prstGeom prst="rect">
            <a:avLst/>
          </a:prstGeom>
        </p:spPr>
        <p:txBody>
          <a:bodyPr vert="horz" wrap="square" lIns="0" tIns="12065" rIns="0" bIns="0" rtlCol="0">
            <a:spAutoFit/>
          </a:bodyPr>
          <a:lstStyle/>
          <a:p>
            <a:pPr marL="12700">
              <a:lnSpc>
                <a:spcPct val="100000"/>
              </a:lnSpc>
              <a:spcBef>
                <a:spcPts val="95"/>
              </a:spcBef>
            </a:pPr>
            <a:r>
              <a:rPr sz="2800" spc="-5" dirty="0"/>
              <a:t>Confidence</a:t>
            </a:r>
            <a:r>
              <a:rPr sz="2800" spc="-25" dirty="0"/>
              <a:t> </a:t>
            </a:r>
            <a:r>
              <a:rPr sz="2800" dirty="0"/>
              <a:t>Intervals</a:t>
            </a:r>
            <a:endParaRPr sz="2800"/>
          </a:p>
        </p:txBody>
      </p:sp>
      <p:sp>
        <p:nvSpPr>
          <p:cNvPr id="3" name="object 3"/>
          <p:cNvSpPr txBox="1"/>
          <p:nvPr/>
        </p:nvSpPr>
        <p:spPr>
          <a:xfrm>
            <a:off x="383540" y="1019047"/>
            <a:ext cx="8259445" cy="6158609"/>
          </a:xfrm>
          <a:prstGeom prst="rect">
            <a:avLst/>
          </a:prstGeom>
        </p:spPr>
        <p:txBody>
          <a:bodyPr vert="horz" wrap="square" lIns="0" tIns="83820" rIns="0" bIns="0" rtlCol="0">
            <a:spAutoFit/>
          </a:bodyPr>
          <a:lstStyle/>
          <a:p>
            <a:pPr marL="355600" marR="370840" indent="-342900">
              <a:lnSpc>
                <a:spcPts val="2300"/>
              </a:lnSpc>
              <a:spcBef>
                <a:spcPts val="660"/>
              </a:spcBef>
              <a:buClr>
                <a:srgbClr val="FF0000"/>
              </a:buClr>
              <a:buFont typeface="Wingdings"/>
              <a:buChar char=""/>
              <a:tabLst>
                <a:tab pos="354965" algn="l"/>
                <a:tab pos="355600" algn="l"/>
              </a:tabLst>
            </a:pPr>
            <a:r>
              <a:rPr sz="2400" spc="-10" dirty="0">
                <a:latin typeface="Arial"/>
                <a:cs typeface="Arial"/>
              </a:rPr>
              <a:t>Example: </a:t>
            </a:r>
            <a:r>
              <a:rPr sz="2400" dirty="0">
                <a:latin typeface="Arial"/>
                <a:cs typeface="Arial"/>
              </a:rPr>
              <a:t>A </a:t>
            </a:r>
            <a:r>
              <a:rPr sz="2400" spc="-5" dirty="0">
                <a:latin typeface="Arial"/>
                <a:cs typeface="Arial"/>
              </a:rPr>
              <a:t>researcher reports </a:t>
            </a:r>
            <a:r>
              <a:rPr sz="2400" dirty="0">
                <a:latin typeface="Arial"/>
                <a:cs typeface="Arial"/>
              </a:rPr>
              <a:t>a </a:t>
            </a:r>
            <a:r>
              <a:rPr sz="2400" spc="-5" dirty="0">
                <a:latin typeface="Arial"/>
                <a:cs typeface="Arial"/>
              </a:rPr>
              <a:t>mean systolic </a:t>
            </a:r>
            <a:r>
              <a:rPr sz="2400" spc="-10" dirty="0">
                <a:latin typeface="Arial"/>
                <a:cs typeface="Arial"/>
              </a:rPr>
              <a:t>blood  </a:t>
            </a:r>
            <a:r>
              <a:rPr sz="2400" spc="-5" dirty="0">
                <a:latin typeface="Arial"/>
                <a:cs typeface="Arial"/>
              </a:rPr>
              <a:t>pressure of 129 with </a:t>
            </a:r>
            <a:r>
              <a:rPr sz="2400" dirty="0">
                <a:latin typeface="Arial"/>
                <a:cs typeface="Arial"/>
              </a:rPr>
              <a:t>a </a:t>
            </a:r>
            <a:r>
              <a:rPr sz="2400" spc="-5" dirty="0">
                <a:latin typeface="Arial"/>
                <a:cs typeface="Arial"/>
              </a:rPr>
              <a:t>95% confidence interval of [125 </a:t>
            </a:r>
            <a:r>
              <a:rPr sz="2400" dirty="0">
                <a:latin typeface="Arial"/>
                <a:cs typeface="Arial"/>
              </a:rPr>
              <a:t>-  </a:t>
            </a:r>
            <a:r>
              <a:rPr sz="2400" spc="-5" dirty="0">
                <a:latin typeface="Arial"/>
                <a:cs typeface="Arial"/>
              </a:rPr>
              <a:t>133]. What does this</a:t>
            </a:r>
            <a:r>
              <a:rPr sz="2400" spc="5" dirty="0">
                <a:latin typeface="Arial"/>
                <a:cs typeface="Arial"/>
              </a:rPr>
              <a:t> </a:t>
            </a:r>
            <a:r>
              <a:rPr sz="2400" spc="-5" dirty="0">
                <a:latin typeface="Arial"/>
                <a:cs typeface="Arial"/>
              </a:rPr>
              <a:t>mean?</a:t>
            </a:r>
            <a:endParaRPr sz="2400" dirty="0">
              <a:latin typeface="Arial"/>
              <a:cs typeface="Arial"/>
            </a:endParaRPr>
          </a:p>
          <a:p>
            <a:pPr>
              <a:lnSpc>
                <a:spcPct val="100000"/>
              </a:lnSpc>
              <a:spcBef>
                <a:spcPts val="30"/>
              </a:spcBef>
            </a:pPr>
            <a:endParaRPr sz="3000" dirty="0">
              <a:latin typeface="Arial"/>
              <a:cs typeface="Arial"/>
            </a:endParaRPr>
          </a:p>
          <a:p>
            <a:pPr marL="812165" marR="5080" indent="-342900">
              <a:lnSpc>
                <a:spcPct val="80000"/>
              </a:lnSpc>
              <a:spcBef>
                <a:spcPts val="5"/>
              </a:spcBef>
              <a:buFont typeface="Arial" panose="020B0604020202020204" pitchFamily="34" charset="0"/>
              <a:buChar char="•"/>
            </a:pPr>
            <a:r>
              <a:rPr lang="en-US" sz="2400" dirty="0">
                <a:latin typeface="Arial"/>
                <a:cs typeface="Arial"/>
              </a:rPr>
              <a:t>Because of the properties of the normal distribution, we are </a:t>
            </a:r>
            <a:r>
              <a:rPr sz="2400" spc="-5" dirty="0">
                <a:latin typeface="Arial"/>
                <a:cs typeface="Arial"/>
              </a:rPr>
              <a:t>confident </a:t>
            </a:r>
            <a:r>
              <a:rPr lang="en-US" sz="2400" spc="-5" dirty="0">
                <a:latin typeface="Arial"/>
                <a:cs typeface="Arial"/>
              </a:rPr>
              <a:t>that </a:t>
            </a:r>
            <a:r>
              <a:rPr sz="2400" dirty="0">
                <a:latin typeface="Arial"/>
                <a:cs typeface="Arial"/>
              </a:rPr>
              <a:t>the true </a:t>
            </a:r>
            <a:r>
              <a:rPr sz="2400" spc="-5" dirty="0">
                <a:latin typeface="Arial"/>
                <a:cs typeface="Arial"/>
              </a:rPr>
              <a:t>mean </a:t>
            </a:r>
            <a:r>
              <a:rPr lang="en-US" sz="2400" spc="-5" dirty="0">
                <a:latin typeface="Arial"/>
                <a:cs typeface="Arial"/>
              </a:rPr>
              <a:t>systolic blood pressure </a:t>
            </a:r>
            <a:r>
              <a:rPr sz="2400" spc="-5" dirty="0">
                <a:latin typeface="Arial"/>
                <a:cs typeface="Arial"/>
              </a:rPr>
              <a:t>is between</a:t>
            </a:r>
            <a:r>
              <a:rPr lang="en-CA" sz="2400" spc="-5" dirty="0">
                <a:latin typeface="Arial"/>
                <a:cs typeface="Arial"/>
              </a:rPr>
              <a:t> </a:t>
            </a:r>
            <a:r>
              <a:rPr sz="2400" spc="-5" dirty="0">
                <a:latin typeface="Arial"/>
                <a:cs typeface="Arial"/>
              </a:rPr>
              <a:t>12</a:t>
            </a:r>
            <a:r>
              <a:rPr lang="en-CA" sz="2400" spc="-5" dirty="0">
                <a:latin typeface="Arial"/>
                <a:cs typeface="Arial"/>
              </a:rPr>
              <a:t>5</a:t>
            </a:r>
            <a:r>
              <a:rPr sz="2400" spc="-5" dirty="0">
                <a:latin typeface="Arial"/>
                <a:cs typeface="Arial"/>
              </a:rPr>
              <a:t> and</a:t>
            </a:r>
            <a:r>
              <a:rPr sz="2400" spc="35" dirty="0">
                <a:latin typeface="Arial"/>
                <a:cs typeface="Arial"/>
              </a:rPr>
              <a:t> </a:t>
            </a:r>
            <a:r>
              <a:rPr sz="2400" spc="-5" dirty="0">
                <a:latin typeface="Arial"/>
                <a:cs typeface="Arial"/>
              </a:rPr>
              <a:t>133.</a:t>
            </a:r>
            <a:r>
              <a:rPr lang="en-CA" sz="2400" spc="-5" dirty="0">
                <a:latin typeface="Arial"/>
                <a:cs typeface="Arial"/>
              </a:rPr>
              <a:t> </a:t>
            </a:r>
          </a:p>
          <a:p>
            <a:pPr marL="812165" marR="5080" indent="-342900">
              <a:lnSpc>
                <a:spcPct val="80000"/>
              </a:lnSpc>
              <a:spcBef>
                <a:spcPts val="5"/>
              </a:spcBef>
              <a:buFont typeface="Arial" panose="020B0604020202020204" pitchFamily="34" charset="0"/>
              <a:buChar char="•"/>
            </a:pPr>
            <a:r>
              <a:rPr lang="en-CA" sz="2400" spc="-5" dirty="0">
                <a:latin typeface="Arial"/>
                <a:cs typeface="Arial"/>
              </a:rPr>
              <a:t>In fact, there is only a 5% chance that our CI does not contain the true population mean.</a:t>
            </a:r>
          </a:p>
          <a:p>
            <a:pPr marL="812165" marR="5080" indent="-342900">
              <a:lnSpc>
                <a:spcPct val="80000"/>
              </a:lnSpc>
              <a:spcBef>
                <a:spcPts val="5"/>
              </a:spcBef>
              <a:buFont typeface="Arial" panose="020B0604020202020204" pitchFamily="34" charset="0"/>
              <a:buChar char="•"/>
            </a:pPr>
            <a:r>
              <a:rPr lang="en-US" sz="2400" dirty="0">
                <a:latin typeface="Arial"/>
                <a:cs typeface="Arial"/>
              </a:rPr>
              <a:t>Confidence intervals give a sense of the precision of  the estimate.</a:t>
            </a: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Wide confidence intervals indicate a less precise estimate than narrow CIs.</a:t>
            </a:r>
          </a:p>
          <a:p>
            <a:pPr marL="812165" marR="5080" indent="-342900">
              <a:lnSpc>
                <a:spcPct val="80000"/>
              </a:lnSpc>
              <a:spcBef>
                <a:spcPts val="5"/>
              </a:spcBef>
              <a:buFont typeface="Arial" panose="020B0604020202020204" pitchFamily="34" charset="0"/>
              <a:buChar char="•"/>
            </a:pPr>
            <a:r>
              <a:rPr lang="en-US" sz="2400" dirty="0">
                <a:latin typeface="Arial"/>
                <a:cs typeface="Arial"/>
              </a:rPr>
              <a:t>How did we obtain the CI?</a:t>
            </a: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We used the SD of our sample to estimate the SE of the population.</a:t>
            </a: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We multiplied the SE by 1.96 (95% interval)</a:t>
            </a: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We added this ‘error’ (= 4 in this case) to the mean.</a:t>
            </a:r>
          </a:p>
          <a:p>
            <a:pPr marL="926465" marR="5080" lvl="1">
              <a:lnSpc>
                <a:spcPct val="80000"/>
              </a:lnSpc>
              <a:spcBef>
                <a:spcPts val="5"/>
              </a:spcBef>
            </a:pPr>
            <a:endParaRPr lang="en-US" sz="2400" dirty="0">
              <a:latin typeface="Arial"/>
              <a:cs typeface="Arial"/>
            </a:endParaRPr>
          </a:p>
          <a:p>
            <a:pPr marL="812165" marR="5080" indent="-342900">
              <a:lnSpc>
                <a:spcPct val="80000"/>
              </a:lnSpc>
              <a:spcBef>
                <a:spcPts val="5"/>
              </a:spcBef>
              <a:buFont typeface="Arial" panose="020B0604020202020204" pitchFamily="34" charset="0"/>
              <a:buChar char="•"/>
            </a:pPr>
            <a:endParaRPr lang="en-CA" sz="2400" dirty="0">
              <a:latin typeface="Arial"/>
              <a:cs typeface="Arial"/>
            </a:endParaRPr>
          </a:p>
        </p:txBody>
      </p:sp>
      <p:sp>
        <p:nvSpPr>
          <p:cNvPr id="4" name="Slide Number Placeholder 3">
            <a:extLst>
              <a:ext uri="{FF2B5EF4-FFF2-40B4-BE49-F238E27FC236}">
                <a16:creationId xmlns:a16="http://schemas.microsoft.com/office/drawing/2014/main" id="{67336E75-0E97-4101-81F3-52C67994CA87}"/>
              </a:ext>
            </a:extLst>
          </p:cNvPr>
          <p:cNvSpPr>
            <a:spLocks noGrp="1"/>
          </p:cNvSpPr>
          <p:nvPr>
            <p:ph type="sldNum" sz="quarter" idx="7"/>
          </p:nvPr>
        </p:nvSpPr>
        <p:spPr/>
        <p:txBody>
          <a:bodyPr/>
          <a:lstStyle/>
          <a:p>
            <a:fld id="{B6F15528-21DE-4FAA-801E-634DDDAF4B2B}" type="slidenum">
              <a:rPr lang="en-CA" smtClean="0"/>
              <a:t>27</a:t>
            </a:fld>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7900" y="161672"/>
            <a:ext cx="3528695" cy="452120"/>
          </a:xfrm>
          <a:prstGeom prst="rect">
            <a:avLst/>
          </a:prstGeom>
        </p:spPr>
        <p:txBody>
          <a:bodyPr vert="horz" wrap="square" lIns="0" tIns="12065" rIns="0" bIns="0" rtlCol="0">
            <a:spAutoFit/>
          </a:bodyPr>
          <a:lstStyle/>
          <a:p>
            <a:pPr marL="12700">
              <a:lnSpc>
                <a:spcPct val="100000"/>
              </a:lnSpc>
              <a:spcBef>
                <a:spcPts val="95"/>
              </a:spcBef>
            </a:pPr>
            <a:r>
              <a:rPr sz="2800" spc="-5" dirty="0"/>
              <a:t>Confidence</a:t>
            </a:r>
            <a:r>
              <a:rPr sz="2800" spc="-25" dirty="0"/>
              <a:t> </a:t>
            </a:r>
            <a:r>
              <a:rPr sz="2800" dirty="0"/>
              <a:t>Intervals</a:t>
            </a:r>
            <a:endParaRPr sz="2800"/>
          </a:p>
        </p:txBody>
      </p:sp>
      <p:sp>
        <p:nvSpPr>
          <p:cNvPr id="3" name="object 3"/>
          <p:cNvSpPr txBox="1"/>
          <p:nvPr/>
        </p:nvSpPr>
        <p:spPr>
          <a:xfrm>
            <a:off x="383540" y="1019047"/>
            <a:ext cx="8259445" cy="4681282"/>
          </a:xfrm>
          <a:prstGeom prst="rect">
            <a:avLst/>
          </a:prstGeom>
        </p:spPr>
        <p:txBody>
          <a:bodyPr vert="horz" wrap="square" lIns="0" tIns="83820" rIns="0" bIns="0" rtlCol="0">
            <a:spAutoFit/>
          </a:bodyPr>
          <a:lstStyle/>
          <a:p>
            <a:pPr marL="355600" marR="370840" indent="-342900">
              <a:lnSpc>
                <a:spcPts val="2300"/>
              </a:lnSpc>
              <a:spcBef>
                <a:spcPts val="660"/>
              </a:spcBef>
              <a:buClr>
                <a:srgbClr val="FF0000"/>
              </a:buClr>
              <a:buFont typeface="Wingdings"/>
              <a:buChar char=""/>
              <a:tabLst>
                <a:tab pos="354965" algn="l"/>
                <a:tab pos="355600" algn="l"/>
              </a:tabLst>
            </a:pPr>
            <a:r>
              <a:rPr sz="2400" spc="-10" dirty="0">
                <a:latin typeface="Arial"/>
                <a:cs typeface="Arial"/>
              </a:rPr>
              <a:t>Example: </a:t>
            </a:r>
            <a:r>
              <a:rPr sz="2400" dirty="0">
                <a:latin typeface="Arial"/>
                <a:cs typeface="Arial"/>
              </a:rPr>
              <a:t>A </a:t>
            </a:r>
            <a:r>
              <a:rPr sz="2400" spc="-5" dirty="0">
                <a:latin typeface="Arial"/>
                <a:cs typeface="Arial"/>
              </a:rPr>
              <a:t>researcher reports </a:t>
            </a:r>
            <a:r>
              <a:rPr sz="2400" dirty="0">
                <a:latin typeface="Arial"/>
                <a:cs typeface="Arial"/>
              </a:rPr>
              <a:t>a </a:t>
            </a:r>
            <a:r>
              <a:rPr sz="2400" spc="-5" dirty="0">
                <a:latin typeface="Arial"/>
                <a:cs typeface="Arial"/>
              </a:rPr>
              <a:t>mean systolic </a:t>
            </a:r>
            <a:r>
              <a:rPr sz="2400" spc="-10" dirty="0">
                <a:latin typeface="Arial"/>
                <a:cs typeface="Arial"/>
              </a:rPr>
              <a:t>blood  </a:t>
            </a:r>
            <a:r>
              <a:rPr sz="2400" spc="-5" dirty="0">
                <a:latin typeface="Arial"/>
                <a:cs typeface="Arial"/>
              </a:rPr>
              <a:t>pressure of 129 with </a:t>
            </a:r>
            <a:r>
              <a:rPr sz="2400" dirty="0">
                <a:latin typeface="Arial"/>
                <a:cs typeface="Arial"/>
              </a:rPr>
              <a:t>a </a:t>
            </a:r>
            <a:r>
              <a:rPr sz="2400" spc="-5" dirty="0">
                <a:latin typeface="Arial"/>
                <a:cs typeface="Arial"/>
              </a:rPr>
              <a:t>95% confidence interval of [125 </a:t>
            </a:r>
            <a:r>
              <a:rPr sz="2400" dirty="0">
                <a:latin typeface="Arial"/>
                <a:cs typeface="Arial"/>
              </a:rPr>
              <a:t>-  </a:t>
            </a:r>
            <a:r>
              <a:rPr sz="2400" spc="-5" dirty="0">
                <a:latin typeface="Arial"/>
                <a:cs typeface="Arial"/>
              </a:rPr>
              <a:t>133]. What does this</a:t>
            </a:r>
            <a:r>
              <a:rPr sz="2400" spc="5" dirty="0">
                <a:latin typeface="Arial"/>
                <a:cs typeface="Arial"/>
              </a:rPr>
              <a:t> </a:t>
            </a:r>
            <a:r>
              <a:rPr sz="2400" spc="-5" dirty="0">
                <a:latin typeface="Arial"/>
                <a:cs typeface="Arial"/>
              </a:rPr>
              <a:t>mean?</a:t>
            </a:r>
            <a:endParaRPr sz="2400" dirty="0">
              <a:latin typeface="Arial"/>
              <a:cs typeface="Arial"/>
            </a:endParaRPr>
          </a:p>
          <a:p>
            <a:pPr>
              <a:lnSpc>
                <a:spcPct val="100000"/>
              </a:lnSpc>
              <a:spcBef>
                <a:spcPts val="30"/>
              </a:spcBef>
            </a:pPr>
            <a:endParaRPr sz="3000" dirty="0">
              <a:latin typeface="Arial"/>
              <a:cs typeface="Arial"/>
            </a:endParaRPr>
          </a:p>
          <a:p>
            <a:pPr marL="812165" marR="5080" indent="-342900">
              <a:lnSpc>
                <a:spcPct val="80000"/>
              </a:lnSpc>
              <a:spcBef>
                <a:spcPts val="5"/>
              </a:spcBef>
              <a:buFont typeface="Arial" panose="020B0604020202020204" pitchFamily="34" charset="0"/>
              <a:buChar char="•"/>
            </a:pPr>
            <a:r>
              <a:rPr lang="en-US" sz="2400" dirty="0">
                <a:latin typeface="Arial"/>
                <a:cs typeface="Arial"/>
              </a:rPr>
              <a:t>How did we obtain the CI?</a:t>
            </a: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We used the SD of our sample to estimate the SE of the population.</a:t>
            </a:r>
          </a:p>
          <a:p>
            <a:pPr marL="1726565" marR="5080" lvl="2" indent="-342900">
              <a:lnSpc>
                <a:spcPct val="80000"/>
              </a:lnSpc>
              <a:spcBef>
                <a:spcPts val="5"/>
              </a:spcBef>
              <a:buFont typeface="Arial" panose="020B0604020202020204" pitchFamily="34" charset="0"/>
              <a:buChar char="•"/>
            </a:pPr>
            <a:r>
              <a:rPr lang="en-US" sz="2400" dirty="0">
                <a:latin typeface="Arial"/>
                <a:cs typeface="Arial"/>
              </a:rPr>
              <a:t>SE = 20/ √ 100 = 2</a:t>
            </a:r>
          </a:p>
          <a:p>
            <a:pPr marL="1726565" marR="5080" lvl="2" indent="-342900">
              <a:lnSpc>
                <a:spcPct val="80000"/>
              </a:lnSpc>
              <a:spcBef>
                <a:spcPts val="5"/>
              </a:spcBef>
              <a:buFont typeface="Arial" panose="020B0604020202020204" pitchFamily="34" charset="0"/>
              <a:buChar char="•"/>
            </a:pPr>
            <a:endParaRPr lang="en-US" sz="2400" dirty="0">
              <a:latin typeface="Arial"/>
              <a:cs typeface="Arial"/>
            </a:endParaRP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We multiplied the SE by 1.96 (95% interval)</a:t>
            </a:r>
          </a:p>
          <a:p>
            <a:pPr marL="1726565" marR="5080" lvl="2" indent="-342900">
              <a:lnSpc>
                <a:spcPct val="80000"/>
              </a:lnSpc>
              <a:spcBef>
                <a:spcPts val="5"/>
              </a:spcBef>
              <a:buFont typeface="Arial" panose="020B0604020202020204" pitchFamily="34" charset="0"/>
              <a:buChar char="•"/>
            </a:pPr>
            <a:r>
              <a:rPr lang="en-US" sz="2400" dirty="0">
                <a:latin typeface="Arial"/>
                <a:cs typeface="Arial"/>
              </a:rPr>
              <a:t>2*1.96 = ~4</a:t>
            </a:r>
          </a:p>
          <a:p>
            <a:pPr marL="1269365" marR="5080" lvl="1" indent="-342900">
              <a:lnSpc>
                <a:spcPct val="80000"/>
              </a:lnSpc>
              <a:spcBef>
                <a:spcPts val="5"/>
              </a:spcBef>
              <a:buFont typeface="Arial" panose="020B0604020202020204" pitchFamily="34" charset="0"/>
              <a:buChar char="•"/>
            </a:pPr>
            <a:r>
              <a:rPr lang="en-US" sz="2400" dirty="0">
                <a:latin typeface="Arial"/>
                <a:cs typeface="Arial"/>
              </a:rPr>
              <a:t>We added this ‘error’ to the mean.</a:t>
            </a:r>
          </a:p>
          <a:p>
            <a:pPr marL="1726565" marR="5080" lvl="2" indent="-342900">
              <a:lnSpc>
                <a:spcPct val="80000"/>
              </a:lnSpc>
              <a:spcBef>
                <a:spcPts val="5"/>
              </a:spcBef>
              <a:buFont typeface="Arial" panose="020B0604020202020204" pitchFamily="34" charset="0"/>
              <a:buChar char="•"/>
            </a:pPr>
            <a:r>
              <a:rPr lang="en-US" sz="2400" dirty="0">
                <a:latin typeface="Arial"/>
                <a:cs typeface="Arial"/>
              </a:rPr>
              <a:t>129+4 = 133; 129-4=125</a:t>
            </a:r>
          </a:p>
          <a:p>
            <a:pPr marL="926465" marR="5080" lvl="1">
              <a:lnSpc>
                <a:spcPct val="80000"/>
              </a:lnSpc>
              <a:spcBef>
                <a:spcPts val="5"/>
              </a:spcBef>
            </a:pPr>
            <a:endParaRPr lang="en-US" sz="2400" dirty="0">
              <a:latin typeface="Arial"/>
              <a:cs typeface="Arial"/>
            </a:endParaRPr>
          </a:p>
          <a:p>
            <a:pPr marL="812165" marR="5080" indent="-342900">
              <a:lnSpc>
                <a:spcPct val="80000"/>
              </a:lnSpc>
              <a:spcBef>
                <a:spcPts val="5"/>
              </a:spcBef>
              <a:buFont typeface="Arial" panose="020B0604020202020204" pitchFamily="34" charset="0"/>
              <a:buChar char="•"/>
            </a:pPr>
            <a:endParaRPr lang="en-CA" sz="2400" dirty="0">
              <a:latin typeface="Arial"/>
              <a:cs typeface="Arial"/>
            </a:endParaRPr>
          </a:p>
        </p:txBody>
      </p:sp>
      <p:sp>
        <p:nvSpPr>
          <p:cNvPr id="4" name="Slide Number Placeholder 3">
            <a:extLst>
              <a:ext uri="{FF2B5EF4-FFF2-40B4-BE49-F238E27FC236}">
                <a16:creationId xmlns:a16="http://schemas.microsoft.com/office/drawing/2014/main" id="{67336E75-0E97-4101-81F3-52C67994CA87}"/>
              </a:ext>
            </a:extLst>
          </p:cNvPr>
          <p:cNvSpPr>
            <a:spLocks noGrp="1"/>
          </p:cNvSpPr>
          <p:nvPr>
            <p:ph type="sldNum" sz="quarter" idx="7"/>
          </p:nvPr>
        </p:nvSpPr>
        <p:spPr/>
        <p:txBody>
          <a:bodyPr/>
          <a:lstStyle/>
          <a:p>
            <a:fld id="{B6F15528-21DE-4FAA-801E-634DDDAF4B2B}" type="slidenum">
              <a:rPr lang="en-CA" smtClean="0"/>
              <a:t>28</a:t>
            </a:fld>
            <a:endParaRPr lang="en-CA"/>
          </a:p>
        </p:txBody>
      </p:sp>
    </p:spTree>
    <p:extLst>
      <p:ext uri="{BB962C8B-B14F-4D97-AF65-F5344CB8AC3E}">
        <p14:creationId xmlns:p14="http://schemas.microsoft.com/office/powerpoint/2010/main" val="100836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52830" marR="6985" algn="r">
              <a:lnSpc>
                <a:spcPct val="100000"/>
              </a:lnSpc>
              <a:spcBef>
                <a:spcPts val="100"/>
              </a:spcBef>
            </a:pPr>
            <a:r>
              <a:rPr sz="3200" spc="-5" dirty="0"/>
              <a:t>Material Covered in </a:t>
            </a:r>
            <a:r>
              <a:rPr sz="3200" dirty="0"/>
              <a:t>the</a:t>
            </a:r>
            <a:r>
              <a:rPr sz="3200" spc="-114" dirty="0"/>
              <a:t> </a:t>
            </a:r>
            <a:r>
              <a:rPr sz="3200" spc="-5" dirty="0"/>
              <a:t>Biostatistics</a:t>
            </a:r>
            <a:endParaRPr sz="3200"/>
          </a:p>
          <a:p>
            <a:pPr marL="1052830" marR="5080" algn="r">
              <a:lnSpc>
                <a:spcPct val="100000"/>
              </a:lnSpc>
            </a:pPr>
            <a:r>
              <a:rPr sz="3200" spc="-5" dirty="0"/>
              <a:t>L</a:t>
            </a:r>
            <a:r>
              <a:rPr sz="3200" spc="-10" dirty="0"/>
              <a:t>ec</a:t>
            </a:r>
            <a:r>
              <a:rPr sz="3200" dirty="0"/>
              <a:t>t</a:t>
            </a:r>
            <a:r>
              <a:rPr sz="3200" spc="-5" dirty="0"/>
              <a:t>ur</a:t>
            </a:r>
            <a:r>
              <a:rPr sz="3200" spc="-10" dirty="0"/>
              <a:t>e</a:t>
            </a:r>
            <a:r>
              <a:rPr sz="3200" dirty="0"/>
              <a:t>s</a:t>
            </a:r>
            <a:endParaRPr sz="3200"/>
          </a:p>
        </p:txBody>
      </p:sp>
      <p:sp>
        <p:nvSpPr>
          <p:cNvPr id="4" name="Slide Number Placeholder 3">
            <a:extLst>
              <a:ext uri="{FF2B5EF4-FFF2-40B4-BE49-F238E27FC236}">
                <a16:creationId xmlns:a16="http://schemas.microsoft.com/office/drawing/2014/main" id="{EE426743-DC62-4D21-9ECC-0AB80BC74915}"/>
              </a:ext>
            </a:extLst>
          </p:cNvPr>
          <p:cNvSpPr>
            <a:spLocks noGrp="1"/>
          </p:cNvSpPr>
          <p:nvPr>
            <p:ph type="sldNum" sz="quarter" idx="7"/>
          </p:nvPr>
        </p:nvSpPr>
        <p:spPr/>
        <p:txBody>
          <a:bodyPr/>
          <a:lstStyle/>
          <a:p>
            <a:fld id="{B6F15528-21DE-4FAA-801E-634DDDAF4B2B}" type="slidenum">
              <a:rPr lang="en-CA" smtClean="0"/>
              <a:t>29</a:t>
            </a:fld>
            <a:endParaRPr lang="en-CA"/>
          </a:p>
        </p:txBody>
      </p:sp>
      <p:sp>
        <p:nvSpPr>
          <p:cNvPr id="5" name="object 3">
            <a:extLst>
              <a:ext uri="{FF2B5EF4-FFF2-40B4-BE49-F238E27FC236}">
                <a16:creationId xmlns:a16="http://schemas.microsoft.com/office/drawing/2014/main" id="{3E38DF76-9E5B-4F74-9B37-7EDE8883E961}"/>
              </a:ext>
            </a:extLst>
          </p:cNvPr>
          <p:cNvSpPr txBox="1"/>
          <p:nvPr/>
        </p:nvSpPr>
        <p:spPr>
          <a:xfrm>
            <a:off x="1371600" y="1676400"/>
            <a:ext cx="6927215" cy="4277452"/>
          </a:xfrm>
          <a:prstGeom prst="rect">
            <a:avLst/>
          </a:prstGeom>
        </p:spPr>
        <p:txBody>
          <a:bodyPr vert="horz" wrap="square" lIns="0" tIns="52704" rIns="0" bIns="0" rtlCol="0">
            <a:spAutoFit/>
          </a:bodyPr>
          <a:lstStyle/>
          <a:p>
            <a:pPr marL="355600" indent="-342900">
              <a:lnSpc>
                <a:spcPct val="100000"/>
              </a:lnSpc>
              <a:spcBef>
                <a:spcPts val="414"/>
              </a:spcBef>
              <a:buClr>
                <a:srgbClr val="FF0000"/>
              </a:buClr>
              <a:buFont typeface="Wingdings"/>
              <a:buChar char=""/>
              <a:tabLst>
                <a:tab pos="354965" algn="l"/>
                <a:tab pos="355600" algn="l"/>
              </a:tabLst>
            </a:pPr>
            <a:r>
              <a:rPr sz="2800" dirty="0">
                <a:solidFill>
                  <a:schemeClr val="bg1">
                    <a:lumMod val="75000"/>
                  </a:schemeClr>
                </a:solidFill>
                <a:latin typeface="Arial"/>
                <a:cs typeface="Arial"/>
              </a:rPr>
              <a:t>Lecture </a:t>
            </a:r>
            <a:r>
              <a:rPr sz="2800" spc="-5" dirty="0">
                <a:solidFill>
                  <a:schemeClr val="bg1">
                    <a:lumMod val="75000"/>
                  </a:schemeClr>
                </a:solidFill>
                <a:latin typeface="Arial"/>
                <a:cs typeface="Arial"/>
              </a:rPr>
              <a:t>1B-</a:t>
            </a:r>
            <a:r>
              <a:rPr sz="2800" spc="5" dirty="0">
                <a:solidFill>
                  <a:schemeClr val="bg1">
                    <a:lumMod val="75000"/>
                  </a:schemeClr>
                </a:solidFill>
                <a:latin typeface="Arial"/>
                <a:cs typeface="Arial"/>
              </a:rPr>
              <a:t> </a:t>
            </a:r>
            <a:r>
              <a:rPr sz="2800" dirty="0">
                <a:solidFill>
                  <a:schemeClr val="bg1">
                    <a:lumMod val="75000"/>
                  </a:schemeClr>
                </a:solidFill>
                <a:latin typeface="Arial"/>
                <a:cs typeface="Arial"/>
              </a:rPr>
              <a:t>Inference</a:t>
            </a:r>
          </a:p>
          <a:p>
            <a:pPr marL="469900">
              <a:lnSpc>
                <a:spcPct val="100000"/>
              </a:lnSpc>
              <a:spcBef>
                <a:spcPts val="365"/>
              </a:spcBef>
            </a:pPr>
            <a:r>
              <a:rPr sz="2850" dirty="0">
                <a:solidFill>
                  <a:schemeClr val="bg1">
                    <a:lumMod val="75000"/>
                  </a:schemeClr>
                </a:solidFill>
                <a:latin typeface="Calibri"/>
                <a:cs typeface="Calibri"/>
              </a:rPr>
              <a:t>—</a:t>
            </a:r>
            <a:r>
              <a:rPr lang="en-CA" sz="3200" dirty="0">
                <a:solidFill>
                  <a:schemeClr val="bg1">
                    <a:lumMod val="75000"/>
                  </a:schemeClr>
                </a:solidFill>
                <a:latin typeface="Arial"/>
                <a:cs typeface="Arial"/>
              </a:rPr>
              <a:t>The logic and use of statistics</a:t>
            </a:r>
            <a:endParaRPr sz="3200" dirty="0">
              <a:solidFill>
                <a:schemeClr val="bg1">
                  <a:lumMod val="75000"/>
                </a:schemeClr>
              </a:solidFill>
              <a:latin typeface="Arial"/>
              <a:cs typeface="Arial"/>
            </a:endParaRPr>
          </a:p>
          <a:p>
            <a:pPr marL="469900">
              <a:lnSpc>
                <a:spcPct val="100000"/>
              </a:lnSpc>
              <a:spcBef>
                <a:spcPts val="385"/>
              </a:spcBef>
            </a:pPr>
            <a:r>
              <a:rPr sz="2850" spc="-5" dirty="0">
                <a:solidFill>
                  <a:schemeClr val="bg1">
                    <a:lumMod val="75000"/>
                  </a:schemeClr>
                </a:solidFill>
                <a:latin typeface="Calibri"/>
                <a:cs typeface="Calibri"/>
              </a:rPr>
              <a:t>—</a:t>
            </a:r>
            <a:r>
              <a:rPr sz="3200" spc="-5" dirty="0">
                <a:solidFill>
                  <a:schemeClr val="bg1">
                    <a:lumMod val="75000"/>
                  </a:schemeClr>
                </a:solidFill>
                <a:latin typeface="Arial"/>
                <a:cs typeface="Arial"/>
              </a:rPr>
              <a:t>Sampling</a:t>
            </a:r>
            <a:r>
              <a:rPr sz="3200" spc="-15" dirty="0">
                <a:solidFill>
                  <a:schemeClr val="bg1">
                    <a:lumMod val="75000"/>
                  </a:schemeClr>
                </a:solidFill>
                <a:latin typeface="Arial"/>
                <a:cs typeface="Arial"/>
              </a:rPr>
              <a:t> </a:t>
            </a:r>
            <a:r>
              <a:rPr sz="3200" spc="-5" dirty="0">
                <a:solidFill>
                  <a:schemeClr val="bg1">
                    <a:lumMod val="75000"/>
                  </a:schemeClr>
                </a:solidFill>
                <a:latin typeface="Arial"/>
                <a:cs typeface="Arial"/>
              </a:rPr>
              <a:t>Distributions</a:t>
            </a:r>
            <a:endParaRPr sz="3200" dirty="0">
              <a:solidFill>
                <a:schemeClr val="bg1">
                  <a:lumMod val="75000"/>
                </a:schemeClr>
              </a:solidFill>
              <a:latin typeface="Arial"/>
              <a:cs typeface="Arial"/>
            </a:endParaRPr>
          </a:p>
          <a:p>
            <a:pPr marL="1155700" lvl="1" indent="-228600">
              <a:lnSpc>
                <a:spcPct val="100000"/>
              </a:lnSpc>
              <a:spcBef>
                <a:spcPts val="385"/>
              </a:spcBef>
              <a:buClr>
                <a:srgbClr val="7E7E7E"/>
              </a:buClr>
              <a:buFont typeface="Wingdings"/>
              <a:buChar char=""/>
              <a:tabLst>
                <a:tab pos="1155700" algn="l"/>
              </a:tabLst>
            </a:pPr>
            <a:r>
              <a:rPr sz="3200" spc="-5" dirty="0">
                <a:solidFill>
                  <a:schemeClr val="bg1">
                    <a:lumMod val="75000"/>
                  </a:schemeClr>
                </a:solidFill>
                <a:latin typeface="Arial"/>
                <a:cs typeface="Arial"/>
              </a:rPr>
              <a:t>The normal</a:t>
            </a:r>
            <a:r>
              <a:rPr sz="3200" spc="-35" dirty="0">
                <a:solidFill>
                  <a:schemeClr val="bg1">
                    <a:lumMod val="75000"/>
                  </a:schemeClr>
                </a:solidFill>
                <a:latin typeface="Arial"/>
                <a:cs typeface="Arial"/>
              </a:rPr>
              <a:t> </a:t>
            </a:r>
            <a:r>
              <a:rPr sz="3200" spc="-5" dirty="0">
                <a:solidFill>
                  <a:schemeClr val="bg1">
                    <a:lumMod val="75000"/>
                  </a:schemeClr>
                </a:solidFill>
                <a:latin typeface="Arial"/>
                <a:cs typeface="Arial"/>
              </a:rPr>
              <a:t>distribution</a:t>
            </a:r>
            <a:endParaRPr lang="en-US" sz="3200" spc="-5" dirty="0">
              <a:solidFill>
                <a:schemeClr val="bg1">
                  <a:lumMod val="75000"/>
                </a:schemeClr>
              </a:solidFill>
              <a:latin typeface="Arial"/>
              <a:cs typeface="Arial"/>
            </a:endParaRPr>
          </a:p>
          <a:p>
            <a:pPr marL="1155700" lvl="1" indent="-228600">
              <a:spcBef>
                <a:spcPts val="385"/>
              </a:spcBef>
              <a:buClr>
                <a:srgbClr val="7E7E7E"/>
              </a:buClr>
              <a:buFont typeface="Wingdings"/>
              <a:buChar char=""/>
              <a:tabLst>
                <a:tab pos="1155700" algn="l"/>
              </a:tabLst>
            </a:pPr>
            <a:r>
              <a:rPr lang="en-CA" sz="3200" spc="-5" dirty="0">
                <a:solidFill>
                  <a:schemeClr val="bg1">
                    <a:lumMod val="85000"/>
                  </a:schemeClr>
                </a:solidFill>
                <a:latin typeface="Arial"/>
                <a:cs typeface="Arial"/>
              </a:rPr>
              <a:t>Confidence intervals</a:t>
            </a:r>
            <a:endParaRPr sz="3200" dirty="0">
              <a:solidFill>
                <a:schemeClr val="bg1">
                  <a:lumMod val="85000"/>
                </a:schemeClr>
              </a:solidFill>
              <a:latin typeface="Arial"/>
              <a:cs typeface="Arial"/>
            </a:endParaRPr>
          </a:p>
          <a:p>
            <a:pPr marL="469900">
              <a:lnSpc>
                <a:spcPct val="100000"/>
              </a:lnSpc>
              <a:spcBef>
                <a:spcPts val="384"/>
              </a:spcBef>
            </a:pPr>
            <a:r>
              <a:rPr sz="2850" dirty="0">
                <a:latin typeface="Calibri"/>
                <a:cs typeface="Calibri"/>
              </a:rPr>
              <a:t>—</a:t>
            </a:r>
            <a:r>
              <a:rPr sz="3200" dirty="0">
                <a:latin typeface="Arial"/>
                <a:cs typeface="Arial"/>
              </a:rPr>
              <a:t>Estimation </a:t>
            </a:r>
            <a:r>
              <a:rPr sz="3200" spc="-5" dirty="0">
                <a:latin typeface="Arial"/>
                <a:cs typeface="Arial"/>
              </a:rPr>
              <a:t>and Hypothesis</a:t>
            </a:r>
            <a:r>
              <a:rPr sz="3200" spc="-110" dirty="0">
                <a:latin typeface="Arial"/>
                <a:cs typeface="Arial"/>
              </a:rPr>
              <a:t> </a:t>
            </a:r>
            <a:r>
              <a:rPr sz="3200" spc="-5" dirty="0">
                <a:latin typeface="Arial"/>
                <a:cs typeface="Arial"/>
              </a:rPr>
              <a:t>testing</a:t>
            </a:r>
            <a:endParaRPr sz="3200" dirty="0">
              <a:latin typeface="Arial"/>
              <a:cs typeface="Arial"/>
            </a:endParaRPr>
          </a:p>
          <a:p>
            <a:pPr marL="1155700" lvl="1" indent="-228600">
              <a:lnSpc>
                <a:spcPct val="100000"/>
              </a:lnSpc>
              <a:spcBef>
                <a:spcPts val="265"/>
              </a:spcBef>
              <a:buClr>
                <a:srgbClr val="7E7E7E"/>
              </a:buClr>
              <a:buFont typeface="Wingdings"/>
              <a:buChar char=""/>
              <a:tabLst>
                <a:tab pos="1155700" algn="l"/>
              </a:tabLst>
            </a:pPr>
            <a:r>
              <a:rPr lang="en-CA" sz="3200" spc="-10" dirty="0">
                <a:latin typeface="Arial"/>
                <a:cs typeface="Arial"/>
              </a:rPr>
              <a:t>Difference of Means</a:t>
            </a:r>
          </a:p>
          <a:p>
            <a:pPr marL="469900">
              <a:lnSpc>
                <a:spcPct val="100000"/>
              </a:lnSpc>
              <a:spcBef>
                <a:spcPts val="355"/>
              </a:spcBef>
            </a:pPr>
            <a:r>
              <a:rPr sz="2850" dirty="0">
                <a:solidFill>
                  <a:schemeClr val="bg1">
                    <a:lumMod val="85000"/>
                  </a:schemeClr>
                </a:solidFill>
                <a:latin typeface="Calibri"/>
                <a:cs typeface="Calibri"/>
              </a:rPr>
              <a:t>—</a:t>
            </a:r>
            <a:r>
              <a:rPr sz="3200" dirty="0">
                <a:solidFill>
                  <a:schemeClr val="bg1">
                    <a:lumMod val="85000"/>
                  </a:schemeClr>
                </a:solidFill>
                <a:latin typeface="Arial"/>
                <a:cs typeface="Arial"/>
              </a:rPr>
              <a:t>Power </a:t>
            </a:r>
            <a:r>
              <a:rPr sz="3200" spc="-5" dirty="0">
                <a:solidFill>
                  <a:schemeClr val="bg1">
                    <a:lumMod val="85000"/>
                  </a:schemeClr>
                </a:solidFill>
                <a:latin typeface="Arial"/>
                <a:cs typeface="Arial"/>
              </a:rPr>
              <a:t>and Sample</a:t>
            </a:r>
            <a:r>
              <a:rPr sz="3200" spc="-45" dirty="0">
                <a:solidFill>
                  <a:schemeClr val="bg1">
                    <a:lumMod val="85000"/>
                  </a:schemeClr>
                </a:solidFill>
                <a:latin typeface="Arial"/>
                <a:cs typeface="Arial"/>
              </a:rPr>
              <a:t> </a:t>
            </a:r>
            <a:r>
              <a:rPr sz="3200" dirty="0">
                <a:solidFill>
                  <a:schemeClr val="bg1">
                    <a:lumMod val="85000"/>
                  </a:schemeClr>
                </a:solidFill>
                <a:latin typeface="Arial"/>
                <a:cs typeface="Arial"/>
              </a:rPr>
              <a:t>Size</a:t>
            </a:r>
          </a:p>
        </p:txBody>
      </p:sp>
    </p:spTree>
    <p:extLst>
      <p:ext uri="{BB962C8B-B14F-4D97-AF65-F5344CB8AC3E}">
        <p14:creationId xmlns:p14="http://schemas.microsoft.com/office/powerpoint/2010/main" val="232534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6D06-BE72-4DA9-97AC-F8C0F2683742}"/>
              </a:ext>
            </a:extLst>
          </p:cNvPr>
          <p:cNvSpPr>
            <a:spLocks noGrp="1"/>
          </p:cNvSpPr>
          <p:nvPr>
            <p:ph type="title"/>
          </p:nvPr>
        </p:nvSpPr>
        <p:spPr>
          <a:xfrm>
            <a:off x="3774897" y="131167"/>
            <a:ext cx="5334000" cy="815608"/>
          </a:xfrm>
        </p:spPr>
        <p:txBody>
          <a:bodyPr/>
          <a:lstStyle/>
          <a:p>
            <a:r>
              <a:rPr lang="en-CA" sz="2800" dirty="0"/>
              <a:t>Lies, damn lies, and statistics</a:t>
            </a:r>
            <a:br>
              <a:rPr lang="en-CA" sz="2800" dirty="0"/>
            </a:br>
            <a:endParaRPr lang="en-CA" dirty="0"/>
          </a:p>
        </p:txBody>
      </p:sp>
      <p:sp>
        <p:nvSpPr>
          <p:cNvPr id="3" name="Text Placeholder 2">
            <a:extLst>
              <a:ext uri="{FF2B5EF4-FFF2-40B4-BE49-F238E27FC236}">
                <a16:creationId xmlns:a16="http://schemas.microsoft.com/office/drawing/2014/main" id="{63C8866E-3F33-453C-A774-CB93B0150005}"/>
              </a:ext>
            </a:extLst>
          </p:cNvPr>
          <p:cNvSpPr>
            <a:spLocks noGrp="1"/>
          </p:cNvSpPr>
          <p:nvPr>
            <p:ph type="body" idx="1"/>
          </p:nvPr>
        </p:nvSpPr>
        <p:spPr>
          <a:xfrm>
            <a:off x="381000" y="1447800"/>
            <a:ext cx="8382000" cy="4924425"/>
          </a:xfrm>
        </p:spPr>
        <p:txBody>
          <a:bodyPr/>
          <a:lstStyle/>
          <a:p>
            <a:r>
              <a:rPr lang="en-CA" sz="4000" dirty="0"/>
              <a:t>Statistics rely on assumptions and only provide approximate truths about the things that we really want to know about.</a:t>
            </a:r>
          </a:p>
          <a:p>
            <a:endParaRPr lang="en-CA" sz="4000" dirty="0"/>
          </a:p>
          <a:p>
            <a:r>
              <a:rPr lang="en-CA" sz="4000" dirty="0"/>
              <a:t>And that doesn’t even get into the quality of your data, their representativeness…</a:t>
            </a:r>
          </a:p>
        </p:txBody>
      </p:sp>
      <p:sp>
        <p:nvSpPr>
          <p:cNvPr id="4" name="Slide Number Placeholder 3">
            <a:extLst>
              <a:ext uri="{FF2B5EF4-FFF2-40B4-BE49-F238E27FC236}">
                <a16:creationId xmlns:a16="http://schemas.microsoft.com/office/drawing/2014/main" id="{A7CE6745-F04B-43A0-9317-7AD272159859}"/>
              </a:ext>
            </a:extLst>
          </p:cNvPr>
          <p:cNvSpPr>
            <a:spLocks noGrp="1"/>
          </p:cNvSpPr>
          <p:nvPr>
            <p:ph type="sldNum" sz="quarter" idx="7"/>
          </p:nvPr>
        </p:nvSpPr>
        <p:spPr/>
        <p:txBody>
          <a:bodyPr/>
          <a:lstStyle/>
          <a:p>
            <a:fld id="{B6F15528-21DE-4FAA-801E-634DDDAF4B2B}" type="slidenum">
              <a:rPr lang="en-CA" smtClean="0"/>
              <a:t>3</a:t>
            </a:fld>
            <a:endParaRPr lang="en-CA"/>
          </a:p>
        </p:txBody>
      </p:sp>
    </p:spTree>
    <p:extLst>
      <p:ext uri="{BB962C8B-B14F-4D97-AF65-F5344CB8AC3E}">
        <p14:creationId xmlns:p14="http://schemas.microsoft.com/office/powerpoint/2010/main" val="3257237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9117" y="161304"/>
            <a:ext cx="8584883" cy="5123839"/>
          </a:xfrm>
          <a:prstGeom prst="rect">
            <a:avLst/>
          </a:prstGeom>
        </p:spPr>
        <p:txBody>
          <a:bodyPr vert="horz" wrap="square" lIns="0" tIns="12065" rIns="0" bIns="0" rtlCol="0">
            <a:spAutoFit/>
          </a:bodyPr>
          <a:lstStyle/>
          <a:p>
            <a:pPr marL="1687830">
              <a:lnSpc>
                <a:spcPct val="100000"/>
              </a:lnSpc>
              <a:spcBef>
                <a:spcPts val="95"/>
              </a:spcBef>
            </a:pPr>
            <a:r>
              <a:rPr sz="2800" b="1" spc="-5" dirty="0">
                <a:latin typeface="Arial"/>
                <a:cs typeface="Arial"/>
              </a:rPr>
              <a:t>Hypothesis </a:t>
            </a:r>
            <a:r>
              <a:rPr sz="2800" b="1" spc="-30" dirty="0">
                <a:latin typeface="Arial"/>
                <a:cs typeface="Arial"/>
              </a:rPr>
              <a:t>Testing: </a:t>
            </a:r>
            <a:r>
              <a:rPr lang="en-CA" sz="2800" b="1" spc="-30" dirty="0">
                <a:latin typeface="Arial"/>
                <a:cs typeface="Arial"/>
              </a:rPr>
              <a:t>Difference in means</a:t>
            </a:r>
            <a:endParaRPr sz="2800" dirty="0">
              <a:latin typeface="Arial"/>
              <a:cs typeface="Arial"/>
            </a:endParaRPr>
          </a:p>
          <a:p>
            <a:pPr>
              <a:lnSpc>
                <a:spcPct val="100000"/>
              </a:lnSpc>
              <a:spcBef>
                <a:spcPts val="30"/>
              </a:spcBef>
            </a:pPr>
            <a:endParaRPr sz="4050" dirty="0">
              <a:latin typeface="Arial"/>
              <a:cs typeface="Arial"/>
            </a:endParaRPr>
          </a:p>
          <a:p>
            <a:pPr marL="355600" marR="531495" indent="-342900">
              <a:lnSpc>
                <a:spcPct val="100000"/>
              </a:lnSpc>
              <a:buClr>
                <a:srgbClr val="FF0000"/>
              </a:buClr>
              <a:buFont typeface="Wingdings"/>
              <a:buChar char=""/>
              <a:tabLst>
                <a:tab pos="354965" algn="l"/>
                <a:tab pos="355600" algn="l"/>
              </a:tabLst>
            </a:pPr>
            <a:r>
              <a:rPr sz="2800" dirty="0">
                <a:latin typeface="Arial"/>
                <a:cs typeface="Arial"/>
              </a:rPr>
              <a:t>Interested </a:t>
            </a:r>
            <a:r>
              <a:rPr sz="2800" spc="-5" dirty="0">
                <a:latin typeface="Arial"/>
                <a:cs typeface="Arial"/>
              </a:rPr>
              <a:t>in </a:t>
            </a:r>
            <a:r>
              <a:rPr sz="2800" dirty="0">
                <a:latin typeface="Arial"/>
                <a:cs typeface="Arial"/>
              </a:rPr>
              <a:t>comparisons </a:t>
            </a:r>
            <a:r>
              <a:rPr sz="2800" spc="-5" dirty="0">
                <a:latin typeface="Arial"/>
                <a:cs typeface="Arial"/>
              </a:rPr>
              <a:t>between groups or  </a:t>
            </a:r>
            <a:r>
              <a:rPr sz="2800" dirty="0">
                <a:latin typeface="Arial"/>
                <a:cs typeface="Arial"/>
              </a:rPr>
              <a:t>associations </a:t>
            </a:r>
            <a:r>
              <a:rPr sz="2800" spc="-5" dirty="0">
                <a:latin typeface="Arial"/>
                <a:cs typeface="Arial"/>
              </a:rPr>
              <a:t>among</a:t>
            </a:r>
            <a:r>
              <a:rPr sz="2800" spc="5" dirty="0">
                <a:latin typeface="Arial"/>
                <a:cs typeface="Arial"/>
              </a:rPr>
              <a:t> </a:t>
            </a:r>
            <a:r>
              <a:rPr sz="2800" dirty="0">
                <a:latin typeface="Arial"/>
                <a:cs typeface="Arial"/>
              </a:rPr>
              <a:t>variables.</a:t>
            </a:r>
            <a:endParaRPr lang="en-US" sz="2800" dirty="0">
              <a:latin typeface="Arial"/>
              <a:cs typeface="Arial"/>
            </a:endParaRPr>
          </a:p>
          <a:p>
            <a:pPr marL="812800" marR="531495" lvl="1" indent="-342900">
              <a:buClr>
                <a:srgbClr val="FF0000"/>
              </a:buClr>
              <a:buFont typeface="Wingdings"/>
              <a:buChar char=""/>
              <a:tabLst>
                <a:tab pos="354965" algn="l"/>
                <a:tab pos="355600" algn="l"/>
              </a:tabLst>
            </a:pPr>
            <a:r>
              <a:rPr lang="en-CA" sz="2800" dirty="0">
                <a:latin typeface="Arial"/>
                <a:cs typeface="Arial"/>
              </a:rPr>
              <a:t>Does the BP of 2 groups actually differ?</a:t>
            </a:r>
          </a:p>
          <a:p>
            <a:pPr marL="812800" marR="531495" lvl="1" indent="-342900">
              <a:buClr>
                <a:srgbClr val="FF0000"/>
              </a:buClr>
              <a:buFont typeface="Wingdings"/>
              <a:buChar char=""/>
              <a:tabLst>
                <a:tab pos="354965" algn="l"/>
                <a:tab pos="355600" algn="l"/>
              </a:tabLst>
            </a:pPr>
            <a:r>
              <a:rPr lang="en-CA" sz="2800" dirty="0">
                <a:latin typeface="Arial"/>
                <a:cs typeface="Arial"/>
              </a:rPr>
              <a:t>Is folate really associated with neural tube defects?</a:t>
            </a:r>
            <a:endParaRPr sz="2800" dirty="0">
              <a:latin typeface="Arial"/>
              <a:cs typeface="Arial"/>
            </a:endParaRPr>
          </a:p>
          <a:p>
            <a:pPr marL="355600" marR="553085" indent="-342900">
              <a:lnSpc>
                <a:spcPct val="100000"/>
              </a:lnSpc>
              <a:spcBef>
                <a:spcPts val="675"/>
              </a:spcBef>
              <a:buClr>
                <a:srgbClr val="FF0000"/>
              </a:buClr>
              <a:buFont typeface="Wingdings"/>
              <a:buChar char=""/>
              <a:tabLst>
                <a:tab pos="354965" algn="l"/>
                <a:tab pos="355600" algn="l"/>
              </a:tabLst>
            </a:pPr>
            <a:r>
              <a:rPr sz="2800" spc="-5" dirty="0">
                <a:latin typeface="Arial"/>
                <a:cs typeface="Arial"/>
              </a:rPr>
              <a:t>Humans </a:t>
            </a:r>
            <a:r>
              <a:rPr sz="2800" dirty="0">
                <a:latin typeface="Arial"/>
                <a:cs typeface="Arial"/>
              </a:rPr>
              <a:t>vary </a:t>
            </a:r>
            <a:r>
              <a:rPr sz="2800" spc="-5" dirty="0">
                <a:latin typeface="Arial"/>
                <a:cs typeface="Arial"/>
              </a:rPr>
              <a:t>in </a:t>
            </a:r>
            <a:r>
              <a:rPr sz="2800" dirty="0">
                <a:latin typeface="Arial"/>
                <a:cs typeface="Arial"/>
              </a:rPr>
              <a:t>their response </a:t>
            </a:r>
            <a:r>
              <a:rPr sz="2800" spc="-5" dirty="0">
                <a:latin typeface="Arial"/>
                <a:cs typeface="Arial"/>
              </a:rPr>
              <a:t>to </a:t>
            </a:r>
            <a:r>
              <a:rPr sz="2800" dirty="0">
                <a:latin typeface="Arial"/>
                <a:cs typeface="Arial"/>
              </a:rPr>
              <a:t>treatments,  </a:t>
            </a:r>
            <a:r>
              <a:rPr sz="2800" spc="-5" dirty="0">
                <a:latin typeface="Arial"/>
                <a:cs typeface="Arial"/>
              </a:rPr>
              <a:t>exposures</a:t>
            </a:r>
            <a:r>
              <a:rPr sz="2800" dirty="0">
                <a:latin typeface="Arial"/>
                <a:cs typeface="Arial"/>
              </a:rPr>
              <a:t> etc.</a:t>
            </a:r>
          </a:p>
          <a:p>
            <a:pPr marL="355600" indent="-342900">
              <a:lnSpc>
                <a:spcPct val="100000"/>
              </a:lnSpc>
              <a:spcBef>
                <a:spcPts val="670"/>
              </a:spcBef>
              <a:buClr>
                <a:srgbClr val="FF0000"/>
              </a:buClr>
              <a:buFont typeface="Wingdings"/>
              <a:buChar char=""/>
              <a:tabLst>
                <a:tab pos="354965" algn="l"/>
                <a:tab pos="355600" algn="l"/>
              </a:tabLst>
            </a:pPr>
            <a:r>
              <a:rPr sz="2800" spc="-5" dirty="0">
                <a:latin typeface="Arial"/>
                <a:cs typeface="Arial"/>
              </a:rPr>
              <a:t>How do </a:t>
            </a:r>
            <a:r>
              <a:rPr sz="2800" spc="-10" dirty="0">
                <a:latin typeface="Arial"/>
                <a:cs typeface="Arial"/>
              </a:rPr>
              <a:t>we </a:t>
            </a:r>
            <a:r>
              <a:rPr sz="2800" dirty="0">
                <a:latin typeface="Arial"/>
                <a:cs typeface="Arial"/>
              </a:rPr>
              <a:t>know that </a:t>
            </a:r>
            <a:r>
              <a:rPr sz="2800" spc="-5" dirty="0">
                <a:latin typeface="Arial"/>
                <a:cs typeface="Arial"/>
              </a:rPr>
              <a:t>observed </a:t>
            </a:r>
            <a:r>
              <a:rPr sz="2800" spc="-10" dirty="0">
                <a:latin typeface="Arial"/>
                <a:cs typeface="Arial"/>
              </a:rPr>
              <a:t>effects </a:t>
            </a:r>
            <a:r>
              <a:rPr sz="2800" dirty="0">
                <a:latin typeface="Arial"/>
                <a:cs typeface="Arial"/>
              </a:rPr>
              <a:t>can</a:t>
            </a:r>
            <a:r>
              <a:rPr sz="2800" spc="30" dirty="0">
                <a:latin typeface="Arial"/>
                <a:cs typeface="Arial"/>
              </a:rPr>
              <a:t> </a:t>
            </a:r>
            <a:r>
              <a:rPr sz="2800" spc="-5" dirty="0">
                <a:latin typeface="Arial"/>
                <a:cs typeface="Arial"/>
              </a:rPr>
              <a:t>be</a:t>
            </a:r>
            <a:endParaRPr sz="2800" dirty="0">
              <a:latin typeface="Arial"/>
              <a:cs typeface="Arial"/>
            </a:endParaRPr>
          </a:p>
          <a:p>
            <a:pPr marL="355600">
              <a:lnSpc>
                <a:spcPct val="100000"/>
              </a:lnSpc>
            </a:pPr>
            <a:r>
              <a:rPr sz="2800" i="1" dirty="0">
                <a:latin typeface="Arial"/>
                <a:cs typeface="Arial"/>
              </a:rPr>
              <a:t>attributed </a:t>
            </a:r>
            <a:r>
              <a:rPr sz="2800" spc="-5" dirty="0">
                <a:latin typeface="Arial"/>
                <a:cs typeface="Arial"/>
              </a:rPr>
              <a:t>to the </a:t>
            </a:r>
            <a:r>
              <a:rPr sz="2800" dirty="0">
                <a:latin typeface="Arial"/>
                <a:cs typeface="Arial"/>
              </a:rPr>
              <a:t>“treatment” </a:t>
            </a:r>
            <a:r>
              <a:rPr sz="2800" spc="-5" dirty="0">
                <a:latin typeface="Arial"/>
                <a:cs typeface="Arial"/>
              </a:rPr>
              <a:t>or</a:t>
            </a:r>
            <a:r>
              <a:rPr sz="2800" spc="5" dirty="0">
                <a:latin typeface="Arial"/>
                <a:cs typeface="Arial"/>
              </a:rPr>
              <a:t> </a:t>
            </a:r>
            <a:r>
              <a:rPr sz="2800" dirty="0">
                <a:latin typeface="Arial"/>
                <a:cs typeface="Arial"/>
              </a:rPr>
              <a:t>“grouping”?</a:t>
            </a:r>
            <a:endParaRPr lang="en-US" sz="2800" dirty="0">
              <a:latin typeface="Arial"/>
              <a:cs typeface="Arial"/>
            </a:endParaRPr>
          </a:p>
        </p:txBody>
      </p:sp>
      <p:sp>
        <p:nvSpPr>
          <p:cNvPr id="3" name="Slide Number Placeholder 2">
            <a:extLst>
              <a:ext uri="{FF2B5EF4-FFF2-40B4-BE49-F238E27FC236}">
                <a16:creationId xmlns:a16="http://schemas.microsoft.com/office/drawing/2014/main" id="{E905EEC8-195A-4C4D-89B0-BFC5A0C3E9E9}"/>
              </a:ext>
            </a:extLst>
          </p:cNvPr>
          <p:cNvSpPr>
            <a:spLocks noGrp="1"/>
          </p:cNvSpPr>
          <p:nvPr>
            <p:ph type="sldNum" sz="quarter" idx="7"/>
          </p:nvPr>
        </p:nvSpPr>
        <p:spPr/>
        <p:txBody>
          <a:bodyPr/>
          <a:lstStyle/>
          <a:p>
            <a:fld id="{B6F15528-21DE-4FAA-801E-634DDDAF4B2B}" type="slidenum">
              <a:rPr lang="en-CA" smtClean="0"/>
              <a:t>30</a:t>
            </a:fld>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77938"/>
            <a:ext cx="8608499" cy="443070"/>
          </a:xfrm>
          <a:prstGeom prst="rect">
            <a:avLst/>
          </a:prstGeom>
        </p:spPr>
        <p:txBody>
          <a:bodyPr vert="horz" wrap="square" lIns="0" tIns="12065" rIns="0" bIns="0" rtlCol="0">
            <a:spAutoFit/>
          </a:bodyPr>
          <a:lstStyle/>
          <a:p>
            <a:pPr marL="1687830">
              <a:lnSpc>
                <a:spcPct val="100000"/>
              </a:lnSpc>
              <a:spcBef>
                <a:spcPts val="95"/>
              </a:spcBef>
            </a:pPr>
            <a:r>
              <a:rPr lang="en-CA" sz="2800" b="1" spc="-5" dirty="0">
                <a:latin typeface="Arial"/>
                <a:cs typeface="Arial"/>
              </a:rPr>
              <a:t>Hypothesis </a:t>
            </a:r>
            <a:r>
              <a:rPr lang="en-CA" sz="2800" b="1" spc="-30" dirty="0">
                <a:latin typeface="Arial"/>
                <a:cs typeface="Arial"/>
              </a:rPr>
              <a:t>Testing: Difference in means</a:t>
            </a:r>
            <a:endParaRPr lang="en-CA" sz="2800" dirty="0">
              <a:latin typeface="Arial"/>
              <a:cs typeface="Arial"/>
            </a:endParaRPr>
          </a:p>
        </p:txBody>
      </p:sp>
      <p:sp>
        <p:nvSpPr>
          <p:cNvPr id="3" name="object 3"/>
          <p:cNvSpPr txBox="1"/>
          <p:nvPr/>
        </p:nvSpPr>
        <p:spPr>
          <a:xfrm>
            <a:off x="375285" y="1328726"/>
            <a:ext cx="8393430" cy="2681632"/>
          </a:xfrm>
          <a:prstGeom prst="rect">
            <a:avLst/>
          </a:prstGeom>
        </p:spPr>
        <p:txBody>
          <a:bodyPr vert="horz" wrap="square" lIns="0" tIns="85725" rIns="0" bIns="0" rtlCol="0">
            <a:spAutoFit/>
          </a:bodyPr>
          <a:lstStyle/>
          <a:p>
            <a:pPr marL="419100" marR="88900" indent="-342900">
              <a:lnSpc>
                <a:spcPct val="80000"/>
              </a:lnSpc>
              <a:spcBef>
                <a:spcPts val="675"/>
              </a:spcBef>
              <a:buClr>
                <a:srgbClr val="FF0000"/>
              </a:buClr>
              <a:buFont typeface="Wingdings"/>
              <a:buChar char=""/>
              <a:tabLst>
                <a:tab pos="418465" algn="l"/>
                <a:tab pos="419100" algn="l"/>
              </a:tabLst>
            </a:pPr>
            <a:r>
              <a:rPr sz="2400" spc="-5" dirty="0">
                <a:latin typeface="Arial"/>
                <a:cs typeface="Arial"/>
              </a:rPr>
              <a:t>When comparing two measures of interest (</a:t>
            </a:r>
            <a:r>
              <a:rPr lang="en-CA" sz="2400" spc="-5" dirty="0">
                <a:latin typeface="Arial"/>
                <a:cs typeface="Arial"/>
              </a:rPr>
              <a:t>e.g. </a:t>
            </a:r>
            <a:r>
              <a:rPr sz="2400" spc="-5" dirty="0">
                <a:latin typeface="Arial"/>
                <a:cs typeface="Arial"/>
              </a:rPr>
              <a:t>means</a:t>
            </a:r>
            <a:r>
              <a:rPr lang="en-CA" sz="2400" spc="-5" dirty="0">
                <a:latin typeface="Arial"/>
                <a:cs typeface="Arial"/>
              </a:rPr>
              <a:t>)</a:t>
            </a:r>
            <a:r>
              <a:rPr sz="2400" spc="-5" dirty="0">
                <a:latin typeface="Arial"/>
                <a:cs typeface="Arial"/>
              </a:rPr>
              <a:t>, we compare </a:t>
            </a:r>
            <a:r>
              <a:rPr sz="2400" dirty="0">
                <a:latin typeface="Arial"/>
                <a:cs typeface="Arial"/>
              </a:rPr>
              <a:t>the </a:t>
            </a:r>
            <a:r>
              <a:rPr sz="2400" spc="-5" dirty="0">
                <a:latin typeface="Arial"/>
                <a:cs typeface="Arial"/>
              </a:rPr>
              <a:t>observed </a:t>
            </a:r>
            <a:r>
              <a:rPr sz="2400" spc="-10" dirty="0">
                <a:latin typeface="Arial"/>
                <a:cs typeface="Arial"/>
              </a:rPr>
              <a:t>difference </a:t>
            </a:r>
            <a:r>
              <a:rPr sz="2400" spc="-5" dirty="0">
                <a:latin typeface="Arial"/>
                <a:cs typeface="Arial"/>
              </a:rPr>
              <a:t>in these </a:t>
            </a:r>
            <a:r>
              <a:rPr sz="2400" dirty="0">
                <a:latin typeface="Arial"/>
                <a:cs typeface="Arial"/>
              </a:rPr>
              <a:t>to the </a:t>
            </a:r>
            <a:r>
              <a:rPr sz="2400" spc="-5" dirty="0">
                <a:latin typeface="Arial"/>
                <a:cs typeface="Arial"/>
              </a:rPr>
              <a:t>distribution of </a:t>
            </a:r>
            <a:r>
              <a:rPr sz="2400" spc="-10" dirty="0">
                <a:latin typeface="Arial"/>
                <a:cs typeface="Arial"/>
              </a:rPr>
              <a:t>differences </a:t>
            </a:r>
            <a:r>
              <a:rPr sz="2400" spc="-5" dirty="0">
                <a:latin typeface="Arial"/>
                <a:cs typeface="Arial"/>
              </a:rPr>
              <a:t>we </a:t>
            </a:r>
            <a:r>
              <a:rPr sz="2400" spc="-10" dirty="0">
                <a:latin typeface="Arial"/>
                <a:cs typeface="Arial"/>
              </a:rPr>
              <a:t>would expect </a:t>
            </a:r>
            <a:r>
              <a:rPr sz="2400" dirty="0">
                <a:latin typeface="Arial"/>
                <a:cs typeface="Arial"/>
              </a:rPr>
              <a:t>to </a:t>
            </a:r>
            <a:r>
              <a:rPr sz="2400" spc="-5" dirty="0">
                <a:latin typeface="Arial"/>
                <a:cs typeface="Arial"/>
              </a:rPr>
              <a:t>occur under </a:t>
            </a:r>
            <a:r>
              <a:rPr sz="2400" dirty="0">
                <a:latin typeface="Arial"/>
                <a:cs typeface="Arial"/>
              </a:rPr>
              <a:t>the </a:t>
            </a:r>
            <a:r>
              <a:rPr sz="2400" spc="-5" dirty="0">
                <a:latin typeface="Arial"/>
                <a:cs typeface="Arial"/>
              </a:rPr>
              <a:t>assumptions of </a:t>
            </a:r>
            <a:r>
              <a:rPr sz="2400" b="1" spc="-5" dirty="0">
                <a:latin typeface="Arial"/>
                <a:cs typeface="Arial"/>
              </a:rPr>
              <a:t>null hypothesis</a:t>
            </a:r>
            <a:r>
              <a:rPr sz="2400" spc="-5" dirty="0">
                <a:latin typeface="Arial"/>
                <a:cs typeface="Arial"/>
              </a:rPr>
              <a:t>.</a:t>
            </a:r>
            <a:endParaRPr sz="2400" dirty="0">
              <a:latin typeface="Arial"/>
              <a:cs typeface="Arial"/>
            </a:endParaRPr>
          </a:p>
          <a:p>
            <a:pPr>
              <a:lnSpc>
                <a:spcPct val="100000"/>
              </a:lnSpc>
              <a:spcBef>
                <a:spcPts val="45"/>
              </a:spcBef>
              <a:buClr>
                <a:srgbClr val="FF0000"/>
              </a:buClr>
              <a:buFont typeface="Wingdings"/>
              <a:buChar char=""/>
            </a:pPr>
            <a:endParaRPr sz="2950" dirty="0">
              <a:latin typeface="Arial"/>
              <a:cs typeface="Arial"/>
            </a:endParaRPr>
          </a:p>
          <a:p>
            <a:pPr marL="419100" marR="81280" indent="-342900">
              <a:lnSpc>
                <a:spcPts val="2300"/>
              </a:lnSpc>
              <a:buClr>
                <a:srgbClr val="FF0000"/>
              </a:buClr>
              <a:buFont typeface="Wingdings"/>
              <a:buChar char=""/>
              <a:tabLst>
                <a:tab pos="418465" algn="l"/>
                <a:tab pos="419100" algn="l"/>
              </a:tabLst>
            </a:pPr>
            <a:r>
              <a:rPr sz="2400" b="1" spc="-10" dirty="0">
                <a:latin typeface="Arial"/>
                <a:cs typeface="Arial"/>
              </a:rPr>
              <a:t>H</a:t>
            </a:r>
            <a:r>
              <a:rPr sz="2400" b="1" spc="-15" baseline="-20833" dirty="0">
                <a:latin typeface="Arial"/>
                <a:cs typeface="Arial"/>
              </a:rPr>
              <a:t>0 </a:t>
            </a:r>
            <a:r>
              <a:rPr sz="2400" b="1" dirty="0">
                <a:latin typeface="Arial"/>
                <a:cs typeface="Arial"/>
              </a:rPr>
              <a:t>: </a:t>
            </a:r>
            <a:r>
              <a:rPr sz="2400" spc="-25" dirty="0">
                <a:latin typeface="Arial"/>
                <a:cs typeface="Arial"/>
              </a:rPr>
              <a:t>We </a:t>
            </a:r>
            <a:r>
              <a:rPr sz="2400" spc="-5" dirty="0">
                <a:latin typeface="Arial"/>
                <a:cs typeface="Arial"/>
              </a:rPr>
              <a:t>refer </a:t>
            </a:r>
            <a:r>
              <a:rPr sz="2400" dirty="0">
                <a:latin typeface="Arial"/>
                <a:cs typeface="Arial"/>
              </a:rPr>
              <a:t>to the </a:t>
            </a:r>
            <a:r>
              <a:rPr sz="2400" spc="-5" dirty="0">
                <a:latin typeface="Arial"/>
                <a:cs typeface="Arial"/>
              </a:rPr>
              <a:t>hypothesis of no </a:t>
            </a:r>
            <a:r>
              <a:rPr sz="2400" spc="-10" dirty="0">
                <a:latin typeface="Arial"/>
                <a:cs typeface="Arial"/>
              </a:rPr>
              <a:t>difference </a:t>
            </a:r>
            <a:r>
              <a:rPr sz="2400" spc="-5" dirty="0">
                <a:latin typeface="Arial"/>
                <a:cs typeface="Arial"/>
              </a:rPr>
              <a:t>or no</a:t>
            </a:r>
            <a:r>
              <a:rPr sz="2400" spc="-160" dirty="0">
                <a:latin typeface="Arial"/>
                <a:cs typeface="Arial"/>
              </a:rPr>
              <a:t> </a:t>
            </a:r>
            <a:r>
              <a:rPr sz="2400" spc="-10" dirty="0">
                <a:latin typeface="Arial"/>
                <a:cs typeface="Arial"/>
              </a:rPr>
              <a:t>effect  </a:t>
            </a:r>
            <a:r>
              <a:rPr sz="2400" spc="-5" dirty="0">
                <a:latin typeface="Arial"/>
                <a:cs typeface="Arial"/>
              </a:rPr>
              <a:t>as </a:t>
            </a:r>
            <a:r>
              <a:rPr sz="2400" dirty="0">
                <a:latin typeface="Arial"/>
                <a:cs typeface="Arial"/>
              </a:rPr>
              <a:t>the </a:t>
            </a:r>
            <a:r>
              <a:rPr sz="2400" b="1" spc="-5" dirty="0">
                <a:latin typeface="Arial"/>
                <a:cs typeface="Arial"/>
              </a:rPr>
              <a:t>null</a:t>
            </a:r>
            <a:r>
              <a:rPr sz="2400" b="1" spc="-40" dirty="0">
                <a:latin typeface="Arial"/>
                <a:cs typeface="Arial"/>
              </a:rPr>
              <a:t> </a:t>
            </a:r>
            <a:r>
              <a:rPr sz="2400" b="1" spc="-10" dirty="0">
                <a:latin typeface="Arial"/>
                <a:cs typeface="Arial"/>
              </a:rPr>
              <a:t>hypothesis.</a:t>
            </a:r>
            <a:endParaRPr sz="2400" dirty="0">
              <a:latin typeface="Arial"/>
              <a:cs typeface="Arial"/>
            </a:endParaRPr>
          </a:p>
          <a:p>
            <a:pPr marL="419100" indent="-342900">
              <a:lnSpc>
                <a:spcPct val="100000"/>
              </a:lnSpc>
              <a:spcBef>
                <a:spcPts val="25"/>
              </a:spcBef>
              <a:buClr>
                <a:srgbClr val="FF0000"/>
              </a:buClr>
              <a:buFont typeface="Wingdings"/>
              <a:buChar char=""/>
              <a:tabLst>
                <a:tab pos="418465" algn="l"/>
                <a:tab pos="419100" algn="l"/>
              </a:tabLst>
            </a:pPr>
            <a:r>
              <a:rPr sz="2400" b="1" spc="-10" dirty="0">
                <a:latin typeface="Arial"/>
                <a:cs typeface="Arial"/>
              </a:rPr>
              <a:t>H</a:t>
            </a:r>
            <a:r>
              <a:rPr sz="2400" b="1" spc="-15" baseline="-20833" dirty="0">
                <a:latin typeface="Arial"/>
                <a:cs typeface="Arial"/>
              </a:rPr>
              <a:t>A </a:t>
            </a:r>
            <a:r>
              <a:rPr sz="2400" b="1" dirty="0">
                <a:latin typeface="Arial"/>
                <a:cs typeface="Arial"/>
              </a:rPr>
              <a:t>: </a:t>
            </a:r>
            <a:r>
              <a:rPr sz="2400" spc="-25" dirty="0">
                <a:latin typeface="Arial"/>
                <a:cs typeface="Arial"/>
              </a:rPr>
              <a:t>We </a:t>
            </a:r>
            <a:r>
              <a:rPr sz="2400" spc="-5" dirty="0">
                <a:latin typeface="Arial"/>
                <a:cs typeface="Arial"/>
              </a:rPr>
              <a:t>specify an </a:t>
            </a:r>
            <a:r>
              <a:rPr sz="2400" b="1" spc="-5" dirty="0">
                <a:latin typeface="Arial"/>
                <a:cs typeface="Arial"/>
              </a:rPr>
              <a:t>alternative hypothesis</a:t>
            </a:r>
            <a:r>
              <a:rPr lang="en-US" sz="2400" b="1" spc="-5" dirty="0">
                <a:latin typeface="Arial"/>
                <a:cs typeface="Arial"/>
              </a:rPr>
              <a:t>.</a:t>
            </a:r>
            <a:endParaRPr lang="en-US" sz="2400" dirty="0">
              <a:latin typeface="Arial"/>
              <a:cs typeface="Arial"/>
            </a:endParaRPr>
          </a:p>
        </p:txBody>
      </p:sp>
      <p:sp>
        <p:nvSpPr>
          <p:cNvPr id="4" name="Slide Number Placeholder 3">
            <a:extLst>
              <a:ext uri="{FF2B5EF4-FFF2-40B4-BE49-F238E27FC236}">
                <a16:creationId xmlns:a16="http://schemas.microsoft.com/office/drawing/2014/main" id="{E7AC8CBD-EC96-4CCB-9BE7-1487E6CA9881}"/>
              </a:ext>
            </a:extLst>
          </p:cNvPr>
          <p:cNvSpPr>
            <a:spLocks noGrp="1"/>
          </p:cNvSpPr>
          <p:nvPr>
            <p:ph type="sldNum" sz="quarter" idx="7"/>
          </p:nvPr>
        </p:nvSpPr>
        <p:spPr/>
        <p:txBody>
          <a:bodyPr/>
          <a:lstStyle/>
          <a:p>
            <a:fld id="{B6F15528-21DE-4FAA-801E-634DDDAF4B2B}" type="slidenum">
              <a:rPr lang="en-CA" smtClean="0"/>
              <a:t>31</a:t>
            </a:fld>
            <a:endParaRPr lang="en-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2655" y="128144"/>
            <a:ext cx="6624320" cy="513715"/>
          </a:xfrm>
          <a:prstGeom prst="rect">
            <a:avLst/>
          </a:prstGeom>
        </p:spPr>
        <p:txBody>
          <a:bodyPr vert="horz" wrap="square" lIns="0" tIns="12700" rIns="0" bIns="0" rtlCol="0">
            <a:spAutoFit/>
          </a:bodyPr>
          <a:lstStyle/>
          <a:p>
            <a:pPr marL="12700">
              <a:lnSpc>
                <a:spcPct val="100000"/>
              </a:lnSpc>
              <a:spcBef>
                <a:spcPts val="100"/>
              </a:spcBef>
            </a:pPr>
            <a:r>
              <a:rPr sz="3200" spc="-25" dirty="0"/>
              <a:t>Example-Two </a:t>
            </a:r>
            <a:r>
              <a:rPr sz="3200" spc="-5" dirty="0"/>
              <a:t>independent</a:t>
            </a:r>
            <a:r>
              <a:rPr sz="3200" spc="-114" dirty="0"/>
              <a:t> </a:t>
            </a:r>
            <a:r>
              <a:rPr sz="3200" spc="-5" dirty="0"/>
              <a:t>groups</a:t>
            </a:r>
            <a:endParaRPr sz="3200"/>
          </a:p>
        </p:txBody>
      </p:sp>
      <p:sp>
        <p:nvSpPr>
          <p:cNvPr id="3" name="object 3"/>
          <p:cNvSpPr txBox="1"/>
          <p:nvPr/>
        </p:nvSpPr>
        <p:spPr>
          <a:xfrm>
            <a:off x="560539" y="1141289"/>
            <a:ext cx="8090534" cy="3865879"/>
          </a:xfrm>
          <a:prstGeom prst="rect">
            <a:avLst/>
          </a:prstGeom>
        </p:spPr>
        <p:txBody>
          <a:bodyPr vert="horz" wrap="square" lIns="0" tIns="59690" rIns="0" bIns="0" rtlCol="0">
            <a:spAutoFit/>
          </a:bodyPr>
          <a:lstStyle/>
          <a:p>
            <a:pPr marL="381000" marR="275590" indent="-342900">
              <a:lnSpc>
                <a:spcPts val="3030"/>
              </a:lnSpc>
              <a:spcBef>
                <a:spcPts val="470"/>
              </a:spcBef>
              <a:buClr>
                <a:srgbClr val="FF0000"/>
              </a:buClr>
              <a:buFont typeface="Wingdings"/>
              <a:buChar char=""/>
              <a:tabLst>
                <a:tab pos="380365" algn="l"/>
                <a:tab pos="381000" algn="l"/>
              </a:tabLst>
            </a:pPr>
            <a:r>
              <a:rPr sz="2800" spc="-5" dirty="0">
                <a:latin typeface="Arial"/>
                <a:cs typeface="Arial"/>
              </a:rPr>
              <a:t>Researchers want to compare the 24</a:t>
            </a:r>
            <a:r>
              <a:rPr lang="en-CA" sz="2800" spc="-5" dirty="0">
                <a:latin typeface="Arial"/>
                <a:cs typeface="Arial"/>
              </a:rPr>
              <a:t>-</a:t>
            </a:r>
            <a:r>
              <a:rPr sz="2800" spc="-5" dirty="0">
                <a:latin typeface="Arial"/>
                <a:cs typeface="Arial"/>
              </a:rPr>
              <a:t>hour </a:t>
            </a:r>
            <a:r>
              <a:rPr sz="2800" dirty="0">
                <a:latin typeface="Arial"/>
                <a:cs typeface="Arial"/>
              </a:rPr>
              <a:t>total  </a:t>
            </a:r>
            <a:r>
              <a:rPr sz="2800" spc="-5" dirty="0">
                <a:latin typeface="Arial"/>
                <a:cs typeface="Arial"/>
              </a:rPr>
              <a:t>energy intake in two </a:t>
            </a:r>
            <a:r>
              <a:rPr sz="2800" dirty="0">
                <a:latin typeface="Arial"/>
                <a:cs typeface="Arial"/>
              </a:rPr>
              <a:t>populations </a:t>
            </a:r>
            <a:r>
              <a:rPr lang="en-US" sz="2800" dirty="0">
                <a:latin typeface="Arial"/>
                <a:cs typeface="Arial"/>
              </a:rPr>
              <a:t>using</a:t>
            </a:r>
            <a:r>
              <a:rPr sz="2800" dirty="0">
                <a:latin typeface="Arial"/>
                <a:cs typeface="Arial"/>
              </a:rPr>
              <a:t> </a:t>
            </a:r>
            <a:r>
              <a:rPr sz="2800" spc="-5" dirty="0">
                <a:latin typeface="Arial"/>
                <a:cs typeface="Arial"/>
              </a:rPr>
              <a:t>two  </a:t>
            </a:r>
            <a:r>
              <a:rPr sz="2800" dirty="0">
                <a:latin typeface="Arial"/>
                <a:cs typeface="Arial"/>
              </a:rPr>
              <a:t>samples: </a:t>
            </a:r>
            <a:r>
              <a:rPr sz="2800" spc="-5" dirty="0">
                <a:latin typeface="Arial"/>
                <a:cs typeface="Arial"/>
              </a:rPr>
              <a:t>lean and obese</a:t>
            </a:r>
            <a:r>
              <a:rPr sz="2800" spc="25" dirty="0">
                <a:latin typeface="Arial"/>
                <a:cs typeface="Arial"/>
              </a:rPr>
              <a:t> </a:t>
            </a:r>
            <a:r>
              <a:rPr sz="2800" dirty="0">
                <a:latin typeface="Arial"/>
                <a:cs typeface="Arial"/>
              </a:rPr>
              <a:t>people</a:t>
            </a:r>
          </a:p>
          <a:p>
            <a:pPr marL="380365" marR="30480" indent="-342900">
              <a:lnSpc>
                <a:spcPts val="3030"/>
              </a:lnSpc>
              <a:spcBef>
                <a:spcPts val="655"/>
              </a:spcBef>
              <a:buClr>
                <a:srgbClr val="FF0000"/>
              </a:buClr>
              <a:buFont typeface="Wingdings"/>
              <a:buChar char=""/>
              <a:tabLst>
                <a:tab pos="380365" algn="l"/>
                <a:tab pos="381000" algn="l"/>
              </a:tabLst>
            </a:pPr>
            <a:r>
              <a:rPr sz="2800" dirty="0">
                <a:latin typeface="Arial"/>
                <a:cs typeface="Arial"/>
              </a:rPr>
              <a:t>Let μ</a:t>
            </a:r>
            <a:r>
              <a:rPr sz="2775" baseline="-21021" dirty="0">
                <a:latin typeface="Arial"/>
                <a:cs typeface="Arial"/>
              </a:rPr>
              <a:t>L </a:t>
            </a:r>
            <a:r>
              <a:rPr sz="2800" spc="-5" dirty="0">
                <a:latin typeface="Arial"/>
                <a:cs typeface="Arial"/>
              </a:rPr>
              <a:t>= mean energy intake for the </a:t>
            </a:r>
            <a:r>
              <a:rPr sz="2800" dirty="0">
                <a:latin typeface="Arial"/>
                <a:cs typeface="Arial"/>
              </a:rPr>
              <a:t>population of  </a:t>
            </a:r>
            <a:r>
              <a:rPr sz="2800" spc="-5" dirty="0">
                <a:latin typeface="Arial"/>
                <a:cs typeface="Arial"/>
              </a:rPr>
              <a:t>lean</a:t>
            </a:r>
            <a:r>
              <a:rPr sz="2800" dirty="0">
                <a:latin typeface="Arial"/>
                <a:cs typeface="Arial"/>
              </a:rPr>
              <a:t> people</a:t>
            </a:r>
          </a:p>
          <a:p>
            <a:pPr marL="381000" marR="34290" indent="-343535">
              <a:lnSpc>
                <a:spcPts val="3030"/>
              </a:lnSpc>
              <a:spcBef>
                <a:spcPts val="660"/>
              </a:spcBef>
              <a:buClr>
                <a:srgbClr val="FF0000"/>
              </a:buClr>
              <a:buFont typeface="Wingdings"/>
              <a:buChar char=""/>
              <a:tabLst>
                <a:tab pos="380365" algn="l"/>
                <a:tab pos="381000" algn="l"/>
              </a:tabLst>
            </a:pPr>
            <a:r>
              <a:rPr sz="2800" dirty="0">
                <a:latin typeface="Arial"/>
                <a:cs typeface="Arial"/>
              </a:rPr>
              <a:t>Let μ</a:t>
            </a:r>
            <a:r>
              <a:rPr sz="2775" baseline="-21021" dirty="0">
                <a:latin typeface="Arial"/>
                <a:cs typeface="Arial"/>
              </a:rPr>
              <a:t>O</a:t>
            </a:r>
            <a:r>
              <a:rPr sz="2800" dirty="0">
                <a:latin typeface="Arial"/>
                <a:cs typeface="Arial"/>
              </a:rPr>
              <a:t>= </a:t>
            </a:r>
            <a:r>
              <a:rPr sz="2800" spc="-5" dirty="0">
                <a:latin typeface="Arial"/>
                <a:cs typeface="Arial"/>
              </a:rPr>
              <a:t>mean energy intake for the </a:t>
            </a:r>
            <a:r>
              <a:rPr sz="2800" dirty="0">
                <a:latin typeface="Arial"/>
                <a:cs typeface="Arial"/>
              </a:rPr>
              <a:t>population of  </a:t>
            </a:r>
            <a:r>
              <a:rPr sz="2800" spc="-5" dirty="0">
                <a:latin typeface="Arial"/>
                <a:cs typeface="Arial"/>
              </a:rPr>
              <a:t>obese</a:t>
            </a:r>
            <a:r>
              <a:rPr sz="2800" dirty="0">
                <a:latin typeface="Arial"/>
                <a:cs typeface="Arial"/>
              </a:rPr>
              <a:t> people</a:t>
            </a:r>
          </a:p>
          <a:p>
            <a:pPr marL="381000" indent="-342900">
              <a:lnSpc>
                <a:spcPct val="100000"/>
              </a:lnSpc>
              <a:spcBef>
                <a:spcPts val="285"/>
              </a:spcBef>
              <a:buClr>
                <a:srgbClr val="FF0000"/>
              </a:buClr>
              <a:buFont typeface="Wingdings"/>
              <a:buChar char=""/>
              <a:tabLst>
                <a:tab pos="380365" algn="l"/>
                <a:tab pos="381000" algn="l"/>
              </a:tabLst>
            </a:pPr>
            <a:r>
              <a:rPr sz="2800" dirty="0">
                <a:latin typeface="Arial"/>
                <a:cs typeface="Arial"/>
              </a:rPr>
              <a:t>H</a:t>
            </a:r>
            <a:r>
              <a:rPr sz="2775" baseline="-21021" dirty="0">
                <a:latin typeface="Arial"/>
                <a:cs typeface="Arial"/>
              </a:rPr>
              <a:t>0</a:t>
            </a:r>
            <a:r>
              <a:rPr sz="2800" dirty="0">
                <a:latin typeface="Arial"/>
                <a:cs typeface="Arial"/>
              </a:rPr>
              <a:t>: μ</a:t>
            </a:r>
            <a:r>
              <a:rPr sz="2775" baseline="-21021" dirty="0">
                <a:latin typeface="Arial"/>
                <a:cs typeface="Arial"/>
              </a:rPr>
              <a:t>L </a:t>
            </a:r>
            <a:r>
              <a:rPr sz="2800" spc="-5" dirty="0">
                <a:latin typeface="Arial"/>
                <a:cs typeface="Arial"/>
              </a:rPr>
              <a:t>=</a:t>
            </a:r>
            <a:r>
              <a:rPr sz="2800" spc="-160" dirty="0">
                <a:latin typeface="Arial"/>
                <a:cs typeface="Arial"/>
              </a:rPr>
              <a:t> </a:t>
            </a:r>
            <a:r>
              <a:rPr sz="2800" dirty="0">
                <a:latin typeface="Arial"/>
                <a:cs typeface="Arial"/>
              </a:rPr>
              <a:t>μ</a:t>
            </a:r>
            <a:r>
              <a:rPr sz="2775" baseline="-21021" dirty="0">
                <a:latin typeface="Arial"/>
                <a:cs typeface="Arial"/>
              </a:rPr>
              <a:t>O</a:t>
            </a:r>
          </a:p>
          <a:p>
            <a:pPr marL="381000" indent="-342900">
              <a:lnSpc>
                <a:spcPct val="100000"/>
              </a:lnSpc>
              <a:spcBef>
                <a:spcPts val="335"/>
              </a:spcBef>
              <a:buClr>
                <a:srgbClr val="FF0000"/>
              </a:buClr>
              <a:buFont typeface="Wingdings"/>
              <a:buChar char=""/>
              <a:tabLst>
                <a:tab pos="380365" algn="l"/>
                <a:tab pos="381000" algn="l"/>
              </a:tabLst>
            </a:pPr>
            <a:r>
              <a:rPr sz="2800" dirty="0">
                <a:latin typeface="Arial"/>
                <a:cs typeface="Arial"/>
              </a:rPr>
              <a:t>H</a:t>
            </a:r>
            <a:r>
              <a:rPr sz="2775" baseline="-21021" dirty="0">
                <a:latin typeface="Arial"/>
                <a:cs typeface="Arial"/>
              </a:rPr>
              <a:t>A</a:t>
            </a:r>
            <a:r>
              <a:rPr sz="2800" dirty="0">
                <a:latin typeface="Arial"/>
                <a:cs typeface="Arial"/>
              </a:rPr>
              <a:t>: μ</a:t>
            </a:r>
            <a:r>
              <a:rPr sz="2775" baseline="-21021" dirty="0">
                <a:latin typeface="Arial"/>
                <a:cs typeface="Arial"/>
              </a:rPr>
              <a:t>L </a:t>
            </a:r>
            <a:r>
              <a:rPr sz="2800" spc="-5" dirty="0">
                <a:latin typeface="Arial"/>
                <a:cs typeface="Arial"/>
              </a:rPr>
              <a:t>≠</a:t>
            </a:r>
            <a:r>
              <a:rPr sz="2800" spc="-150" dirty="0">
                <a:latin typeface="Arial"/>
                <a:cs typeface="Arial"/>
              </a:rPr>
              <a:t> </a:t>
            </a:r>
            <a:r>
              <a:rPr sz="2800" dirty="0">
                <a:latin typeface="Arial"/>
                <a:cs typeface="Arial"/>
              </a:rPr>
              <a:t>μ</a:t>
            </a:r>
            <a:r>
              <a:rPr sz="2775" baseline="-21021" dirty="0">
                <a:latin typeface="Arial"/>
                <a:cs typeface="Arial"/>
              </a:rPr>
              <a:t>O</a:t>
            </a:r>
          </a:p>
        </p:txBody>
      </p:sp>
      <p:sp>
        <p:nvSpPr>
          <p:cNvPr id="4" name="Slide Number Placeholder 3">
            <a:extLst>
              <a:ext uri="{FF2B5EF4-FFF2-40B4-BE49-F238E27FC236}">
                <a16:creationId xmlns:a16="http://schemas.microsoft.com/office/drawing/2014/main" id="{EE113738-13EC-44F1-944C-E412BC8B8C5E}"/>
              </a:ext>
            </a:extLst>
          </p:cNvPr>
          <p:cNvSpPr>
            <a:spLocks noGrp="1"/>
          </p:cNvSpPr>
          <p:nvPr>
            <p:ph type="sldNum" sz="quarter" idx="7"/>
          </p:nvPr>
        </p:nvSpPr>
        <p:spPr/>
        <p:txBody>
          <a:bodyPr/>
          <a:lstStyle/>
          <a:p>
            <a:fld id="{B6F15528-21DE-4FAA-801E-634DDDAF4B2B}" type="slidenum">
              <a:rPr lang="en-CA" smtClean="0"/>
              <a:t>32</a:t>
            </a:fld>
            <a:endParaRPr lang="en-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6932" y="374396"/>
            <a:ext cx="2877185" cy="452120"/>
          </a:xfrm>
          <a:prstGeom prst="rect">
            <a:avLst/>
          </a:prstGeom>
        </p:spPr>
        <p:txBody>
          <a:bodyPr vert="horz" wrap="square" lIns="0" tIns="12065" rIns="0" bIns="0" rtlCol="0">
            <a:spAutoFit/>
          </a:bodyPr>
          <a:lstStyle/>
          <a:p>
            <a:pPr marL="12700">
              <a:lnSpc>
                <a:spcPct val="100000"/>
              </a:lnSpc>
              <a:spcBef>
                <a:spcPts val="95"/>
              </a:spcBef>
            </a:pPr>
            <a:r>
              <a:rPr sz="2800" spc="-5" dirty="0"/>
              <a:t>Hypothesis</a:t>
            </a:r>
            <a:r>
              <a:rPr sz="2800" spc="-20" dirty="0"/>
              <a:t> </a:t>
            </a:r>
            <a:r>
              <a:rPr sz="2800" dirty="0"/>
              <a:t>tests</a:t>
            </a:r>
            <a:endParaRPr sz="2800"/>
          </a:p>
        </p:txBody>
      </p:sp>
      <p:sp>
        <p:nvSpPr>
          <p:cNvPr id="3" name="object 3"/>
          <p:cNvSpPr/>
          <p:nvPr/>
        </p:nvSpPr>
        <p:spPr>
          <a:xfrm>
            <a:off x="3802076" y="2594928"/>
            <a:ext cx="3556000" cy="0"/>
          </a:xfrm>
          <a:custGeom>
            <a:avLst/>
            <a:gdLst/>
            <a:ahLst/>
            <a:cxnLst/>
            <a:rect l="l" t="t" r="r" b="b"/>
            <a:pathLst>
              <a:path w="3556000">
                <a:moveTo>
                  <a:pt x="0" y="0"/>
                </a:moveTo>
                <a:lnTo>
                  <a:pt x="3555820" y="0"/>
                </a:lnTo>
              </a:path>
            </a:pathLst>
          </a:custGeom>
          <a:ln w="14035">
            <a:solidFill>
              <a:srgbClr val="000000"/>
            </a:solidFill>
          </a:ln>
        </p:spPr>
        <p:txBody>
          <a:bodyPr wrap="square" lIns="0" tIns="0" rIns="0" bIns="0" rtlCol="0"/>
          <a:lstStyle/>
          <a:p>
            <a:endParaRPr/>
          </a:p>
        </p:txBody>
      </p:sp>
      <p:sp>
        <p:nvSpPr>
          <p:cNvPr id="4" name="object 4"/>
          <p:cNvSpPr/>
          <p:nvPr/>
        </p:nvSpPr>
        <p:spPr>
          <a:xfrm>
            <a:off x="5883161" y="3351676"/>
            <a:ext cx="173990" cy="0"/>
          </a:xfrm>
          <a:custGeom>
            <a:avLst/>
            <a:gdLst/>
            <a:ahLst/>
            <a:cxnLst/>
            <a:rect l="l" t="t" r="r" b="b"/>
            <a:pathLst>
              <a:path w="173989">
                <a:moveTo>
                  <a:pt x="0" y="0"/>
                </a:moveTo>
                <a:lnTo>
                  <a:pt x="173586" y="0"/>
                </a:lnTo>
              </a:path>
            </a:pathLst>
          </a:custGeom>
          <a:ln w="16525">
            <a:solidFill>
              <a:srgbClr val="000000"/>
            </a:solidFill>
          </a:ln>
        </p:spPr>
        <p:txBody>
          <a:bodyPr wrap="square" lIns="0" tIns="0" rIns="0" bIns="0" rtlCol="0"/>
          <a:lstStyle/>
          <a:p>
            <a:endParaRPr/>
          </a:p>
        </p:txBody>
      </p:sp>
      <p:sp>
        <p:nvSpPr>
          <p:cNvPr id="5" name="object 5"/>
          <p:cNvSpPr txBox="1"/>
          <p:nvPr/>
        </p:nvSpPr>
        <p:spPr>
          <a:xfrm>
            <a:off x="345440" y="1243075"/>
            <a:ext cx="8016875" cy="5110502"/>
          </a:xfrm>
          <a:prstGeom prst="rect">
            <a:avLst/>
          </a:prstGeom>
        </p:spPr>
        <p:txBody>
          <a:bodyPr vert="horz" wrap="square" lIns="0" tIns="12065" rIns="0" bIns="0" rtlCol="0">
            <a:spAutoFit/>
          </a:bodyPr>
          <a:lstStyle/>
          <a:p>
            <a:pPr marL="393700" marR="394970" indent="-342900">
              <a:lnSpc>
                <a:spcPct val="100000"/>
              </a:lnSpc>
              <a:spcBef>
                <a:spcPts val="95"/>
              </a:spcBef>
              <a:buClr>
                <a:srgbClr val="FF0000"/>
              </a:buClr>
              <a:buFont typeface="Wingdings"/>
              <a:buChar char=""/>
              <a:tabLst>
                <a:tab pos="393065" algn="l"/>
                <a:tab pos="393700" algn="l"/>
              </a:tabLst>
            </a:pPr>
            <a:r>
              <a:rPr sz="2800" spc="-5" dirty="0">
                <a:latin typeface="Arial"/>
                <a:cs typeface="Arial"/>
              </a:rPr>
              <a:t>Most </a:t>
            </a:r>
            <a:r>
              <a:rPr sz="2800" dirty="0">
                <a:latin typeface="Arial"/>
                <a:cs typeface="Arial"/>
              </a:rPr>
              <a:t>of </a:t>
            </a:r>
            <a:r>
              <a:rPr sz="2800" spc="-5" dirty="0">
                <a:latin typeface="Arial"/>
                <a:cs typeface="Arial"/>
              </a:rPr>
              <a:t>the </a:t>
            </a:r>
            <a:r>
              <a:rPr sz="2800" dirty="0">
                <a:latin typeface="Arial"/>
                <a:cs typeface="Arial"/>
              </a:rPr>
              <a:t>tests </a:t>
            </a:r>
            <a:r>
              <a:rPr sz="2800" spc="-10" dirty="0">
                <a:latin typeface="Arial"/>
                <a:cs typeface="Arial"/>
              </a:rPr>
              <a:t>we </a:t>
            </a:r>
            <a:r>
              <a:rPr sz="2800" spc="-5" dirty="0">
                <a:latin typeface="Arial"/>
                <a:cs typeface="Arial"/>
              </a:rPr>
              <a:t>will </a:t>
            </a:r>
            <a:r>
              <a:rPr sz="2800" dirty="0">
                <a:latin typeface="Arial"/>
                <a:cs typeface="Arial"/>
              </a:rPr>
              <a:t>see </a:t>
            </a:r>
            <a:r>
              <a:rPr sz="2800" spc="-5" dirty="0">
                <a:latin typeface="Arial"/>
                <a:cs typeface="Arial"/>
              </a:rPr>
              <a:t>in this </a:t>
            </a:r>
            <a:r>
              <a:rPr sz="2800" dirty="0">
                <a:latin typeface="Arial"/>
                <a:cs typeface="Arial"/>
              </a:rPr>
              <a:t>course </a:t>
            </a:r>
            <a:r>
              <a:rPr sz="2800" spc="-5" dirty="0">
                <a:latin typeface="Arial"/>
                <a:cs typeface="Arial"/>
              </a:rPr>
              <a:t>will  have the </a:t>
            </a:r>
            <a:r>
              <a:rPr sz="2800" dirty="0">
                <a:latin typeface="Arial"/>
                <a:cs typeface="Arial"/>
              </a:rPr>
              <a:t>form</a:t>
            </a:r>
            <a:r>
              <a:rPr sz="2800" spc="15" dirty="0">
                <a:latin typeface="Arial"/>
                <a:cs typeface="Arial"/>
              </a:rPr>
              <a:t> </a:t>
            </a:r>
            <a:r>
              <a:rPr sz="2800" dirty="0">
                <a:latin typeface="Arial"/>
                <a:cs typeface="Arial"/>
              </a:rPr>
              <a:t>of:</a:t>
            </a:r>
          </a:p>
          <a:p>
            <a:pPr marL="418465" algn="ctr">
              <a:lnSpc>
                <a:spcPct val="100000"/>
              </a:lnSpc>
              <a:spcBef>
                <a:spcPts val="170"/>
              </a:spcBef>
              <a:tabLst>
                <a:tab pos="2417445" algn="l"/>
              </a:tabLst>
            </a:pPr>
            <a:r>
              <a:rPr sz="3975" spc="-7" baseline="-34591" dirty="0">
                <a:latin typeface="Times New Roman"/>
                <a:cs typeface="Times New Roman"/>
              </a:rPr>
              <a:t>test</a:t>
            </a:r>
            <a:r>
              <a:rPr sz="3975" spc="-165" baseline="-34591" dirty="0">
                <a:latin typeface="Times New Roman"/>
                <a:cs typeface="Times New Roman"/>
              </a:rPr>
              <a:t> </a:t>
            </a:r>
            <a:r>
              <a:rPr sz="3975" spc="-7" baseline="-34591" dirty="0">
                <a:latin typeface="Times New Roman"/>
                <a:cs typeface="Times New Roman"/>
              </a:rPr>
              <a:t>statistic</a:t>
            </a:r>
            <a:r>
              <a:rPr sz="3975" spc="-30" baseline="-34591" dirty="0">
                <a:latin typeface="Times New Roman"/>
                <a:cs typeface="Times New Roman"/>
              </a:rPr>
              <a:t> </a:t>
            </a:r>
            <a:r>
              <a:rPr sz="3975" baseline="-34591" dirty="0">
                <a:latin typeface="Symbol"/>
                <a:cs typeface="Symbol"/>
              </a:rPr>
              <a:t></a:t>
            </a:r>
            <a:r>
              <a:rPr sz="3975" baseline="-34591" dirty="0">
                <a:latin typeface="Times New Roman"/>
                <a:cs typeface="Times New Roman"/>
              </a:rPr>
              <a:t>	</a:t>
            </a:r>
            <a:r>
              <a:rPr sz="2650" i="1" spc="-5" dirty="0">
                <a:latin typeface="Times New Roman"/>
                <a:cs typeface="Times New Roman"/>
              </a:rPr>
              <a:t>Observed </a:t>
            </a:r>
            <a:r>
              <a:rPr sz="2650" dirty="0">
                <a:latin typeface="Symbol"/>
                <a:cs typeface="Symbol"/>
              </a:rPr>
              <a:t></a:t>
            </a:r>
            <a:r>
              <a:rPr sz="2650" spc="-200" dirty="0">
                <a:latin typeface="Times New Roman"/>
                <a:cs typeface="Times New Roman"/>
              </a:rPr>
              <a:t> </a:t>
            </a:r>
            <a:r>
              <a:rPr sz="2650" i="1" spc="-5" dirty="0">
                <a:latin typeface="Times New Roman"/>
                <a:cs typeface="Times New Roman"/>
              </a:rPr>
              <a:t>hypothesized</a:t>
            </a:r>
            <a:endParaRPr sz="2650" dirty="0">
              <a:latin typeface="Times New Roman"/>
              <a:cs typeface="Times New Roman"/>
            </a:endParaRPr>
          </a:p>
          <a:p>
            <a:pPr marL="3468370">
              <a:lnSpc>
                <a:spcPct val="100000"/>
              </a:lnSpc>
              <a:spcBef>
                <a:spcPts val="565"/>
              </a:spcBef>
            </a:pPr>
            <a:r>
              <a:rPr sz="2650" spc="-5" dirty="0">
                <a:latin typeface="Times New Roman"/>
                <a:cs typeface="Times New Roman"/>
              </a:rPr>
              <a:t>standard error </a:t>
            </a:r>
            <a:r>
              <a:rPr sz="2650" dirty="0">
                <a:latin typeface="Times New Roman"/>
                <a:cs typeface="Times New Roman"/>
              </a:rPr>
              <a:t>of</a:t>
            </a:r>
            <a:r>
              <a:rPr sz="2650" spc="-95" dirty="0">
                <a:latin typeface="Times New Roman"/>
                <a:cs typeface="Times New Roman"/>
              </a:rPr>
              <a:t> </a:t>
            </a:r>
            <a:r>
              <a:rPr sz="2650" spc="-5" dirty="0">
                <a:latin typeface="Times New Roman"/>
                <a:cs typeface="Times New Roman"/>
              </a:rPr>
              <a:t>observed</a:t>
            </a:r>
            <a:endParaRPr sz="2650" dirty="0">
              <a:latin typeface="Times New Roman"/>
              <a:cs typeface="Times New Roman"/>
            </a:endParaRPr>
          </a:p>
          <a:p>
            <a:pPr marL="393065" marR="17780" indent="-342900">
              <a:lnSpc>
                <a:spcPct val="98500"/>
              </a:lnSpc>
              <a:spcBef>
                <a:spcPts val="1435"/>
              </a:spcBef>
              <a:buClr>
                <a:srgbClr val="FF0000"/>
              </a:buClr>
              <a:buFont typeface="Wingdings"/>
              <a:buChar char=""/>
              <a:tabLst>
                <a:tab pos="393065" algn="l"/>
                <a:tab pos="393700" algn="l"/>
              </a:tabLst>
            </a:pPr>
            <a:r>
              <a:rPr sz="2800" i="1" dirty="0">
                <a:latin typeface="Arial"/>
                <a:cs typeface="Arial"/>
              </a:rPr>
              <a:t>“observed” </a:t>
            </a:r>
            <a:r>
              <a:rPr sz="2800" spc="-5" dirty="0">
                <a:latin typeface="Arial"/>
                <a:cs typeface="Arial"/>
              </a:rPr>
              <a:t>comes </a:t>
            </a:r>
            <a:r>
              <a:rPr sz="2800" dirty="0">
                <a:latin typeface="Arial"/>
                <a:cs typeface="Arial"/>
              </a:rPr>
              <a:t>from sample, </a:t>
            </a:r>
            <a:r>
              <a:rPr sz="4650" i="1" spc="142" baseline="-2688" dirty="0">
                <a:latin typeface="Times New Roman"/>
                <a:cs typeface="Times New Roman"/>
              </a:rPr>
              <a:t>x</a:t>
            </a:r>
            <a:r>
              <a:rPr sz="4650" spc="142" baseline="-2688" dirty="0">
                <a:latin typeface="Times New Roman"/>
                <a:cs typeface="Times New Roman"/>
              </a:rPr>
              <a:t>, </a:t>
            </a:r>
            <a:r>
              <a:rPr sz="2800" dirty="0">
                <a:latin typeface="Arial"/>
                <a:cs typeface="Arial"/>
              </a:rPr>
              <a:t>(sample  </a:t>
            </a:r>
            <a:r>
              <a:rPr sz="2800" spc="-5" dirty="0">
                <a:latin typeface="Arial"/>
                <a:cs typeface="Arial"/>
              </a:rPr>
              <a:t>mean</a:t>
            </a:r>
            <a:r>
              <a:rPr sz="2800" dirty="0">
                <a:latin typeface="Arial"/>
                <a:cs typeface="Arial"/>
              </a:rPr>
              <a:t>), </a:t>
            </a:r>
            <a:r>
              <a:rPr sz="2800" spc="-5" dirty="0">
                <a:latin typeface="Arial"/>
                <a:cs typeface="Arial"/>
              </a:rPr>
              <a:t>or </a:t>
            </a:r>
            <a:r>
              <a:rPr sz="2800" spc="-10" dirty="0">
                <a:latin typeface="Arial"/>
                <a:cs typeface="Arial"/>
              </a:rPr>
              <a:t>differences </a:t>
            </a:r>
            <a:r>
              <a:rPr sz="2800" dirty="0">
                <a:latin typeface="Arial"/>
                <a:cs typeface="Arial"/>
              </a:rPr>
              <a:t>of </a:t>
            </a:r>
            <a:r>
              <a:rPr lang="en-CA" sz="2800" dirty="0">
                <a:latin typeface="Arial"/>
                <a:cs typeface="Arial"/>
              </a:rPr>
              <a:t>means</a:t>
            </a:r>
            <a:r>
              <a:rPr sz="2800" spc="-5" dirty="0">
                <a:latin typeface="Arial"/>
                <a:cs typeface="Arial"/>
              </a:rPr>
              <a:t> between</a:t>
            </a:r>
            <a:r>
              <a:rPr sz="2800" spc="10" dirty="0">
                <a:latin typeface="Arial"/>
                <a:cs typeface="Arial"/>
              </a:rPr>
              <a:t> </a:t>
            </a:r>
            <a:r>
              <a:rPr sz="2800" dirty="0">
                <a:latin typeface="Arial"/>
                <a:cs typeface="Arial"/>
              </a:rPr>
              <a:t>groups.</a:t>
            </a:r>
          </a:p>
          <a:p>
            <a:pPr marL="393065" marR="328930" indent="-342900">
              <a:lnSpc>
                <a:spcPct val="100000"/>
              </a:lnSpc>
              <a:spcBef>
                <a:spcPts val="670"/>
              </a:spcBef>
              <a:buClr>
                <a:srgbClr val="FF0000"/>
              </a:buClr>
              <a:buFont typeface="Wingdings"/>
              <a:buChar char=""/>
              <a:tabLst>
                <a:tab pos="393065" algn="l"/>
                <a:tab pos="393700" algn="l"/>
              </a:tabLst>
            </a:pPr>
            <a:r>
              <a:rPr sz="2800" i="1" spc="-5" dirty="0">
                <a:latin typeface="Arial"/>
                <a:cs typeface="Arial"/>
              </a:rPr>
              <a:t>“Standard error </a:t>
            </a:r>
            <a:r>
              <a:rPr sz="2800" i="1" dirty="0">
                <a:latin typeface="Arial"/>
                <a:cs typeface="Arial"/>
              </a:rPr>
              <a:t>of </a:t>
            </a:r>
            <a:r>
              <a:rPr sz="2800" i="1" spc="-5" dirty="0">
                <a:latin typeface="Arial"/>
                <a:cs typeface="Arial"/>
              </a:rPr>
              <a:t>the </a:t>
            </a:r>
            <a:r>
              <a:rPr sz="2800" i="1" dirty="0">
                <a:latin typeface="Arial"/>
                <a:cs typeface="Arial"/>
              </a:rPr>
              <a:t>observed” </a:t>
            </a:r>
            <a:r>
              <a:rPr sz="2800" spc="-5" dirty="0">
                <a:latin typeface="Arial"/>
                <a:cs typeface="Arial"/>
              </a:rPr>
              <a:t>will </a:t>
            </a:r>
            <a:r>
              <a:rPr sz="2800" dirty="0">
                <a:latin typeface="Arial"/>
                <a:cs typeface="Arial"/>
              </a:rPr>
              <a:t>take  </a:t>
            </a:r>
            <a:r>
              <a:rPr sz="2800" spc="-5" dirty="0">
                <a:latin typeface="Arial"/>
                <a:cs typeface="Arial"/>
              </a:rPr>
              <a:t>different formulations </a:t>
            </a:r>
            <a:r>
              <a:rPr sz="2800" dirty="0">
                <a:latin typeface="Arial"/>
                <a:cs typeface="Arial"/>
              </a:rPr>
              <a:t>but </a:t>
            </a:r>
            <a:r>
              <a:rPr sz="2800" spc="-5" dirty="0">
                <a:latin typeface="Arial"/>
                <a:cs typeface="Arial"/>
              </a:rPr>
              <a:t>will still </a:t>
            </a:r>
            <a:r>
              <a:rPr sz="2800" dirty="0">
                <a:latin typeface="Arial"/>
                <a:cs typeface="Arial"/>
              </a:rPr>
              <a:t>refer </a:t>
            </a:r>
            <a:r>
              <a:rPr sz="2800" spc="-5" dirty="0">
                <a:latin typeface="Arial"/>
                <a:cs typeface="Arial"/>
              </a:rPr>
              <a:t>to  </a:t>
            </a:r>
            <a:r>
              <a:rPr sz="2800" dirty="0">
                <a:latin typeface="Arial"/>
                <a:cs typeface="Arial"/>
              </a:rPr>
              <a:t>variability </a:t>
            </a:r>
            <a:r>
              <a:rPr sz="2800" spc="-5" dirty="0">
                <a:latin typeface="Arial"/>
                <a:cs typeface="Arial"/>
              </a:rPr>
              <a:t>in the estimation </a:t>
            </a:r>
            <a:r>
              <a:rPr sz="2800" dirty="0">
                <a:latin typeface="Arial"/>
                <a:cs typeface="Arial"/>
              </a:rPr>
              <a:t>of </a:t>
            </a:r>
            <a:r>
              <a:rPr sz="2800" spc="-5" dirty="0">
                <a:latin typeface="Arial"/>
                <a:cs typeface="Arial"/>
              </a:rPr>
              <a:t>the </a:t>
            </a:r>
            <a:r>
              <a:rPr sz="2800" dirty="0">
                <a:latin typeface="Arial"/>
                <a:cs typeface="Arial"/>
              </a:rPr>
              <a:t>parameter of  interest.</a:t>
            </a:r>
          </a:p>
        </p:txBody>
      </p:sp>
      <p:sp>
        <p:nvSpPr>
          <p:cNvPr id="6" name="Slide Number Placeholder 5">
            <a:extLst>
              <a:ext uri="{FF2B5EF4-FFF2-40B4-BE49-F238E27FC236}">
                <a16:creationId xmlns:a16="http://schemas.microsoft.com/office/drawing/2014/main" id="{43AE19CE-72F7-4CDF-BBE0-272267A2213E}"/>
              </a:ext>
            </a:extLst>
          </p:cNvPr>
          <p:cNvSpPr>
            <a:spLocks noGrp="1"/>
          </p:cNvSpPr>
          <p:nvPr>
            <p:ph type="sldNum" sz="quarter" idx="7"/>
          </p:nvPr>
        </p:nvSpPr>
        <p:spPr/>
        <p:txBody>
          <a:bodyPr/>
          <a:lstStyle/>
          <a:p>
            <a:fld id="{B6F15528-21DE-4FAA-801E-634DDDAF4B2B}" type="slidenum">
              <a:rPr lang="en-CA" smtClean="0"/>
              <a:t>33</a:t>
            </a:fld>
            <a:endParaRPr lang="en-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6932" y="374396"/>
            <a:ext cx="2877185" cy="452120"/>
          </a:xfrm>
          <a:prstGeom prst="rect">
            <a:avLst/>
          </a:prstGeom>
        </p:spPr>
        <p:txBody>
          <a:bodyPr vert="horz" wrap="square" lIns="0" tIns="12065" rIns="0" bIns="0" rtlCol="0">
            <a:spAutoFit/>
          </a:bodyPr>
          <a:lstStyle/>
          <a:p>
            <a:pPr marL="12700">
              <a:lnSpc>
                <a:spcPct val="100000"/>
              </a:lnSpc>
              <a:spcBef>
                <a:spcPts val="95"/>
              </a:spcBef>
            </a:pPr>
            <a:r>
              <a:rPr sz="2800" spc="-5" dirty="0"/>
              <a:t>Hypothesis</a:t>
            </a:r>
            <a:r>
              <a:rPr sz="2800" spc="-20" dirty="0"/>
              <a:t> </a:t>
            </a:r>
            <a:r>
              <a:rPr sz="2800" dirty="0"/>
              <a:t>tests</a:t>
            </a:r>
            <a:endParaRPr sz="2800"/>
          </a:p>
        </p:txBody>
      </p:sp>
      <p:sp>
        <p:nvSpPr>
          <p:cNvPr id="3" name="object 3"/>
          <p:cNvSpPr/>
          <p:nvPr/>
        </p:nvSpPr>
        <p:spPr>
          <a:xfrm>
            <a:off x="3802076" y="2594928"/>
            <a:ext cx="3556000" cy="0"/>
          </a:xfrm>
          <a:custGeom>
            <a:avLst/>
            <a:gdLst/>
            <a:ahLst/>
            <a:cxnLst/>
            <a:rect l="l" t="t" r="r" b="b"/>
            <a:pathLst>
              <a:path w="3556000">
                <a:moveTo>
                  <a:pt x="0" y="0"/>
                </a:moveTo>
                <a:lnTo>
                  <a:pt x="3555820" y="0"/>
                </a:lnTo>
              </a:path>
            </a:pathLst>
          </a:custGeom>
          <a:ln w="14035">
            <a:solidFill>
              <a:srgbClr val="000000"/>
            </a:solidFill>
          </a:ln>
        </p:spPr>
        <p:txBody>
          <a:bodyPr wrap="square" lIns="0" tIns="0" rIns="0" bIns="0" rtlCol="0"/>
          <a:lstStyle/>
          <a:p>
            <a:endParaRPr/>
          </a:p>
        </p:txBody>
      </p:sp>
      <p:sp>
        <p:nvSpPr>
          <p:cNvPr id="4" name="object 4"/>
          <p:cNvSpPr/>
          <p:nvPr/>
        </p:nvSpPr>
        <p:spPr>
          <a:xfrm>
            <a:off x="5883161" y="3351676"/>
            <a:ext cx="173990" cy="0"/>
          </a:xfrm>
          <a:custGeom>
            <a:avLst/>
            <a:gdLst/>
            <a:ahLst/>
            <a:cxnLst/>
            <a:rect l="l" t="t" r="r" b="b"/>
            <a:pathLst>
              <a:path w="173989">
                <a:moveTo>
                  <a:pt x="0" y="0"/>
                </a:moveTo>
                <a:lnTo>
                  <a:pt x="173586" y="0"/>
                </a:lnTo>
              </a:path>
            </a:pathLst>
          </a:custGeom>
          <a:ln w="16525">
            <a:solidFill>
              <a:srgbClr val="000000"/>
            </a:solidFill>
          </a:ln>
        </p:spPr>
        <p:txBody>
          <a:bodyPr wrap="square" lIns="0" tIns="0" rIns="0" bIns="0" rtlCol="0"/>
          <a:lstStyle/>
          <a:p>
            <a:endParaRPr/>
          </a:p>
        </p:txBody>
      </p:sp>
      <p:sp>
        <p:nvSpPr>
          <p:cNvPr id="5" name="object 5"/>
          <p:cNvSpPr txBox="1"/>
          <p:nvPr/>
        </p:nvSpPr>
        <p:spPr>
          <a:xfrm>
            <a:off x="345440" y="1243075"/>
            <a:ext cx="8016875" cy="5248553"/>
          </a:xfrm>
          <a:prstGeom prst="rect">
            <a:avLst/>
          </a:prstGeom>
        </p:spPr>
        <p:txBody>
          <a:bodyPr vert="horz" wrap="square" lIns="0" tIns="12065" rIns="0" bIns="0" rtlCol="0">
            <a:spAutoFit/>
          </a:bodyPr>
          <a:lstStyle/>
          <a:p>
            <a:pPr marL="393700" marR="394970" indent="-342900">
              <a:lnSpc>
                <a:spcPct val="100000"/>
              </a:lnSpc>
              <a:spcBef>
                <a:spcPts val="95"/>
              </a:spcBef>
              <a:buClr>
                <a:srgbClr val="FF0000"/>
              </a:buClr>
              <a:buFont typeface="Wingdings"/>
              <a:buChar char=""/>
              <a:tabLst>
                <a:tab pos="393065" algn="l"/>
                <a:tab pos="393700" algn="l"/>
              </a:tabLst>
            </a:pPr>
            <a:r>
              <a:rPr sz="2800" spc="-5" dirty="0">
                <a:latin typeface="Arial"/>
                <a:cs typeface="Arial"/>
              </a:rPr>
              <a:t>Most </a:t>
            </a:r>
            <a:r>
              <a:rPr sz="2800" dirty="0">
                <a:latin typeface="Arial"/>
                <a:cs typeface="Arial"/>
              </a:rPr>
              <a:t>of </a:t>
            </a:r>
            <a:r>
              <a:rPr sz="2800" spc="-5" dirty="0">
                <a:latin typeface="Arial"/>
                <a:cs typeface="Arial"/>
              </a:rPr>
              <a:t>the </a:t>
            </a:r>
            <a:r>
              <a:rPr sz="2800" dirty="0">
                <a:latin typeface="Arial"/>
                <a:cs typeface="Arial"/>
              </a:rPr>
              <a:t>tests </a:t>
            </a:r>
            <a:r>
              <a:rPr sz="2800" spc="-10" dirty="0">
                <a:latin typeface="Arial"/>
                <a:cs typeface="Arial"/>
              </a:rPr>
              <a:t>we </a:t>
            </a:r>
            <a:r>
              <a:rPr sz="2800" spc="-5" dirty="0">
                <a:latin typeface="Arial"/>
                <a:cs typeface="Arial"/>
              </a:rPr>
              <a:t>will </a:t>
            </a:r>
            <a:r>
              <a:rPr sz="2800" dirty="0">
                <a:latin typeface="Arial"/>
                <a:cs typeface="Arial"/>
              </a:rPr>
              <a:t>see </a:t>
            </a:r>
            <a:r>
              <a:rPr sz="2800" spc="-5" dirty="0">
                <a:latin typeface="Arial"/>
                <a:cs typeface="Arial"/>
              </a:rPr>
              <a:t>in this </a:t>
            </a:r>
            <a:r>
              <a:rPr sz="2800" dirty="0">
                <a:latin typeface="Arial"/>
                <a:cs typeface="Arial"/>
              </a:rPr>
              <a:t>course </a:t>
            </a:r>
            <a:r>
              <a:rPr sz="2800" spc="-5" dirty="0">
                <a:latin typeface="Arial"/>
                <a:cs typeface="Arial"/>
              </a:rPr>
              <a:t>will  have the </a:t>
            </a:r>
            <a:r>
              <a:rPr sz="2800" dirty="0">
                <a:latin typeface="Arial"/>
                <a:cs typeface="Arial"/>
              </a:rPr>
              <a:t>form</a:t>
            </a:r>
            <a:r>
              <a:rPr sz="2800" spc="15" dirty="0">
                <a:latin typeface="Arial"/>
                <a:cs typeface="Arial"/>
              </a:rPr>
              <a:t> </a:t>
            </a:r>
            <a:r>
              <a:rPr sz="2800" dirty="0">
                <a:latin typeface="Arial"/>
                <a:cs typeface="Arial"/>
              </a:rPr>
              <a:t>of:</a:t>
            </a:r>
          </a:p>
          <a:p>
            <a:pPr marL="418465" algn="ctr">
              <a:lnSpc>
                <a:spcPct val="100000"/>
              </a:lnSpc>
              <a:spcBef>
                <a:spcPts val="170"/>
              </a:spcBef>
              <a:tabLst>
                <a:tab pos="2417445" algn="l"/>
              </a:tabLst>
            </a:pPr>
            <a:r>
              <a:rPr sz="3975" spc="-7" baseline="-34591" dirty="0">
                <a:latin typeface="Times New Roman"/>
                <a:cs typeface="Times New Roman"/>
              </a:rPr>
              <a:t>test</a:t>
            </a:r>
            <a:r>
              <a:rPr sz="3975" spc="-165" baseline="-34591" dirty="0">
                <a:latin typeface="Times New Roman"/>
                <a:cs typeface="Times New Roman"/>
              </a:rPr>
              <a:t> </a:t>
            </a:r>
            <a:r>
              <a:rPr sz="3975" spc="-7" baseline="-34591" dirty="0">
                <a:latin typeface="Times New Roman"/>
                <a:cs typeface="Times New Roman"/>
              </a:rPr>
              <a:t>statistic</a:t>
            </a:r>
            <a:r>
              <a:rPr sz="3975" spc="-30" baseline="-34591" dirty="0">
                <a:latin typeface="Times New Roman"/>
                <a:cs typeface="Times New Roman"/>
              </a:rPr>
              <a:t> </a:t>
            </a:r>
            <a:r>
              <a:rPr sz="3975" baseline="-34591" dirty="0">
                <a:latin typeface="Symbol"/>
                <a:cs typeface="Symbol"/>
              </a:rPr>
              <a:t></a:t>
            </a:r>
            <a:r>
              <a:rPr sz="3975" baseline="-34591" dirty="0">
                <a:latin typeface="Times New Roman"/>
                <a:cs typeface="Times New Roman"/>
              </a:rPr>
              <a:t>	</a:t>
            </a:r>
            <a:r>
              <a:rPr sz="2650" i="1" spc="-5" dirty="0">
                <a:latin typeface="Times New Roman"/>
                <a:cs typeface="Times New Roman"/>
              </a:rPr>
              <a:t>Observed </a:t>
            </a:r>
            <a:r>
              <a:rPr sz="2650" dirty="0">
                <a:latin typeface="Symbol"/>
                <a:cs typeface="Symbol"/>
              </a:rPr>
              <a:t></a:t>
            </a:r>
            <a:r>
              <a:rPr sz="2650" spc="-200" dirty="0">
                <a:latin typeface="Times New Roman"/>
                <a:cs typeface="Times New Roman"/>
              </a:rPr>
              <a:t> </a:t>
            </a:r>
            <a:r>
              <a:rPr sz="2650" i="1" spc="-5" dirty="0">
                <a:latin typeface="Times New Roman"/>
                <a:cs typeface="Times New Roman"/>
              </a:rPr>
              <a:t>hypothesized</a:t>
            </a:r>
            <a:endParaRPr sz="2650" dirty="0">
              <a:latin typeface="Times New Roman"/>
              <a:cs typeface="Times New Roman"/>
            </a:endParaRPr>
          </a:p>
          <a:p>
            <a:pPr marL="3468370">
              <a:lnSpc>
                <a:spcPct val="100000"/>
              </a:lnSpc>
              <a:spcBef>
                <a:spcPts val="565"/>
              </a:spcBef>
            </a:pPr>
            <a:r>
              <a:rPr sz="2650" spc="-5" dirty="0">
                <a:latin typeface="Times New Roman"/>
                <a:cs typeface="Times New Roman"/>
              </a:rPr>
              <a:t>standard error </a:t>
            </a:r>
            <a:r>
              <a:rPr sz="2650" dirty="0">
                <a:latin typeface="Times New Roman"/>
                <a:cs typeface="Times New Roman"/>
              </a:rPr>
              <a:t>of</a:t>
            </a:r>
            <a:r>
              <a:rPr sz="2650" spc="-95" dirty="0">
                <a:latin typeface="Times New Roman"/>
                <a:cs typeface="Times New Roman"/>
              </a:rPr>
              <a:t> </a:t>
            </a:r>
            <a:r>
              <a:rPr sz="2650" spc="-5" dirty="0">
                <a:latin typeface="Times New Roman"/>
                <a:cs typeface="Times New Roman"/>
              </a:rPr>
              <a:t>observed</a:t>
            </a:r>
            <a:endParaRPr sz="2650" dirty="0">
              <a:latin typeface="Times New Roman"/>
              <a:cs typeface="Times New Roman"/>
            </a:endParaRPr>
          </a:p>
          <a:p>
            <a:pPr marL="393065" marR="17780" indent="-342900">
              <a:lnSpc>
                <a:spcPct val="98500"/>
              </a:lnSpc>
              <a:spcBef>
                <a:spcPts val="1435"/>
              </a:spcBef>
              <a:buClr>
                <a:srgbClr val="FF0000"/>
              </a:buClr>
              <a:buFont typeface="Wingdings"/>
              <a:buChar char=""/>
              <a:tabLst>
                <a:tab pos="393065" algn="l"/>
                <a:tab pos="393700" algn="l"/>
              </a:tabLst>
            </a:pPr>
            <a:r>
              <a:rPr sz="2800" i="1" dirty="0">
                <a:latin typeface="Arial"/>
                <a:cs typeface="Arial"/>
              </a:rPr>
              <a:t>“</a:t>
            </a:r>
            <a:r>
              <a:rPr lang="en-CA" sz="2800" i="1" dirty="0">
                <a:latin typeface="Arial"/>
                <a:cs typeface="Arial"/>
              </a:rPr>
              <a:t>hypothesized</a:t>
            </a:r>
            <a:r>
              <a:rPr sz="2800" i="1" dirty="0">
                <a:latin typeface="Arial"/>
                <a:cs typeface="Arial"/>
              </a:rPr>
              <a:t>” </a:t>
            </a:r>
            <a:r>
              <a:rPr lang="en-CA" sz="2800" dirty="0">
                <a:latin typeface="Arial"/>
                <a:cs typeface="Arial"/>
              </a:rPr>
              <a:t>– here we are going to do a little trick to make the problem tractable.</a:t>
            </a:r>
          </a:p>
          <a:p>
            <a:pPr marL="393065" marR="17780" indent="-342900">
              <a:lnSpc>
                <a:spcPct val="98500"/>
              </a:lnSpc>
              <a:spcBef>
                <a:spcPts val="1435"/>
              </a:spcBef>
              <a:buClr>
                <a:srgbClr val="FF0000"/>
              </a:buClr>
              <a:buFont typeface="Wingdings"/>
              <a:buChar char=""/>
              <a:tabLst>
                <a:tab pos="393065" algn="l"/>
                <a:tab pos="393700" algn="l"/>
              </a:tabLst>
            </a:pPr>
            <a:r>
              <a:rPr lang="en-CA" sz="2800" dirty="0">
                <a:latin typeface="Arial"/>
                <a:cs typeface="Arial"/>
              </a:rPr>
              <a:t>By making the null our hypothesized result, it is by definition zero, and we can drop this part of the equation.</a:t>
            </a:r>
          </a:p>
          <a:p>
            <a:pPr marL="418465" algn="ctr">
              <a:lnSpc>
                <a:spcPct val="100000"/>
              </a:lnSpc>
              <a:spcBef>
                <a:spcPts val="170"/>
              </a:spcBef>
              <a:tabLst>
                <a:tab pos="2417445" algn="l"/>
              </a:tabLst>
            </a:pPr>
            <a:r>
              <a:rPr lang="en-US" sz="4000" spc="-7" baseline="-34591" dirty="0">
                <a:latin typeface="Times New Roman"/>
                <a:cs typeface="Times New Roman"/>
              </a:rPr>
              <a:t>test</a:t>
            </a:r>
            <a:r>
              <a:rPr lang="en-US" sz="4000" spc="-165" baseline="-34591" dirty="0">
                <a:latin typeface="Times New Roman"/>
                <a:cs typeface="Times New Roman"/>
              </a:rPr>
              <a:t> </a:t>
            </a:r>
            <a:r>
              <a:rPr lang="en-US" sz="4000" spc="-7" baseline="-34591" dirty="0">
                <a:latin typeface="Times New Roman"/>
                <a:cs typeface="Times New Roman"/>
              </a:rPr>
              <a:t>statistic</a:t>
            </a:r>
            <a:r>
              <a:rPr lang="en-US" sz="4000" spc="-30" baseline="-34591" dirty="0">
                <a:latin typeface="Times New Roman"/>
                <a:cs typeface="Times New Roman"/>
              </a:rPr>
              <a:t>         </a:t>
            </a:r>
            <a:r>
              <a:rPr lang="en-US" sz="4000" baseline="-34591" dirty="0">
                <a:latin typeface="Symbol"/>
                <a:cs typeface="Symbol"/>
              </a:rPr>
              <a:t></a:t>
            </a:r>
            <a:r>
              <a:rPr lang="en-US" sz="4000" baseline="-34591" dirty="0">
                <a:latin typeface="Times New Roman"/>
                <a:cs typeface="Times New Roman"/>
              </a:rPr>
              <a:t>	</a:t>
            </a:r>
            <a:r>
              <a:rPr lang="en-US" sz="2800" i="1" u="sng" spc="-5" dirty="0">
                <a:latin typeface="Times New Roman"/>
                <a:cs typeface="Times New Roman"/>
              </a:rPr>
              <a:t>Observed</a:t>
            </a:r>
            <a:endParaRPr lang="en-US" sz="2800" u="sng" dirty="0">
              <a:latin typeface="Times New Roman"/>
              <a:cs typeface="Times New Roman"/>
            </a:endParaRPr>
          </a:p>
          <a:p>
            <a:pPr marL="3468370">
              <a:lnSpc>
                <a:spcPct val="100000"/>
              </a:lnSpc>
              <a:spcBef>
                <a:spcPts val="565"/>
              </a:spcBef>
            </a:pPr>
            <a:r>
              <a:rPr lang="en-US" sz="2800" spc="-5" dirty="0">
                <a:latin typeface="Times New Roman"/>
                <a:cs typeface="Times New Roman"/>
              </a:rPr>
              <a:t>     standard error </a:t>
            </a:r>
            <a:r>
              <a:rPr lang="en-US" sz="2800" dirty="0">
                <a:latin typeface="Times New Roman"/>
                <a:cs typeface="Times New Roman"/>
              </a:rPr>
              <a:t>of</a:t>
            </a:r>
            <a:r>
              <a:rPr lang="en-US" sz="2800" spc="-95" dirty="0">
                <a:latin typeface="Times New Roman"/>
                <a:cs typeface="Times New Roman"/>
              </a:rPr>
              <a:t> </a:t>
            </a:r>
            <a:r>
              <a:rPr lang="en-US" sz="2800" spc="-5" dirty="0">
                <a:latin typeface="Times New Roman"/>
                <a:cs typeface="Times New Roman"/>
              </a:rPr>
              <a:t>observed</a:t>
            </a:r>
          </a:p>
        </p:txBody>
      </p:sp>
      <p:sp>
        <p:nvSpPr>
          <p:cNvPr id="6" name="Slide Number Placeholder 5">
            <a:extLst>
              <a:ext uri="{FF2B5EF4-FFF2-40B4-BE49-F238E27FC236}">
                <a16:creationId xmlns:a16="http://schemas.microsoft.com/office/drawing/2014/main" id="{43AE19CE-72F7-4CDF-BBE0-272267A2213E}"/>
              </a:ext>
            </a:extLst>
          </p:cNvPr>
          <p:cNvSpPr>
            <a:spLocks noGrp="1"/>
          </p:cNvSpPr>
          <p:nvPr>
            <p:ph type="sldNum" sz="quarter" idx="7"/>
          </p:nvPr>
        </p:nvSpPr>
        <p:spPr/>
        <p:txBody>
          <a:bodyPr/>
          <a:lstStyle/>
          <a:p>
            <a:fld id="{B6F15528-21DE-4FAA-801E-634DDDAF4B2B}" type="slidenum">
              <a:rPr lang="en-CA" smtClean="0"/>
              <a:t>34</a:t>
            </a:fld>
            <a:endParaRPr lang="en-CA"/>
          </a:p>
        </p:txBody>
      </p:sp>
    </p:spTree>
    <p:extLst>
      <p:ext uri="{BB962C8B-B14F-4D97-AF65-F5344CB8AC3E}">
        <p14:creationId xmlns:p14="http://schemas.microsoft.com/office/powerpoint/2010/main" val="1155454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5972065E-F266-4975-943F-7231E5C423BA}"/>
              </a:ext>
            </a:extLst>
          </p:cNvPr>
          <p:cNvSpPr>
            <a:spLocks noGrp="1"/>
          </p:cNvSpPr>
          <p:nvPr>
            <p:ph type="sldNum" sz="quarter" idx="7"/>
          </p:nvPr>
        </p:nvSpPr>
        <p:spPr/>
        <p:txBody>
          <a:bodyPr/>
          <a:lstStyle/>
          <a:p>
            <a:fld id="{B6F15528-21DE-4FAA-801E-634DDDAF4B2B}" type="slidenum">
              <a:rPr lang="en-CA" smtClean="0"/>
              <a:t>35</a:t>
            </a:fld>
            <a:endParaRPr lang="en-CA"/>
          </a:p>
        </p:txBody>
      </p:sp>
      <p:pic>
        <p:nvPicPr>
          <p:cNvPr id="20" name="Picture 19" descr="Diagram&#10;&#10;Description automatically generated">
            <a:extLst>
              <a:ext uri="{FF2B5EF4-FFF2-40B4-BE49-F238E27FC236}">
                <a16:creationId xmlns:a16="http://schemas.microsoft.com/office/drawing/2014/main" id="{CE6D06EB-2DF2-4BF0-8205-AFBC046FB329}"/>
              </a:ext>
            </a:extLst>
          </p:cNvPr>
          <p:cNvPicPr>
            <a:picLocks noChangeAspect="1"/>
          </p:cNvPicPr>
          <p:nvPr/>
        </p:nvPicPr>
        <p:blipFill rotWithShape="1">
          <a:blip r:embed="rId3">
            <a:extLst>
              <a:ext uri="{28A0092B-C50C-407E-A947-70E740481C1C}">
                <a14:useLocalDpi xmlns:a14="http://schemas.microsoft.com/office/drawing/2010/main" val="0"/>
              </a:ext>
            </a:extLst>
          </a:blip>
          <a:srcRect l="10121" t="14505" r="10176"/>
          <a:stretch/>
        </p:blipFill>
        <p:spPr>
          <a:xfrm>
            <a:off x="304801" y="2737522"/>
            <a:ext cx="4953000" cy="3984711"/>
          </a:xfrm>
          <a:prstGeom prst="rect">
            <a:avLst/>
          </a:prstGeom>
        </p:spPr>
      </p:pic>
      <p:sp>
        <p:nvSpPr>
          <p:cNvPr id="21" name="Oval 20">
            <a:extLst>
              <a:ext uri="{FF2B5EF4-FFF2-40B4-BE49-F238E27FC236}">
                <a16:creationId xmlns:a16="http://schemas.microsoft.com/office/drawing/2014/main" id="{935BE7FE-AA2C-42D7-B5A4-CFA4D9058547}"/>
              </a:ext>
            </a:extLst>
          </p:cNvPr>
          <p:cNvSpPr/>
          <p:nvPr/>
        </p:nvSpPr>
        <p:spPr>
          <a:xfrm>
            <a:off x="338770" y="2936588"/>
            <a:ext cx="19812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bject 2">
            <a:extLst>
              <a:ext uri="{FF2B5EF4-FFF2-40B4-BE49-F238E27FC236}">
                <a16:creationId xmlns:a16="http://schemas.microsoft.com/office/drawing/2014/main" id="{45375ADC-2763-4532-BA21-DA6B807A2E57}"/>
              </a:ext>
            </a:extLst>
          </p:cNvPr>
          <p:cNvSpPr txBox="1"/>
          <p:nvPr/>
        </p:nvSpPr>
        <p:spPr>
          <a:xfrm>
            <a:off x="585939" y="161672"/>
            <a:ext cx="8022590" cy="2789866"/>
          </a:xfrm>
          <a:prstGeom prst="rect">
            <a:avLst/>
          </a:prstGeom>
        </p:spPr>
        <p:txBody>
          <a:bodyPr vert="horz" wrap="square" lIns="0" tIns="12065" rIns="0" bIns="0" rtlCol="0">
            <a:spAutoFit/>
          </a:bodyPr>
          <a:lstStyle/>
          <a:p>
            <a:pPr marR="5080" algn="r">
              <a:lnSpc>
                <a:spcPct val="100000"/>
              </a:lnSpc>
              <a:spcBef>
                <a:spcPts val="95"/>
              </a:spcBef>
            </a:pPr>
            <a:r>
              <a:rPr sz="2800" b="1" dirty="0">
                <a:latin typeface="Arial"/>
                <a:cs typeface="Arial"/>
              </a:rPr>
              <a:t>t-tests</a:t>
            </a:r>
            <a:r>
              <a:rPr sz="2800" b="1" spc="-50" dirty="0">
                <a:latin typeface="Arial"/>
                <a:cs typeface="Arial"/>
              </a:rPr>
              <a:t> </a:t>
            </a:r>
            <a:r>
              <a:rPr sz="2800" b="1" spc="-5" dirty="0">
                <a:latin typeface="Arial"/>
                <a:cs typeface="Arial"/>
              </a:rPr>
              <a:t>cont…</a:t>
            </a:r>
            <a:endParaRPr sz="2800" dirty="0">
              <a:latin typeface="Arial"/>
              <a:cs typeface="Arial"/>
            </a:endParaRPr>
          </a:p>
          <a:p>
            <a:pPr>
              <a:lnSpc>
                <a:spcPct val="100000"/>
              </a:lnSpc>
              <a:spcBef>
                <a:spcPts val="30"/>
              </a:spcBef>
            </a:pPr>
            <a:endParaRPr sz="4050" dirty="0">
              <a:latin typeface="Arial"/>
              <a:cs typeface="Arial"/>
            </a:endParaRPr>
          </a:p>
          <a:p>
            <a:pPr marL="355600" marR="94615" indent="-342900">
              <a:lnSpc>
                <a:spcPct val="100000"/>
              </a:lnSpc>
              <a:buClr>
                <a:srgbClr val="FF0000"/>
              </a:buClr>
              <a:buFont typeface="Wingdings"/>
              <a:buChar char=""/>
              <a:tabLst>
                <a:tab pos="354965" algn="l"/>
                <a:tab pos="355600" algn="l"/>
              </a:tabLst>
            </a:pPr>
            <a:r>
              <a:rPr sz="2800" spc="-5" dirty="0">
                <a:latin typeface="Arial"/>
                <a:cs typeface="Arial"/>
              </a:rPr>
              <a:t>Because </a:t>
            </a:r>
            <a:r>
              <a:rPr sz="2800" spc="-10" dirty="0">
                <a:latin typeface="Arial"/>
                <a:cs typeface="Arial"/>
              </a:rPr>
              <a:t>we </a:t>
            </a:r>
            <a:r>
              <a:rPr sz="2800" dirty="0">
                <a:latin typeface="Arial"/>
                <a:cs typeface="Arial"/>
              </a:rPr>
              <a:t>don’t know </a:t>
            </a:r>
            <a:r>
              <a:rPr sz="2800" spc="-5" dirty="0">
                <a:latin typeface="Arial"/>
                <a:cs typeface="Arial"/>
              </a:rPr>
              <a:t>the </a:t>
            </a:r>
            <a:r>
              <a:rPr sz="2800" dirty="0">
                <a:latin typeface="Arial"/>
                <a:cs typeface="Arial"/>
              </a:rPr>
              <a:t>population </a:t>
            </a:r>
            <a:r>
              <a:rPr sz="2800" spc="-5" dirty="0">
                <a:latin typeface="Arial"/>
                <a:cs typeface="Arial"/>
              </a:rPr>
              <a:t>standard  </a:t>
            </a:r>
            <a:r>
              <a:rPr sz="2800" dirty="0">
                <a:latin typeface="Arial"/>
                <a:cs typeface="Arial"/>
              </a:rPr>
              <a:t>deviation</a:t>
            </a:r>
            <a:r>
              <a:rPr lang="en-CA" sz="2800" dirty="0">
                <a:latin typeface="Arial"/>
                <a:cs typeface="Arial"/>
              </a:rPr>
              <a:t> (the standard error)</a:t>
            </a:r>
            <a:r>
              <a:rPr sz="2800" dirty="0">
                <a:latin typeface="Arial"/>
                <a:cs typeface="Arial"/>
              </a:rPr>
              <a:t>, </a:t>
            </a:r>
            <a:r>
              <a:rPr sz="2800" spc="-10" dirty="0">
                <a:latin typeface="Arial"/>
                <a:cs typeface="Arial"/>
              </a:rPr>
              <a:t>we </a:t>
            </a:r>
            <a:r>
              <a:rPr sz="2800" spc="-5" dirty="0">
                <a:latin typeface="Arial"/>
                <a:cs typeface="Arial"/>
              </a:rPr>
              <a:t>estimate the </a:t>
            </a:r>
            <a:r>
              <a:rPr sz="2800" dirty="0">
                <a:latin typeface="Arial"/>
                <a:cs typeface="Arial"/>
              </a:rPr>
              <a:t>population </a:t>
            </a:r>
            <a:r>
              <a:rPr sz="2800" spc="-5" dirty="0">
                <a:latin typeface="Arial"/>
                <a:cs typeface="Arial"/>
              </a:rPr>
              <a:t>standard  </a:t>
            </a:r>
            <a:r>
              <a:rPr sz="2800" dirty="0">
                <a:latin typeface="Arial"/>
                <a:cs typeface="Arial"/>
              </a:rPr>
              <a:t>deviation using data from </a:t>
            </a:r>
            <a:r>
              <a:rPr sz="2800" spc="-5" dirty="0">
                <a:latin typeface="Arial"/>
                <a:cs typeface="Arial"/>
              </a:rPr>
              <a:t>the</a:t>
            </a:r>
            <a:r>
              <a:rPr sz="2800" dirty="0">
                <a:latin typeface="Arial"/>
                <a:cs typeface="Arial"/>
              </a:rPr>
              <a:t> sample.</a:t>
            </a:r>
          </a:p>
        </p:txBody>
      </p:sp>
      <p:pic>
        <p:nvPicPr>
          <p:cNvPr id="23" name="Graphic 22">
            <a:extLst>
              <a:ext uri="{FF2B5EF4-FFF2-40B4-BE49-F238E27FC236}">
                <a16:creationId xmlns:a16="http://schemas.microsoft.com/office/drawing/2014/main" id="{F6727DD2-835F-4478-AFED-C5208311A0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8355" y="3076575"/>
            <a:ext cx="1390650" cy="704850"/>
          </a:xfrm>
          <a:prstGeom prst="rect">
            <a:avLst/>
          </a:prstGeom>
        </p:spPr>
      </p:pic>
    </p:spTree>
    <p:extLst>
      <p:ext uri="{BB962C8B-B14F-4D97-AF65-F5344CB8AC3E}">
        <p14:creationId xmlns:p14="http://schemas.microsoft.com/office/powerpoint/2010/main" val="306878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86200" y="195384"/>
            <a:ext cx="5253355" cy="382156"/>
          </a:xfrm>
          <a:prstGeom prst="rect">
            <a:avLst/>
          </a:prstGeom>
        </p:spPr>
        <p:txBody>
          <a:bodyPr vert="horz" wrap="square" lIns="0" tIns="12700" rIns="0" bIns="0" rtlCol="0">
            <a:spAutoFit/>
          </a:bodyPr>
          <a:lstStyle/>
          <a:p>
            <a:pPr marL="12700">
              <a:lnSpc>
                <a:spcPct val="100000"/>
              </a:lnSpc>
              <a:spcBef>
                <a:spcPts val="100"/>
              </a:spcBef>
            </a:pPr>
            <a:r>
              <a:rPr sz="2400" spc="-5" dirty="0"/>
              <a:t>Exa</a:t>
            </a:r>
            <a:r>
              <a:rPr sz="2400" dirty="0"/>
              <a:t>m</a:t>
            </a:r>
            <a:r>
              <a:rPr sz="2400" spc="-5" dirty="0"/>
              <a:t>p</a:t>
            </a:r>
            <a:r>
              <a:rPr sz="2400" spc="5" dirty="0"/>
              <a:t>l</a:t>
            </a:r>
            <a:r>
              <a:rPr sz="2400" spc="-5" dirty="0"/>
              <a:t>e:</a:t>
            </a:r>
            <a:r>
              <a:rPr lang="en-CA" sz="2400" spc="-5" dirty="0"/>
              <a:t> 24h energy expenditure</a:t>
            </a:r>
            <a:endParaRPr sz="2400" dirty="0"/>
          </a:p>
        </p:txBody>
      </p:sp>
      <p:graphicFrame>
        <p:nvGraphicFramePr>
          <p:cNvPr id="3" name="object 3"/>
          <p:cNvGraphicFramePr>
            <a:graphicFrameLocks noGrp="1"/>
          </p:cNvGraphicFramePr>
          <p:nvPr/>
        </p:nvGraphicFramePr>
        <p:xfrm>
          <a:off x="290512" y="1687512"/>
          <a:ext cx="8458200" cy="4876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0805">
                        <a:lnSpc>
                          <a:spcPct val="100000"/>
                        </a:lnSpc>
                        <a:spcBef>
                          <a:spcPts val="315"/>
                        </a:spcBef>
                      </a:pPr>
                      <a:r>
                        <a:rPr sz="1400" spc="-5" dirty="0">
                          <a:solidFill>
                            <a:srgbClr val="0000CC"/>
                          </a:solidFill>
                          <a:latin typeface="Arial"/>
                          <a:cs typeface="Arial"/>
                        </a:rPr>
                        <a:t>Lean</a:t>
                      </a:r>
                      <a:r>
                        <a:rPr sz="1400" spc="-25" dirty="0">
                          <a:solidFill>
                            <a:srgbClr val="0000CC"/>
                          </a:solidFill>
                          <a:latin typeface="Arial"/>
                          <a:cs typeface="Arial"/>
                        </a:rPr>
                        <a:t> </a:t>
                      </a:r>
                      <a:r>
                        <a:rPr sz="1400" spc="-5" dirty="0">
                          <a:solidFill>
                            <a:srgbClr val="0000CC"/>
                          </a:solidFill>
                          <a:latin typeface="Arial"/>
                          <a:cs typeface="Arial"/>
                        </a:rPr>
                        <a:t>(n=13)</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400" dirty="0">
                          <a:solidFill>
                            <a:srgbClr val="0000CC"/>
                          </a:solidFill>
                          <a:latin typeface="Arial"/>
                          <a:cs typeface="Arial"/>
                        </a:rPr>
                        <a:t>Obese</a:t>
                      </a:r>
                      <a:r>
                        <a:rPr sz="1400" spc="-35" dirty="0">
                          <a:solidFill>
                            <a:srgbClr val="0000CC"/>
                          </a:solidFill>
                          <a:latin typeface="Arial"/>
                          <a:cs typeface="Arial"/>
                        </a:rPr>
                        <a:t> </a:t>
                      </a:r>
                      <a:r>
                        <a:rPr sz="1400" spc="-5" dirty="0">
                          <a:solidFill>
                            <a:srgbClr val="0000CC"/>
                          </a:solidFill>
                          <a:latin typeface="Arial"/>
                          <a:cs typeface="Arial"/>
                        </a:rPr>
                        <a:t>(n=9)</a:t>
                      </a:r>
                      <a:endParaRPr sz="1400">
                        <a:latin typeface="Arial"/>
                        <a:cs typeface="Arial"/>
                      </a:endParaRPr>
                    </a:p>
                  </a:txBody>
                  <a:tcPr marL="0" marR="0" marT="4000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5"/>
                        </a:spcBef>
                      </a:pPr>
                      <a:r>
                        <a:rPr sz="1400" dirty="0">
                          <a:solidFill>
                            <a:srgbClr val="0000CC"/>
                          </a:solidFill>
                          <a:latin typeface="Arial"/>
                          <a:cs typeface="Arial"/>
                        </a:rPr>
                        <a:t>6.13</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400" dirty="0">
                          <a:solidFill>
                            <a:srgbClr val="0000CC"/>
                          </a:solidFill>
                          <a:latin typeface="Arial"/>
                          <a:cs typeface="Arial"/>
                        </a:rPr>
                        <a:t>8.79</a:t>
                      </a:r>
                      <a:endParaRPr sz="1400">
                        <a:latin typeface="Arial"/>
                        <a:cs typeface="Arial"/>
                      </a:endParaRPr>
                    </a:p>
                  </a:txBody>
                  <a:tcPr marL="0" marR="0" marT="4000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5"/>
                        </a:spcBef>
                      </a:pPr>
                      <a:r>
                        <a:rPr sz="1400" dirty="0">
                          <a:solidFill>
                            <a:srgbClr val="0000CC"/>
                          </a:solidFill>
                          <a:latin typeface="Arial"/>
                          <a:cs typeface="Arial"/>
                        </a:rPr>
                        <a:t>7.05</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400" dirty="0">
                          <a:solidFill>
                            <a:srgbClr val="0000CC"/>
                          </a:solidFill>
                          <a:latin typeface="Arial"/>
                          <a:cs typeface="Arial"/>
                        </a:rPr>
                        <a:t>9.19</a:t>
                      </a:r>
                      <a:endParaRPr sz="1400">
                        <a:latin typeface="Arial"/>
                        <a:cs typeface="Arial"/>
                      </a:endParaRPr>
                    </a:p>
                  </a:txBody>
                  <a:tcPr marL="0" marR="0" marT="4000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5"/>
                        </a:spcBef>
                      </a:pPr>
                      <a:r>
                        <a:rPr sz="1400" dirty="0">
                          <a:solidFill>
                            <a:srgbClr val="0000CC"/>
                          </a:solidFill>
                          <a:latin typeface="Arial"/>
                          <a:cs typeface="Arial"/>
                        </a:rPr>
                        <a:t>7.48</a:t>
                      </a:r>
                      <a:endParaRPr sz="14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400" dirty="0">
                          <a:solidFill>
                            <a:srgbClr val="0000CC"/>
                          </a:solidFill>
                          <a:latin typeface="Arial"/>
                          <a:cs typeface="Arial"/>
                        </a:rPr>
                        <a:t>9.21</a:t>
                      </a:r>
                      <a:endParaRPr sz="1400">
                        <a:latin typeface="Arial"/>
                        <a:cs typeface="Arial"/>
                      </a:endParaRPr>
                    </a:p>
                  </a:txBody>
                  <a:tcPr marL="0" marR="0" marT="4000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dirty="0">
                          <a:solidFill>
                            <a:srgbClr val="0000CC"/>
                          </a:solidFill>
                          <a:latin typeface="Arial"/>
                          <a:cs typeface="Arial"/>
                        </a:rPr>
                        <a:t>7.48</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0"/>
                        </a:spcBef>
                      </a:pPr>
                      <a:r>
                        <a:rPr sz="1400" dirty="0">
                          <a:solidFill>
                            <a:srgbClr val="0000CC"/>
                          </a:solidFill>
                          <a:latin typeface="Arial"/>
                          <a:cs typeface="Arial"/>
                        </a:rPr>
                        <a:t>9.68</a:t>
                      </a:r>
                      <a:endParaRPr sz="14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dirty="0">
                          <a:solidFill>
                            <a:srgbClr val="0000CC"/>
                          </a:solidFill>
                          <a:latin typeface="Arial"/>
                          <a:cs typeface="Arial"/>
                        </a:rPr>
                        <a:t>7.53</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0"/>
                        </a:spcBef>
                      </a:pPr>
                      <a:r>
                        <a:rPr sz="1400" dirty="0">
                          <a:solidFill>
                            <a:srgbClr val="0000CC"/>
                          </a:solidFill>
                          <a:latin typeface="Arial"/>
                          <a:cs typeface="Arial"/>
                        </a:rPr>
                        <a:t>9.69</a:t>
                      </a:r>
                      <a:endParaRPr sz="14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dirty="0">
                          <a:solidFill>
                            <a:srgbClr val="0000CC"/>
                          </a:solidFill>
                          <a:latin typeface="Arial"/>
                          <a:cs typeface="Arial"/>
                        </a:rPr>
                        <a:t>7.58</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0"/>
                        </a:spcBef>
                      </a:pPr>
                      <a:r>
                        <a:rPr sz="1400" dirty="0">
                          <a:solidFill>
                            <a:srgbClr val="0000CC"/>
                          </a:solidFill>
                          <a:latin typeface="Arial"/>
                          <a:cs typeface="Arial"/>
                        </a:rPr>
                        <a:t>9.97</a:t>
                      </a:r>
                      <a:endParaRPr sz="14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dirty="0">
                          <a:solidFill>
                            <a:srgbClr val="0000CC"/>
                          </a:solidFill>
                          <a:latin typeface="Arial"/>
                          <a:cs typeface="Arial"/>
                        </a:rPr>
                        <a:t>7.90</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0"/>
                        </a:spcBef>
                      </a:pPr>
                      <a:r>
                        <a:rPr sz="1400" spc="-25" dirty="0">
                          <a:solidFill>
                            <a:srgbClr val="0000CC"/>
                          </a:solidFill>
                          <a:latin typeface="Arial"/>
                          <a:cs typeface="Arial"/>
                        </a:rPr>
                        <a:t>11.51</a:t>
                      </a:r>
                      <a:endParaRPr sz="14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dirty="0">
                          <a:solidFill>
                            <a:srgbClr val="0000CC"/>
                          </a:solidFill>
                          <a:latin typeface="Arial"/>
                          <a:cs typeface="Arial"/>
                        </a:rPr>
                        <a:t>8.08</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0"/>
                        </a:spcBef>
                      </a:pPr>
                      <a:r>
                        <a:rPr sz="1400" spc="-25" dirty="0">
                          <a:solidFill>
                            <a:srgbClr val="0000CC"/>
                          </a:solidFill>
                          <a:latin typeface="Arial"/>
                          <a:cs typeface="Arial"/>
                        </a:rPr>
                        <a:t>11.85</a:t>
                      </a:r>
                      <a:endParaRPr sz="14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dirty="0">
                          <a:solidFill>
                            <a:srgbClr val="0000CC"/>
                          </a:solidFill>
                          <a:latin typeface="Arial"/>
                          <a:cs typeface="Arial"/>
                        </a:rPr>
                        <a:t>8.09</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0"/>
                        </a:spcBef>
                      </a:pPr>
                      <a:r>
                        <a:rPr sz="1400" spc="-5" dirty="0">
                          <a:solidFill>
                            <a:srgbClr val="0000CC"/>
                          </a:solidFill>
                          <a:latin typeface="Arial"/>
                          <a:cs typeface="Arial"/>
                        </a:rPr>
                        <a:t>12.79</a:t>
                      </a:r>
                      <a:endParaRPr sz="14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10"/>
                        </a:spcBef>
                      </a:pPr>
                      <a:r>
                        <a:rPr sz="1400" spc="-55" dirty="0">
                          <a:solidFill>
                            <a:srgbClr val="0000CC"/>
                          </a:solidFill>
                          <a:latin typeface="Arial"/>
                          <a:cs typeface="Arial"/>
                        </a:rPr>
                        <a:t>8.11</a:t>
                      </a:r>
                      <a:endParaRPr sz="1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09"/>
                        </a:spcBef>
                      </a:pPr>
                      <a:r>
                        <a:rPr sz="1400" dirty="0">
                          <a:solidFill>
                            <a:srgbClr val="0000CC"/>
                          </a:solidFill>
                          <a:latin typeface="Arial"/>
                          <a:cs typeface="Arial"/>
                        </a:rPr>
                        <a:t>8.40</a:t>
                      </a:r>
                      <a:endParaRPr sz="1400">
                        <a:latin typeface="Arial"/>
                        <a:cs typeface="Arial"/>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09"/>
                        </a:spcBef>
                      </a:pPr>
                      <a:r>
                        <a:rPr sz="1400" dirty="0">
                          <a:solidFill>
                            <a:srgbClr val="0000CC"/>
                          </a:solidFill>
                          <a:latin typeface="Arial"/>
                          <a:cs typeface="Arial"/>
                        </a:rPr>
                        <a:t>10.15</a:t>
                      </a:r>
                      <a:endParaRPr sz="1400">
                        <a:latin typeface="Arial"/>
                        <a:cs typeface="Arial"/>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304800">
                <a:tc>
                  <a:txBody>
                    <a:bodyPr/>
                    <a:lstStyle/>
                    <a:p>
                      <a:pPr>
                        <a:lnSpc>
                          <a:spcPct val="100000"/>
                        </a:lnSpc>
                      </a:pPr>
                      <a:endParaRPr sz="150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05"/>
                        </a:spcBef>
                      </a:pPr>
                      <a:r>
                        <a:rPr sz="1400" dirty="0">
                          <a:solidFill>
                            <a:srgbClr val="0000CC"/>
                          </a:solidFill>
                          <a:latin typeface="Arial"/>
                          <a:cs typeface="Arial"/>
                        </a:rPr>
                        <a:t>10.88</a:t>
                      </a:r>
                      <a:endParaRPr sz="1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304800">
                <a:tc>
                  <a:txBody>
                    <a:bodyPr/>
                    <a:lstStyle/>
                    <a:p>
                      <a:pPr marL="90805">
                        <a:lnSpc>
                          <a:spcPct val="100000"/>
                        </a:lnSpc>
                        <a:spcBef>
                          <a:spcPts val="305"/>
                        </a:spcBef>
                      </a:pPr>
                      <a:r>
                        <a:rPr sz="1400" spc="-5" dirty="0">
                          <a:solidFill>
                            <a:srgbClr val="0000CC"/>
                          </a:solidFill>
                          <a:latin typeface="Arial"/>
                          <a:cs typeface="Arial"/>
                        </a:rPr>
                        <a:t>Mean</a:t>
                      </a:r>
                      <a:endParaRPr sz="14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305"/>
                        </a:spcBef>
                      </a:pPr>
                      <a:r>
                        <a:rPr sz="1400" b="1" dirty="0">
                          <a:solidFill>
                            <a:srgbClr val="0000CC"/>
                          </a:solidFill>
                          <a:latin typeface="Arial"/>
                          <a:cs typeface="Arial"/>
                        </a:rPr>
                        <a:t>8.07</a:t>
                      </a:r>
                      <a:endParaRPr sz="1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05"/>
                        </a:spcBef>
                      </a:pPr>
                      <a:r>
                        <a:rPr sz="1400" b="1" dirty="0">
                          <a:solidFill>
                            <a:srgbClr val="0000CC"/>
                          </a:solidFill>
                          <a:latin typeface="Arial"/>
                          <a:cs typeface="Arial"/>
                        </a:rPr>
                        <a:t>10.30</a:t>
                      </a:r>
                      <a:endParaRPr sz="1400">
                        <a:latin typeface="Arial"/>
                        <a:cs typeface="Arial"/>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304800">
                <a:tc>
                  <a:txBody>
                    <a:bodyPr/>
                    <a:lstStyle/>
                    <a:p>
                      <a:pPr marL="90805">
                        <a:lnSpc>
                          <a:spcPct val="100000"/>
                        </a:lnSpc>
                        <a:spcBef>
                          <a:spcPts val="305"/>
                        </a:spcBef>
                      </a:pPr>
                      <a:r>
                        <a:rPr sz="1400" dirty="0">
                          <a:solidFill>
                            <a:srgbClr val="0000CC"/>
                          </a:solidFill>
                          <a:latin typeface="Arial"/>
                          <a:cs typeface="Arial"/>
                        </a:rPr>
                        <a:t>SD</a:t>
                      </a:r>
                      <a:endParaRPr sz="14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0805">
                        <a:lnSpc>
                          <a:spcPct val="100000"/>
                        </a:lnSpc>
                        <a:spcBef>
                          <a:spcPts val="305"/>
                        </a:spcBef>
                      </a:pPr>
                      <a:r>
                        <a:rPr sz="1400" b="1" dirty="0">
                          <a:solidFill>
                            <a:srgbClr val="0000CC"/>
                          </a:solidFill>
                          <a:latin typeface="Arial"/>
                          <a:cs typeface="Arial"/>
                        </a:rPr>
                        <a:t>1.24</a:t>
                      </a:r>
                      <a:endParaRPr sz="1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1440">
                        <a:lnSpc>
                          <a:spcPct val="100000"/>
                        </a:lnSpc>
                        <a:spcBef>
                          <a:spcPts val="305"/>
                        </a:spcBef>
                      </a:pPr>
                      <a:r>
                        <a:rPr sz="1400" b="1" dirty="0">
                          <a:solidFill>
                            <a:srgbClr val="0000CC"/>
                          </a:solidFill>
                          <a:latin typeface="Arial"/>
                          <a:cs typeface="Arial"/>
                        </a:rPr>
                        <a:t>1.40</a:t>
                      </a:r>
                      <a:endParaRPr sz="1400">
                        <a:latin typeface="Arial"/>
                        <a:cs typeface="Arial"/>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15"/>
                  </a:ext>
                </a:extLst>
              </a:tr>
            </a:tbl>
          </a:graphicData>
        </a:graphic>
      </p:graphicFrame>
      <p:sp>
        <p:nvSpPr>
          <p:cNvPr id="4" name="object 4"/>
          <p:cNvSpPr txBox="1"/>
          <p:nvPr/>
        </p:nvSpPr>
        <p:spPr>
          <a:xfrm>
            <a:off x="383540" y="6524497"/>
            <a:ext cx="517398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EDEBE0"/>
                </a:solidFill>
                <a:latin typeface="Times New Roman"/>
                <a:cs typeface="Times New Roman"/>
              </a:rPr>
              <a:t>Data from Altman, </a:t>
            </a:r>
            <a:r>
              <a:rPr sz="1200" dirty="0">
                <a:solidFill>
                  <a:srgbClr val="EDEBE0"/>
                </a:solidFill>
                <a:latin typeface="Times New Roman"/>
                <a:cs typeface="Times New Roman"/>
              </a:rPr>
              <a:t>1995, </a:t>
            </a:r>
            <a:r>
              <a:rPr sz="1200" spc="-5" dirty="0">
                <a:solidFill>
                  <a:srgbClr val="EDEBE0"/>
                </a:solidFill>
                <a:latin typeface="Times New Roman"/>
                <a:cs typeface="Times New Roman"/>
              </a:rPr>
              <a:t>Practical Statistics for Medical Research, </a:t>
            </a:r>
            <a:r>
              <a:rPr sz="1200" spc="-20" dirty="0">
                <a:solidFill>
                  <a:srgbClr val="EDEBE0"/>
                </a:solidFill>
                <a:latin typeface="Times New Roman"/>
                <a:cs typeface="Times New Roman"/>
              </a:rPr>
              <a:t>Table </a:t>
            </a:r>
            <a:r>
              <a:rPr sz="1200" dirty="0">
                <a:solidFill>
                  <a:srgbClr val="EDEBE0"/>
                </a:solidFill>
                <a:latin typeface="Times New Roman"/>
                <a:cs typeface="Times New Roman"/>
              </a:rPr>
              <a:t>9.4, p.</a:t>
            </a:r>
            <a:r>
              <a:rPr sz="1200" spc="175" dirty="0">
                <a:solidFill>
                  <a:srgbClr val="EDEBE0"/>
                </a:solidFill>
                <a:latin typeface="Times New Roman"/>
                <a:cs typeface="Times New Roman"/>
              </a:rPr>
              <a:t> </a:t>
            </a:r>
            <a:r>
              <a:rPr sz="1200" dirty="0">
                <a:solidFill>
                  <a:srgbClr val="EDEBE0"/>
                </a:solidFill>
                <a:latin typeface="Times New Roman"/>
                <a:cs typeface="Times New Roman"/>
              </a:rPr>
              <a:t>193</a:t>
            </a:r>
            <a:endParaRPr sz="1200">
              <a:latin typeface="Times New Roman"/>
              <a:cs typeface="Times New Roman"/>
            </a:endParaRPr>
          </a:p>
        </p:txBody>
      </p:sp>
      <p:sp>
        <p:nvSpPr>
          <p:cNvPr id="5" name="object 5"/>
          <p:cNvSpPr txBox="1"/>
          <p:nvPr/>
        </p:nvSpPr>
        <p:spPr>
          <a:xfrm>
            <a:off x="535940" y="1011928"/>
            <a:ext cx="7980045" cy="6362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252525"/>
                </a:solidFill>
                <a:latin typeface="Times New Roman"/>
                <a:cs typeface="Times New Roman"/>
              </a:rPr>
              <a:t>24 </a:t>
            </a:r>
            <a:r>
              <a:rPr sz="2000" spc="5" dirty="0">
                <a:solidFill>
                  <a:srgbClr val="252525"/>
                </a:solidFill>
                <a:latin typeface="Times New Roman"/>
                <a:cs typeface="Times New Roman"/>
              </a:rPr>
              <a:t>hour </a:t>
            </a:r>
            <a:r>
              <a:rPr sz="2000" spc="-5" dirty="0">
                <a:solidFill>
                  <a:srgbClr val="252525"/>
                </a:solidFill>
                <a:latin typeface="Times New Roman"/>
                <a:cs typeface="Times New Roman"/>
              </a:rPr>
              <a:t>total energy </a:t>
            </a:r>
            <a:r>
              <a:rPr sz="2000" dirty="0">
                <a:solidFill>
                  <a:srgbClr val="252525"/>
                </a:solidFill>
                <a:latin typeface="Times New Roman"/>
                <a:cs typeface="Times New Roman"/>
              </a:rPr>
              <a:t>expenditure </a:t>
            </a:r>
            <a:r>
              <a:rPr sz="2000" spc="-5" dirty="0">
                <a:solidFill>
                  <a:srgbClr val="252525"/>
                </a:solidFill>
                <a:latin typeface="Times New Roman"/>
                <a:cs typeface="Times New Roman"/>
              </a:rPr>
              <a:t>(MJ/day) in </a:t>
            </a:r>
            <a:r>
              <a:rPr sz="2000" spc="5" dirty="0">
                <a:solidFill>
                  <a:srgbClr val="252525"/>
                </a:solidFill>
                <a:latin typeface="Times New Roman"/>
                <a:cs typeface="Times New Roman"/>
              </a:rPr>
              <a:t>groups </a:t>
            </a:r>
            <a:r>
              <a:rPr sz="2000" dirty="0">
                <a:solidFill>
                  <a:srgbClr val="252525"/>
                </a:solidFill>
                <a:latin typeface="Times New Roman"/>
                <a:cs typeface="Times New Roman"/>
              </a:rPr>
              <a:t>of </a:t>
            </a:r>
            <a:r>
              <a:rPr sz="2000" spc="-5" dirty="0">
                <a:solidFill>
                  <a:srgbClr val="252525"/>
                </a:solidFill>
                <a:latin typeface="Times New Roman"/>
                <a:cs typeface="Times New Roman"/>
              </a:rPr>
              <a:t>lean </a:t>
            </a:r>
            <a:r>
              <a:rPr sz="2000" dirty="0">
                <a:solidFill>
                  <a:srgbClr val="252525"/>
                </a:solidFill>
                <a:latin typeface="Times New Roman"/>
                <a:cs typeface="Times New Roman"/>
              </a:rPr>
              <a:t>and obese</a:t>
            </a:r>
            <a:r>
              <a:rPr sz="2000" spc="-240" dirty="0">
                <a:solidFill>
                  <a:srgbClr val="252525"/>
                </a:solidFill>
                <a:latin typeface="Times New Roman"/>
                <a:cs typeface="Times New Roman"/>
              </a:rPr>
              <a:t> </a:t>
            </a:r>
            <a:r>
              <a:rPr lang="en-US" sz="2000" spc="-240" dirty="0">
                <a:solidFill>
                  <a:srgbClr val="252525"/>
                </a:solidFill>
                <a:latin typeface="Times New Roman"/>
                <a:cs typeface="Times New Roman"/>
              </a:rPr>
              <a:t>people</a:t>
            </a:r>
            <a:r>
              <a:rPr sz="2000" spc="-5" dirty="0">
                <a:solidFill>
                  <a:srgbClr val="252525"/>
                </a:solidFill>
                <a:latin typeface="Times New Roman"/>
                <a:cs typeface="Times New Roman"/>
              </a:rPr>
              <a:t> (Prentice et al,</a:t>
            </a:r>
            <a:r>
              <a:rPr sz="2000" spc="-50" dirty="0">
                <a:solidFill>
                  <a:srgbClr val="252525"/>
                </a:solidFill>
                <a:latin typeface="Times New Roman"/>
                <a:cs typeface="Times New Roman"/>
              </a:rPr>
              <a:t> </a:t>
            </a:r>
            <a:r>
              <a:rPr sz="2000" spc="5" dirty="0">
                <a:solidFill>
                  <a:srgbClr val="252525"/>
                </a:solidFill>
                <a:latin typeface="Times New Roman"/>
                <a:cs typeface="Times New Roman"/>
              </a:rPr>
              <a:t>1986)</a:t>
            </a:r>
            <a:endParaRPr sz="2000" dirty="0">
              <a:latin typeface="Times New Roman"/>
              <a:cs typeface="Times New Roman"/>
            </a:endParaRPr>
          </a:p>
        </p:txBody>
      </p:sp>
      <p:sp>
        <p:nvSpPr>
          <p:cNvPr id="6" name="Slide Number Placeholder 5">
            <a:extLst>
              <a:ext uri="{FF2B5EF4-FFF2-40B4-BE49-F238E27FC236}">
                <a16:creationId xmlns:a16="http://schemas.microsoft.com/office/drawing/2014/main" id="{64F59023-CB85-4A45-A095-BBA1E92B49B6}"/>
              </a:ext>
            </a:extLst>
          </p:cNvPr>
          <p:cNvSpPr>
            <a:spLocks noGrp="1"/>
          </p:cNvSpPr>
          <p:nvPr>
            <p:ph type="sldNum" sz="quarter" idx="7"/>
          </p:nvPr>
        </p:nvSpPr>
        <p:spPr/>
        <p:txBody>
          <a:bodyPr/>
          <a:lstStyle/>
          <a:p>
            <a:fld id="{B6F15528-21DE-4FAA-801E-634DDDAF4B2B}" type="slidenum">
              <a:rPr lang="en-CA" smtClean="0"/>
              <a:t>36</a:t>
            </a:fld>
            <a:endParaRPr lang="en-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9028" y="307498"/>
            <a:ext cx="3938904" cy="406400"/>
          </a:xfrm>
          <a:prstGeom prst="rect">
            <a:avLst/>
          </a:prstGeom>
        </p:spPr>
        <p:txBody>
          <a:bodyPr vert="horz" wrap="square" lIns="0" tIns="12065" rIns="0" bIns="0" rtlCol="0">
            <a:spAutoFit/>
          </a:bodyPr>
          <a:lstStyle/>
          <a:p>
            <a:pPr marL="12700">
              <a:lnSpc>
                <a:spcPct val="100000"/>
              </a:lnSpc>
              <a:spcBef>
                <a:spcPts val="95"/>
              </a:spcBef>
            </a:pPr>
            <a:r>
              <a:rPr spc="-5" dirty="0"/>
              <a:t>Independent groups</a:t>
            </a:r>
            <a:r>
              <a:rPr spc="-25" dirty="0"/>
              <a:t> </a:t>
            </a:r>
            <a:r>
              <a:rPr spc="-10" dirty="0"/>
              <a:t>t-test</a:t>
            </a:r>
          </a:p>
        </p:txBody>
      </p:sp>
      <p:sp>
        <p:nvSpPr>
          <p:cNvPr id="3" name="object 3"/>
          <p:cNvSpPr txBox="1"/>
          <p:nvPr/>
        </p:nvSpPr>
        <p:spPr>
          <a:xfrm>
            <a:off x="358140" y="1243075"/>
            <a:ext cx="7175500" cy="1817370"/>
          </a:xfrm>
          <a:prstGeom prst="rect">
            <a:avLst/>
          </a:prstGeom>
        </p:spPr>
        <p:txBody>
          <a:bodyPr vert="horz" wrap="square" lIns="0" tIns="12065" rIns="0" bIns="0" rtlCol="0">
            <a:spAutoFit/>
          </a:bodyPr>
          <a:lstStyle/>
          <a:p>
            <a:pPr marL="381000" marR="30480" indent="-343535">
              <a:lnSpc>
                <a:spcPct val="100000"/>
              </a:lnSpc>
              <a:spcBef>
                <a:spcPts val="95"/>
              </a:spcBef>
              <a:buClr>
                <a:srgbClr val="FF0000"/>
              </a:buClr>
              <a:buFont typeface="Wingdings"/>
              <a:buChar char=""/>
              <a:tabLst>
                <a:tab pos="380365" algn="l"/>
                <a:tab pos="381000" algn="l"/>
              </a:tabLst>
            </a:pPr>
            <a:r>
              <a:rPr sz="2800" dirty="0">
                <a:latin typeface="Arial"/>
                <a:cs typeface="Arial"/>
              </a:rPr>
              <a:t>H</a:t>
            </a:r>
            <a:r>
              <a:rPr sz="2775" baseline="-21021" dirty="0">
                <a:latin typeface="Arial"/>
                <a:cs typeface="Arial"/>
              </a:rPr>
              <a:t>0</a:t>
            </a:r>
            <a:r>
              <a:rPr sz="2800" dirty="0">
                <a:latin typeface="Arial"/>
                <a:cs typeface="Arial"/>
              </a:rPr>
              <a:t>: </a:t>
            </a:r>
            <a:r>
              <a:rPr sz="2800" spc="-30" dirty="0">
                <a:latin typeface="Arial"/>
                <a:cs typeface="Arial"/>
              </a:rPr>
              <a:t>True </a:t>
            </a:r>
            <a:r>
              <a:rPr sz="2800" spc="-5" dirty="0">
                <a:latin typeface="Arial"/>
                <a:cs typeface="Arial"/>
              </a:rPr>
              <a:t>mean </a:t>
            </a:r>
            <a:r>
              <a:rPr sz="2800" dirty="0">
                <a:latin typeface="Arial"/>
                <a:cs typeface="Arial"/>
              </a:rPr>
              <a:t>of </a:t>
            </a:r>
            <a:r>
              <a:rPr sz="2800" spc="-5" dirty="0">
                <a:latin typeface="Arial"/>
                <a:cs typeface="Arial"/>
              </a:rPr>
              <a:t>Lean </a:t>
            </a:r>
            <a:r>
              <a:rPr sz="2800" dirty="0">
                <a:latin typeface="Arial"/>
                <a:cs typeface="Arial"/>
              </a:rPr>
              <a:t>(μ</a:t>
            </a:r>
            <a:r>
              <a:rPr sz="2775" baseline="-21021" dirty="0">
                <a:latin typeface="Arial"/>
                <a:cs typeface="Arial"/>
              </a:rPr>
              <a:t>L</a:t>
            </a:r>
            <a:r>
              <a:rPr sz="2800" dirty="0">
                <a:latin typeface="Arial"/>
                <a:cs typeface="Arial"/>
              </a:rPr>
              <a:t>) </a:t>
            </a:r>
            <a:r>
              <a:rPr sz="2800" spc="-5" dirty="0">
                <a:latin typeface="Arial"/>
                <a:cs typeface="Arial"/>
              </a:rPr>
              <a:t>= </a:t>
            </a:r>
            <a:r>
              <a:rPr sz="2800" spc="-30" dirty="0">
                <a:latin typeface="Arial"/>
                <a:cs typeface="Arial"/>
              </a:rPr>
              <a:t>True </a:t>
            </a:r>
            <a:r>
              <a:rPr sz="2800" spc="-5" dirty="0">
                <a:latin typeface="Arial"/>
                <a:cs typeface="Arial"/>
              </a:rPr>
              <a:t>mean </a:t>
            </a:r>
            <a:r>
              <a:rPr sz="2800" dirty="0">
                <a:latin typeface="Arial"/>
                <a:cs typeface="Arial"/>
              </a:rPr>
              <a:t>of  </a:t>
            </a:r>
            <a:r>
              <a:rPr sz="2800" spc="-5" dirty="0">
                <a:latin typeface="Arial"/>
                <a:cs typeface="Arial"/>
              </a:rPr>
              <a:t>obese </a:t>
            </a:r>
            <a:r>
              <a:rPr sz="2800" dirty="0">
                <a:latin typeface="Arial"/>
                <a:cs typeface="Arial"/>
              </a:rPr>
              <a:t>(μ</a:t>
            </a:r>
            <a:r>
              <a:rPr sz="2775" baseline="-21021" dirty="0">
                <a:latin typeface="Arial"/>
                <a:cs typeface="Arial"/>
              </a:rPr>
              <a:t>O </a:t>
            </a:r>
            <a:r>
              <a:rPr sz="2800" spc="-5" dirty="0">
                <a:latin typeface="Arial"/>
                <a:cs typeface="Arial"/>
              </a:rPr>
              <a:t>)</a:t>
            </a:r>
            <a:endParaRPr sz="2800" dirty="0">
              <a:latin typeface="Arial"/>
              <a:cs typeface="Arial"/>
            </a:endParaRPr>
          </a:p>
          <a:p>
            <a:pPr marL="381000" indent="-342900">
              <a:lnSpc>
                <a:spcPct val="100000"/>
              </a:lnSpc>
              <a:spcBef>
                <a:spcPts val="670"/>
              </a:spcBef>
              <a:buClr>
                <a:srgbClr val="FF0000"/>
              </a:buClr>
              <a:buFont typeface="Wingdings"/>
              <a:buChar char=""/>
              <a:tabLst>
                <a:tab pos="380365" algn="l"/>
                <a:tab pos="381000" algn="l"/>
              </a:tabLst>
            </a:pPr>
            <a:r>
              <a:rPr sz="2800" dirty="0">
                <a:latin typeface="Arial"/>
                <a:cs typeface="Arial"/>
              </a:rPr>
              <a:t>H</a:t>
            </a:r>
            <a:r>
              <a:rPr sz="2775" baseline="-21021" dirty="0">
                <a:latin typeface="Arial"/>
                <a:cs typeface="Arial"/>
              </a:rPr>
              <a:t>A</a:t>
            </a:r>
            <a:r>
              <a:rPr sz="2800" dirty="0">
                <a:latin typeface="Arial"/>
                <a:cs typeface="Arial"/>
              </a:rPr>
              <a:t>: </a:t>
            </a:r>
            <a:r>
              <a:rPr sz="2800" spc="-30" dirty="0">
                <a:latin typeface="Arial"/>
                <a:cs typeface="Arial"/>
              </a:rPr>
              <a:t>True </a:t>
            </a:r>
            <a:r>
              <a:rPr sz="2800" spc="-5" dirty="0">
                <a:latin typeface="Arial"/>
                <a:cs typeface="Arial"/>
              </a:rPr>
              <a:t>mean </a:t>
            </a:r>
            <a:r>
              <a:rPr sz="2800" dirty="0">
                <a:latin typeface="Arial"/>
                <a:cs typeface="Arial"/>
              </a:rPr>
              <a:t>of </a:t>
            </a:r>
            <a:r>
              <a:rPr sz="2800" spc="-5" dirty="0">
                <a:latin typeface="Arial"/>
                <a:cs typeface="Arial"/>
              </a:rPr>
              <a:t>Lean </a:t>
            </a:r>
            <a:r>
              <a:rPr sz="2800" dirty="0">
                <a:latin typeface="Arial"/>
                <a:cs typeface="Arial"/>
              </a:rPr>
              <a:t>(μ</a:t>
            </a:r>
            <a:r>
              <a:rPr sz="2775" baseline="-21021" dirty="0">
                <a:latin typeface="Arial"/>
                <a:cs typeface="Arial"/>
              </a:rPr>
              <a:t>L</a:t>
            </a:r>
            <a:r>
              <a:rPr sz="2800" dirty="0">
                <a:latin typeface="Arial"/>
                <a:cs typeface="Arial"/>
              </a:rPr>
              <a:t>) </a:t>
            </a:r>
            <a:r>
              <a:rPr sz="2800" spc="-5" dirty="0">
                <a:latin typeface="Arial"/>
                <a:cs typeface="Arial"/>
              </a:rPr>
              <a:t>≠ </a:t>
            </a:r>
            <a:r>
              <a:rPr sz="2800" spc="-30" dirty="0">
                <a:latin typeface="Arial"/>
                <a:cs typeface="Arial"/>
              </a:rPr>
              <a:t>True </a:t>
            </a:r>
            <a:r>
              <a:rPr sz="2800" spc="-5" dirty="0">
                <a:latin typeface="Arial"/>
                <a:cs typeface="Arial"/>
              </a:rPr>
              <a:t>mean</a:t>
            </a:r>
            <a:r>
              <a:rPr sz="2800" spc="-270" dirty="0">
                <a:latin typeface="Arial"/>
                <a:cs typeface="Arial"/>
              </a:rPr>
              <a:t> </a:t>
            </a:r>
            <a:r>
              <a:rPr sz="2800" dirty="0">
                <a:latin typeface="Arial"/>
                <a:cs typeface="Arial"/>
              </a:rPr>
              <a:t>of</a:t>
            </a:r>
          </a:p>
          <a:p>
            <a:pPr marL="380365">
              <a:lnSpc>
                <a:spcPct val="100000"/>
              </a:lnSpc>
            </a:pPr>
            <a:r>
              <a:rPr sz="2800" spc="-5" dirty="0">
                <a:latin typeface="Arial"/>
                <a:cs typeface="Arial"/>
              </a:rPr>
              <a:t>obese </a:t>
            </a:r>
            <a:r>
              <a:rPr sz="2800" spc="5" dirty="0">
                <a:latin typeface="Arial"/>
                <a:cs typeface="Arial"/>
              </a:rPr>
              <a:t>(μ</a:t>
            </a:r>
            <a:r>
              <a:rPr sz="2775" spc="7" baseline="-21021" dirty="0">
                <a:latin typeface="Arial"/>
                <a:cs typeface="Arial"/>
              </a:rPr>
              <a:t>O</a:t>
            </a:r>
            <a:r>
              <a:rPr sz="2775" baseline="-21021" dirty="0">
                <a:latin typeface="Arial"/>
                <a:cs typeface="Arial"/>
              </a:rPr>
              <a:t> </a:t>
            </a:r>
            <a:r>
              <a:rPr sz="2800" spc="-5" dirty="0">
                <a:latin typeface="Arial"/>
                <a:cs typeface="Arial"/>
              </a:rPr>
              <a:t>)</a:t>
            </a:r>
            <a:endParaRPr sz="2800" dirty="0">
              <a:latin typeface="Arial"/>
              <a:cs typeface="Arial"/>
            </a:endParaRPr>
          </a:p>
        </p:txBody>
      </p:sp>
      <p:sp>
        <p:nvSpPr>
          <p:cNvPr id="4" name="object 4"/>
          <p:cNvSpPr/>
          <p:nvPr/>
        </p:nvSpPr>
        <p:spPr>
          <a:xfrm>
            <a:off x="2532499" y="3921200"/>
            <a:ext cx="4767580" cy="0"/>
          </a:xfrm>
          <a:custGeom>
            <a:avLst/>
            <a:gdLst/>
            <a:ahLst/>
            <a:cxnLst/>
            <a:rect l="l" t="t" r="r" b="b"/>
            <a:pathLst>
              <a:path w="4767580">
                <a:moveTo>
                  <a:pt x="0" y="0"/>
                </a:moveTo>
                <a:lnTo>
                  <a:pt x="4766989" y="0"/>
                </a:lnTo>
              </a:path>
            </a:pathLst>
          </a:custGeom>
          <a:ln w="10618">
            <a:solidFill>
              <a:srgbClr val="000000"/>
            </a:solidFill>
          </a:ln>
        </p:spPr>
        <p:txBody>
          <a:bodyPr wrap="square" lIns="0" tIns="0" rIns="0" bIns="0" rtlCol="0"/>
          <a:lstStyle/>
          <a:p>
            <a:endParaRPr/>
          </a:p>
        </p:txBody>
      </p:sp>
      <p:sp>
        <p:nvSpPr>
          <p:cNvPr id="5" name="object 5"/>
          <p:cNvSpPr txBox="1"/>
          <p:nvPr/>
        </p:nvSpPr>
        <p:spPr>
          <a:xfrm>
            <a:off x="4419601" y="3916465"/>
            <a:ext cx="665144" cy="321242"/>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E</a:t>
            </a:r>
            <a:r>
              <a:rPr lang="en-CA" sz="2000" dirty="0" err="1">
                <a:latin typeface="Times New Roman"/>
                <a:cs typeface="Times New Roman"/>
              </a:rPr>
              <a:t>rror</a:t>
            </a:r>
            <a:endParaRPr sz="2000" dirty="0">
              <a:latin typeface="Times New Roman"/>
              <a:cs typeface="Times New Roman"/>
            </a:endParaRPr>
          </a:p>
        </p:txBody>
      </p:sp>
      <p:sp>
        <p:nvSpPr>
          <p:cNvPr id="6" name="object 6"/>
          <p:cNvSpPr txBox="1"/>
          <p:nvPr/>
        </p:nvSpPr>
        <p:spPr>
          <a:xfrm>
            <a:off x="1401276" y="3717309"/>
            <a:ext cx="96520"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t</a:t>
            </a:r>
            <a:endParaRPr sz="2000">
              <a:latin typeface="Times New Roman"/>
              <a:cs typeface="Times New Roman"/>
            </a:endParaRPr>
          </a:p>
        </p:txBody>
      </p:sp>
      <p:sp>
        <p:nvSpPr>
          <p:cNvPr id="7" name="object 7"/>
          <p:cNvSpPr txBox="1"/>
          <p:nvPr/>
        </p:nvSpPr>
        <p:spPr>
          <a:xfrm>
            <a:off x="2291528" y="3556753"/>
            <a:ext cx="5041265" cy="331470"/>
          </a:xfrm>
          <a:prstGeom prst="rect">
            <a:avLst/>
          </a:prstGeom>
        </p:spPr>
        <p:txBody>
          <a:bodyPr vert="horz" wrap="square" lIns="0" tIns="13335" rIns="0" bIns="0" rtlCol="0">
            <a:spAutoFit/>
          </a:bodyPr>
          <a:lstStyle/>
          <a:p>
            <a:pPr marL="38100">
              <a:lnSpc>
                <a:spcPct val="100000"/>
              </a:lnSpc>
              <a:spcBef>
                <a:spcPts val="105"/>
              </a:spcBef>
            </a:pPr>
            <a:r>
              <a:rPr sz="3000" baseline="-34722" dirty="0">
                <a:latin typeface="Symbol"/>
                <a:cs typeface="Symbol"/>
              </a:rPr>
              <a:t></a:t>
            </a:r>
            <a:r>
              <a:rPr sz="3000" baseline="-34722" dirty="0">
                <a:latin typeface="Times New Roman"/>
                <a:cs typeface="Times New Roman"/>
              </a:rPr>
              <a:t> </a:t>
            </a:r>
            <a:r>
              <a:rPr sz="2000" spc="-5" dirty="0">
                <a:latin typeface="Times New Roman"/>
                <a:cs typeface="Times New Roman"/>
              </a:rPr>
              <a:t>Observed difference</a:t>
            </a:r>
            <a:r>
              <a:rPr sz="2000" spc="-395" dirty="0">
                <a:latin typeface="Times New Roman"/>
                <a:cs typeface="Times New Roman"/>
              </a:rPr>
              <a:t> </a:t>
            </a:r>
            <a:r>
              <a:rPr sz="2000" dirty="0">
                <a:latin typeface="Symbol"/>
                <a:cs typeface="Symbol"/>
              </a:rPr>
              <a:t></a:t>
            </a:r>
            <a:r>
              <a:rPr sz="2000" dirty="0">
                <a:latin typeface="Times New Roman"/>
                <a:cs typeface="Times New Roman"/>
              </a:rPr>
              <a:t> </a:t>
            </a:r>
            <a:r>
              <a:rPr sz="2000" spc="-10" dirty="0">
                <a:latin typeface="Times New Roman"/>
                <a:cs typeface="Times New Roman"/>
              </a:rPr>
              <a:t>Hypothesized </a:t>
            </a:r>
            <a:r>
              <a:rPr sz="2000" spc="-5" dirty="0">
                <a:latin typeface="Times New Roman"/>
                <a:cs typeface="Times New Roman"/>
              </a:rPr>
              <a:t>difference</a:t>
            </a:r>
            <a:endParaRPr sz="2000" dirty="0">
              <a:latin typeface="Times New Roman"/>
              <a:cs typeface="Times New Roman"/>
            </a:endParaRPr>
          </a:p>
        </p:txBody>
      </p:sp>
      <p:sp>
        <p:nvSpPr>
          <p:cNvPr id="8" name="object 8"/>
          <p:cNvSpPr txBox="1"/>
          <p:nvPr/>
        </p:nvSpPr>
        <p:spPr>
          <a:xfrm>
            <a:off x="1466902" y="3887263"/>
            <a:ext cx="815340" cy="203835"/>
          </a:xfrm>
          <a:prstGeom prst="rect">
            <a:avLst/>
          </a:prstGeom>
        </p:spPr>
        <p:txBody>
          <a:bodyPr vert="horz" wrap="square" lIns="0" tIns="15240" rIns="0" bIns="0" rtlCol="0">
            <a:spAutoFit/>
          </a:bodyPr>
          <a:lstStyle/>
          <a:p>
            <a:pPr marL="38100">
              <a:lnSpc>
                <a:spcPct val="100000"/>
              </a:lnSpc>
              <a:spcBef>
                <a:spcPts val="120"/>
              </a:spcBef>
            </a:pPr>
            <a:r>
              <a:rPr sz="1150" spc="35" dirty="0">
                <a:latin typeface="Times New Roman"/>
                <a:cs typeface="Times New Roman"/>
              </a:rPr>
              <a:t>(n</a:t>
            </a:r>
            <a:r>
              <a:rPr sz="1200" i="1" spc="52" baseline="-20833" dirty="0">
                <a:latin typeface="Times New Roman"/>
                <a:cs typeface="Times New Roman"/>
              </a:rPr>
              <a:t>O </a:t>
            </a:r>
            <a:r>
              <a:rPr sz="1150" spc="50" dirty="0">
                <a:latin typeface="Symbol"/>
                <a:cs typeface="Symbol"/>
              </a:rPr>
              <a:t></a:t>
            </a:r>
            <a:r>
              <a:rPr sz="1150" spc="50" dirty="0">
                <a:latin typeface="Times New Roman"/>
                <a:cs typeface="Times New Roman"/>
              </a:rPr>
              <a:t>n</a:t>
            </a:r>
            <a:r>
              <a:rPr sz="1150" spc="-165" dirty="0">
                <a:latin typeface="Times New Roman"/>
                <a:cs typeface="Times New Roman"/>
              </a:rPr>
              <a:t> </a:t>
            </a:r>
            <a:r>
              <a:rPr sz="1200" i="1" spc="22" baseline="-20833" dirty="0">
                <a:latin typeface="Times New Roman"/>
                <a:cs typeface="Times New Roman"/>
              </a:rPr>
              <a:t>L </a:t>
            </a:r>
            <a:r>
              <a:rPr sz="1150" spc="50" dirty="0">
                <a:latin typeface="Symbol"/>
                <a:cs typeface="Symbol"/>
              </a:rPr>
              <a:t></a:t>
            </a:r>
            <a:r>
              <a:rPr sz="1150" spc="50" dirty="0">
                <a:latin typeface="Times New Roman"/>
                <a:cs typeface="Times New Roman"/>
              </a:rPr>
              <a:t>2)</a:t>
            </a:r>
            <a:endParaRPr sz="1150">
              <a:latin typeface="Times New Roman"/>
              <a:cs typeface="Times New Roman"/>
            </a:endParaRPr>
          </a:p>
        </p:txBody>
      </p:sp>
      <p:sp>
        <p:nvSpPr>
          <p:cNvPr id="30" name="Slide Number Placeholder 29">
            <a:extLst>
              <a:ext uri="{FF2B5EF4-FFF2-40B4-BE49-F238E27FC236}">
                <a16:creationId xmlns:a16="http://schemas.microsoft.com/office/drawing/2014/main" id="{6F512E81-B129-418D-88DD-E21FDE6D8148}"/>
              </a:ext>
            </a:extLst>
          </p:cNvPr>
          <p:cNvSpPr>
            <a:spLocks noGrp="1"/>
          </p:cNvSpPr>
          <p:nvPr>
            <p:ph type="sldNum" sz="quarter" idx="7"/>
          </p:nvPr>
        </p:nvSpPr>
        <p:spPr/>
        <p:txBody>
          <a:bodyPr/>
          <a:lstStyle/>
          <a:p>
            <a:fld id="{B6F15528-21DE-4FAA-801E-634DDDAF4B2B}" type="slidenum">
              <a:rPr lang="en-CA" smtClean="0"/>
              <a:t>37</a:t>
            </a:fld>
            <a:endParaRPr lang="en-CA"/>
          </a:p>
        </p:txBody>
      </p:sp>
      <p:sp>
        <p:nvSpPr>
          <p:cNvPr id="54" name="TextBox 53">
            <a:extLst>
              <a:ext uri="{FF2B5EF4-FFF2-40B4-BE49-F238E27FC236}">
                <a16:creationId xmlns:a16="http://schemas.microsoft.com/office/drawing/2014/main" id="{067EBE8B-DCC1-C3F0-7BC2-E4C69392F521}"/>
              </a:ext>
            </a:extLst>
          </p:cNvPr>
          <p:cNvSpPr txBox="1"/>
          <p:nvPr/>
        </p:nvSpPr>
        <p:spPr>
          <a:xfrm>
            <a:off x="994280" y="4405233"/>
            <a:ext cx="7515786" cy="2289858"/>
          </a:xfrm>
          <a:prstGeom prst="rect">
            <a:avLst/>
          </a:prstGeom>
          <a:noFill/>
        </p:spPr>
        <p:txBody>
          <a:bodyPr wrap="square" rtlCol="0">
            <a:spAutoFit/>
          </a:bodyPr>
          <a:lstStyle/>
          <a:p>
            <a:r>
              <a:rPr lang="en-CA" spc="-5" dirty="0">
                <a:latin typeface="Arial" panose="020B0604020202020204" pitchFamily="34" charset="0"/>
                <a:cs typeface="Arial" panose="020B0604020202020204" pitchFamily="34" charset="0"/>
              </a:rPr>
              <a:t>Observed difference: 10.3 </a:t>
            </a:r>
            <a:r>
              <a:rPr lang="en-CA" dirty="0">
                <a:latin typeface="Arial" panose="020B0604020202020204" pitchFamily="34" charset="0"/>
                <a:cs typeface="Arial" panose="020B0604020202020204" pitchFamily="34" charset="0"/>
              </a:rPr>
              <a:t>- </a:t>
            </a:r>
            <a:r>
              <a:rPr lang="en-CA" spc="-5" dirty="0">
                <a:latin typeface="Arial" panose="020B0604020202020204" pitchFamily="34" charset="0"/>
                <a:cs typeface="Arial" panose="020B0604020202020204" pitchFamily="34" charset="0"/>
              </a:rPr>
              <a:t>8.07 </a:t>
            </a:r>
            <a:r>
              <a:rPr lang="en-CA" dirty="0">
                <a:latin typeface="Arial" panose="020B0604020202020204" pitchFamily="34" charset="0"/>
                <a:cs typeface="Arial" panose="020B0604020202020204" pitchFamily="34" charset="0"/>
              </a:rPr>
              <a:t>=</a:t>
            </a:r>
            <a:r>
              <a:rPr lang="en-CA" spc="-345" dirty="0">
                <a:latin typeface="Arial" panose="020B0604020202020204" pitchFamily="34" charset="0"/>
                <a:cs typeface="Arial" panose="020B0604020202020204" pitchFamily="34" charset="0"/>
              </a:rPr>
              <a:t> </a:t>
            </a:r>
            <a:r>
              <a:rPr lang="en-CA" spc="-10" dirty="0">
                <a:latin typeface="Arial" panose="020B0604020202020204" pitchFamily="34" charset="0"/>
                <a:cs typeface="Arial" panose="020B0604020202020204" pitchFamily="34" charset="0"/>
              </a:rPr>
              <a:t>2.23</a:t>
            </a:r>
            <a:endParaRPr lang="en-C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Hypothesized difference: 0</a:t>
            </a:r>
          </a:p>
          <a:p>
            <a:r>
              <a:rPr lang="en-US" dirty="0">
                <a:latin typeface="Arial" panose="020B0604020202020204" pitchFamily="34" charset="0"/>
                <a:cs typeface="Arial" panose="020B0604020202020204" pitchFamily="34" charset="0"/>
              </a:rPr>
              <a:t>Standard Error = 0.5656 (pooled from the 2 samples)</a:t>
            </a:r>
          </a:p>
          <a:p>
            <a:endParaRPr lang="en-US" dirty="0">
              <a:latin typeface="Arial" panose="020B0604020202020204" pitchFamily="34" charset="0"/>
              <a:cs typeface="Arial" panose="020B0604020202020204" pitchFamily="34" charset="0"/>
            </a:endParaRPr>
          </a:p>
          <a:p>
            <a:pPr marL="431800" indent="-342900">
              <a:lnSpc>
                <a:spcPct val="100000"/>
              </a:lnSpc>
              <a:spcBef>
                <a:spcPts val="5"/>
              </a:spcBef>
              <a:buClr>
                <a:srgbClr val="FF0000"/>
              </a:buClr>
              <a:buFont typeface="Wingdings"/>
              <a:buChar char=""/>
              <a:tabLst>
                <a:tab pos="431165" algn="l"/>
                <a:tab pos="431800" algn="l"/>
              </a:tabLst>
            </a:pPr>
            <a:r>
              <a:rPr lang="en-US" dirty="0">
                <a:latin typeface="Arial" panose="020B0604020202020204" pitchFamily="34" charset="0"/>
                <a:cs typeface="Arial" panose="020B0604020202020204" pitchFamily="34" charset="0"/>
              </a:rPr>
              <a:t>t = 2.23 – 0/0.5656 = </a:t>
            </a:r>
            <a:r>
              <a:rPr lang="en-US" sz="1800" dirty="0">
                <a:latin typeface="Arial"/>
                <a:cs typeface="Arial"/>
              </a:rPr>
              <a:t>=</a:t>
            </a:r>
            <a:r>
              <a:rPr lang="en-US" sz="1800" spc="-280" dirty="0">
                <a:latin typeface="Arial"/>
                <a:cs typeface="Arial"/>
              </a:rPr>
              <a:t> </a:t>
            </a:r>
            <a:r>
              <a:rPr lang="en-US" sz="1800" spc="-5" dirty="0">
                <a:latin typeface="Arial"/>
                <a:cs typeface="Arial"/>
              </a:rPr>
              <a:t>3.94</a:t>
            </a:r>
            <a:endParaRPr lang="en-US" sz="1800" dirty="0">
              <a:latin typeface="Arial"/>
              <a:cs typeface="Arial"/>
            </a:endParaRPr>
          </a:p>
          <a:p>
            <a:pPr>
              <a:lnSpc>
                <a:spcPct val="100000"/>
              </a:lnSpc>
              <a:buClr>
                <a:srgbClr val="FF0000"/>
              </a:buClr>
              <a:buFont typeface="Wingdings"/>
              <a:buChar char=""/>
            </a:pPr>
            <a:endParaRPr lang="en-US" sz="2400" dirty="0">
              <a:latin typeface="Arial"/>
              <a:cs typeface="Arial"/>
            </a:endParaRPr>
          </a:p>
          <a:p>
            <a:pPr marL="431165" marR="30480" indent="-342900">
              <a:lnSpc>
                <a:spcPct val="80000"/>
              </a:lnSpc>
              <a:spcBef>
                <a:spcPts val="5"/>
              </a:spcBef>
              <a:buClr>
                <a:srgbClr val="FF0000"/>
              </a:buClr>
              <a:buFont typeface="Wingdings"/>
              <a:buChar char=""/>
              <a:tabLst>
                <a:tab pos="431165" algn="l"/>
                <a:tab pos="431800" algn="l"/>
              </a:tabLst>
            </a:pPr>
            <a:r>
              <a:rPr lang="en-US" sz="1800" dirty="0">
                <a:latin typeface="Arial"/>
                <a:cs typeface="Arial"/>
              </a:rPr>
              <a:t>Compare </a:t>
            </a:r>
            <a:r>
              <a:rPr lang="en-US" sz="1800" i="1" dirty="0">
                <a:latin typeface="Arial"/>
                <a:cs typeface="Arial"/>
              </a:rPr>
              <a:t>our obtained value of t </a:t>
            </a:r>
            <a:r>
              <a:rPr lang="en-US" sz="1800" spc="-5" dirty="0">
                <a:latin typeface="Arial"/>
                <a:cs typeface="Arial"/>
              </a:rPr>
              <a:t>to </a:t>
            </a:r>
            <a:r>
              <a:rPr lang="en-US" sz="1800" dirty="0">
                <a:latin typeface="Arial"/>
                <a:cs typeface="Arial"/>
              </a:rPr>
              <a:t>the </a:t>
            </a:r>
            <a:r>
              <a:rPr lang="en-US" sz="1800" b="1" dirty="0">
                <a:latin typeface="Arial"/>
                <a:cs typeface="Arial"/>
              </a:rPr>
              <a:t>critical </a:t>
            </a:r>
            <a:r>
              <a:rPr lang="en-US" sz="1800" b="1" spc="-5" dirty="0">
                <a:latin typeface="Arial"/>
                <a:cs typeface="Arial"/>
              </a:rPr>
              <a:t>value </a:t>
            </a:r>
            <a:r>
              <a:rPr lang="en-US" sz="1800" dirty="0">
                <a:latin typeface="Arial"/>
                <a:cs typeface="Arial"/>
              </a:rPr>
              <a:t>of t (the </a:t>
            </a:r>
            <a:r>
              <a:rPr lang="en-US" sz="1800" spc="-5" dirty="0">
                <a:latin typeface="Arial"/>
                <a:cs typeface="Arial"/>
              </a:rPr>
              <a:t>value</a:t>
            </a:r>
            <a:r>
              <a:rPr lang="en-US" sz="1800" spc="-285" dirty="0">
                <a:latin typeface="Arial"/>
                <a:cs typeface="Arial"/>
              </a:rPr>
              <a:t> </a:t>
            </a:r>
            <a:r>
              <a:rPr lang="en-US" sz="1800" dirty="0">
                <a:latin typeface="Arial"/>
                <a:cs typeface="Arial"/>
              </a:rPr>
              <a:t>of t associated </a:t>
            </a:r>
            <a:r>
              <a:rPr lang="en-US" sz="1800" spc="-5" dirty="0">
                <a:latin typeface="Arial"/>
                <a:cs typeface="Arial"/>
              </a:rPr>
              <a:t>with </a:t>
            </a:r>
            <a:r>
              <a:rPr lang="en-US" sz="1800" dirty="0">
                <a:latin typeface="Arial"/>
                <a:cs typeface="Arial"/>
              </a:rPr>
              <a:t>our alpha </a:t>
            </a:r>
            <a:r>
              <a:rPr lang="en-US" sz="1800" spc="-5" dirty="0">
                <a:latin typeface="Arial"/>
                <a:cs typeface="Arial"/>
              </a:rPr>
              <a:t>level</a:t>
            </a:r>
            <a:r>
              <a:rPr lang="en-US" sz="1800" spc="-100" dirty="0">
                <a:latin typeface="Arial"/>
                <a:cs typeface="Arial"/>
              </a:rPr>
              <a:t> </a:t>
            </a:r>
            <a:r>
              <a:rPr lang="en-US" sz="1800" spc="-5" dirty="0">
                <a:latin typeface="Arial"/>
                <a:cs typeface="Arial"/>
              </a:rPr>
              <a:t>(two-tailed)).</a:t>
            </a:r>
            <a:endParaRPr lang="en-US" sz="18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84302" y="60550"/>
            <a:ext cx="2301875" cy="452120"/>
          </a:xfrm>
          <a:prstGeom prst="rect">
            <a:avLst/>
          </a:prstGeom>
        </p:spPr>
        <p:txBody>
          <a:bodyPr vert="horz" wrap="square" lIns="0" tIns="12065" rIns="0" bIns="0" rtlCol="0">
            <a:spAutoFit/>
          </a:bodyPr>
          <a:lstStyle/>
          <a:p>
            <a:pPr marL="12700">
              <a:lnSpc>
                <a:spcPct val="100000"/>
              </a:lnSpc>
              <a:spcBef>
                <a:spcPts val="95"/>
              </a:spcBef>
            </a:pPr>
            <a:r>
              <a:rPr sz="2800" dirty="0"/>
              <a:t>t-tests</a:t>
            </a:r>
            <a:r>
              <a:rPr sz="2800" spc="-45" dirty="0"/>
              <a:t> </a:t>
            </a:r>
            <a:r>
              <a:rPr sz="2800" spc="-5" dirty="0"/>
              <a:t>cont…</a:t>
            </a:r>
            <a:endParaRPr sz="2800" dirty="0"/>
          </a:p>
        </p:txBody>
      </p:sp>
      <p:sp>
        <p:nvSpPr>
          <p:cNvPr id="3" name="object 3"/>
          <p:cNvSpPr txBox="1"/>
          <p:nvPr/>
        </p:nvSpPr>
        <p:spPr>
          <a:xfrm>
            <a:off x="451104" y="799914"/>
            <a:ext cx="8241792" cy="1304844"/>
          </a:xfrm>
          <a:prstGeom prst="rect">
            <a:avLst/>
          </a:prstGeom>
        </p:spPr>
        <p:txBody>
          <a:bodyPr vert="horz" wrap="square" lIns="0" tIns="12065" rIns="0" bIns="0" rtlCol="0">
            <a:spAutoFit/>
          </a:bodyPr>
          <a:lstStyle/>
          <a:p>
            <a:pPr marL="354965" marR="5080" indent="-342900">
              <a:lnSpc>
                <a:spcPct val="100000"/>
              </a:lnSpc>
              <a:spcBef>
                <a:spcPts val="95"/>
              </a:spcBef>
              <a:buClr>
                <a:srgbClr val="FF0000"/>
              </a:buClr>
              <a:buFont typeface="Wingdings"/>
              <a:buChar char=""/>
              <a:tabLst>
                <a:tab pos="354965" algn="l"/>
                <a:tab pos="355600" algn="l"/>
              </a:tabLst>
            </a:pPr>
            <a:r>
              <a:rPr sz="2800" spc="-30" dirty="0">
                <a:latin typeface="Arial"/>
                <a:cs typeface="Arial"/>
              </a:rPr>
              <a:t>We </a:t>
            </a:r>
            <a:r>
              <a:rPr sz="2800" dirty="0">
                <a:latin typeface="Arial"/>
                <a:cs typeface="Arial"/>
              </a:rPr>
              <a:t>can </a:t>
            </a:r>
            <a:r>
              <a:rPr sz="2800" spc="-5" dirty="0">
                <a:latin typeface="Arial"/>
                <a:cs typeface="Arial"/>
              </a:rPr>
              <a:t>then use the </a:t>
            </a:r>
            <a:r>
              <a:rPr sz="2800" dirty="0">
                <a:latin typeface="Arial"/>
                <a:cs typeface="Arial"/>
              </a:rPr>
              <a:t>t-distribution </a:t>
            </a:r>
            <a:r>
              <a:rPr sz="2800" spc="-5" dirty="0">
                <a:latin typeface="Arial"/>
                <a:cs typeface="Arial"/>
              </a:rPr>
              <a:t>to make  inferences </a:t>
            </a:r>
            <a:r>
              <a:rPr sz="2800" dirty="0">
                <a:latin typeface="Arial"/>
                <a:cs typeface="Arial"/>
              </a:rPr>
              <a:t>about </a:t>
            </a:r>
            <a:r>
              <a:rPr lang="en-CA" sz="2800" spc="-5" dirty="0">
                <a:latin typeface="Arial"/>
                <a:cs typeface="Arial"/>
              </a:rPr>
              <a:t>differences between our sample means</a:t>
            </a:r>
            <a:r>
              <a:rPr sz="2800" dirty="0">
                <a:latin typeface="Arial"/>
                <a:cs typeface="Arial"/>
              </a:rPr>
              <a:t>.</a:t>
            </a:r>
          </a:p>
        </p:txBody>
      </p:sp>
      <p:sp>
        <p:nvSpPr>
          <p:cNvPr id="9" name="Slide Number Placeholder 8">
            <a:extLst>
              <a:ext uri="{FF2B5EF4-FFF2-40B4-BE49-F238E27FC236}">
                <a16:creationId xmlns:a16="http://schemas.microsoft.com/office/drawing/2014/main" id="{C5A30A44-3344-499C-8D49-2AC5706A4918}"/>
              </a:ext>
            </a:extLst>
          </p:cNvPr>
          <p:cNvSpPr>
            <a:spLocks noGrp="1"/>
          </p:cNvSpPr>
          <p:nvPr>
            <p:ph type="sldNum" sz="quarter" idx="7"/>
          </p:nvPr>
        </p:nvSpPr>
        <p:spPr/>
        <p:txBody>
          <a:bodyPr/>
          <a:lstStyle/>
          <a:p>
            <a:fld id="{B6F15528-21DE-4FAA-801E-634DDDAF4B2B}" type="slidenum">
              <a:rPr lang="en-CA" smtClean="0"/>
              <a:t>38</a:t>
            </a:fld>
            <a:endParaRPr lang="en-CA"/>
          </a:p>
        </p:txBody>
      </p:sp>
      <p:pic>
        <p:nvPicPr>
          <p:cNvPr id="14" name="Picture 13">
            <a:extLst>
              <a:ext uri="{FF2B5EF4-FFF2-40B4-BE49-F238E27FC236}">
                <a16:creationId xmlns:a16="http://schemas.microsoft.com/office/drawing/2014/main" id="{FA8C8981-4F07-4A5F-B389-73CBDA195A58}"/>
              </a:ext>
            </a:extLst>
          </p:cNvPr>
          <p:cNvPicPr>
            <a:picLocks noChangeAspect="1"/>
          </p:cNvPicPr>
          <p:nvPr/>
        </p:nvPicPr>
        <p:blipFill rotWithShape="1">
          <a:blip r:embed="rId2"/>
          <a:srcRect b="44444"/>
          <a:stretch/>
        </p:blipFill>
        <p:spPr>
          <a:xfrm>
            <a:off x="1666239" y="2987450"/>
            <a:ext cx="5969000" cy="3810000"/>
          </a:xfrm>
          <a:prstGeom prst="rect">
            <a:avLst/>
          </a:prstGeom>
        </p:spPr>
      </p:pic>
      <p:pic>
        <p:nvPicPr>
          <p:cNvPr id="16" name="Picture 15">
            <a:extLst>
              <a:ext uri="{FF2B5EF4-FFF2-40B4-BE49-F238E27FC236}">
                <a16:creationId xmlns:a16="http://schemas.microsoft.com/office/drawing/2014/main" id="{AB3F515F-6E05-4F80-A79A-AADF1B15C40D}"/>
              </a:ext>
            </a:extLst>
          </p:cNvPr>
          <p:cNvPicPr>
            <a:picLocks noChangeAspect="1"/>
          </p:cNvPicPr>
          <p:nvPr/>
        </p:nvPicPr>
        <p:blipFill>
          <a:blip r:embed="rId3"/>
          <a:stretch>
            <a:fillRect/>
          </a:stretch>
        </p:blipFill>
        <p:spPr>
          <a:xfrm>
            <a:off x="727338" y="2047784"/>
            <a:ext cx="8077200" cy="969264"/>
          </a:xfrm>
          <a:prstGeom prst="rect">
            <a:avLst/>
          </a:prstGeom>
        </p:spPr>
      </p:pic>
      <p:sp>
        <p:nvSpPr>
          <p:cNvPr id="17" name="Oval 16">
            <a:extLst>
              <a:ext uri="{FF2B5EF4-FFF2-40B4-BE49-F238E27FC236}">
                <a16:creationId xmlns:a16="http://schemas.microsoft.com/office/drawing/2014/main" id="{66B1AD51-625F-4D4F-A855-62CDD6589040}"/>
              </a:ext>
            </a:extLst>
          </p:cNvPr>
          <p:cNvSpPr/>
          <p:nvPr/>
        </p:nvSpPr>
        <p:spPr>
          <a:xfrm>
            <a:off x="4572000" y="6613750"/>
            <a:ext cx="457200" cy="168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Group 252">
            <a:extLst>
              <a:ext uri="{FF2B5EF4-FFF2-40B4-BE49-F238E27FC236}">
                <a16:creationId xmlns:a16="http://schemas.microsoft.com/office/drawing/2014/main" id="{857FC2B4-8A4F-4467-BE77-2F7669F0A20D}"/>
              </a:ext>
            </a:extLst>
          </p:cNvPr>
          <p:cNvGrpSpPr/>
          <p:nvPr/>
        </p:nvGrpSpPr>
        <p:grpSpPr>
          <a:xfrm>
            <a:off x="2560321" y="3360843"/>
            <a:ext cx="4647682" cy="3246107"/>
            <a:chOff x="2074778" y="1963971"/>
            <a:chExt cx="4406448" cy="4483702"/>
          </a:xfrm>
        </p:grpSpPr>
        <p:grpSp>
          <p:nvGrpSpPr>
            <p:cNvPr id="2" name="object 2"/>
            <p:cNvGrpSpPr/>
            <p:nvPr/>
          </p:nvGrpSpPr>
          <p:grpSpPr>
            <a:xfrm>
              <a:off x="2268937" y="5048089"/>
              <a:ext cx="1103630" cy="425450"/>
              <a:chOff x="2268937" y="5048089"/>
              <a:chExt cx="1103630" cy="425450"/>
            </a:xfrm>
          </p:grpSpPr>
          <p:sp>
            <p:nvSpPr>
              <p:cNvPr id="3" name="object 3"/>
              <p:cNvSpPr/>
              <p:nvPr/>
            </p:nvSpPr>
            <p:spPr>
              <a:xfrm>
                <a:off x="2268937"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4" name="object 4"/>
              <p:cNvSpPr/>
              <p:nvPr/>
            </p:nvSpPr>
            <p:spPr>
              <a:xfrm>
                <a:off x="2278487"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5" name="object 5"/>
              <p:cNvSpPr/>
              <p:nvPr/>
            </p:nvSpPr>
            <p:spPr>
              <a:xfrm>
                <a:off x="2288038"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6" name="object 6"/>
              <p:cNvSpPr/>
              <p:nvPr/>
            </p:nvSpPr>
            <p:spPr>
              <a:xfrm>
                <a:off x="2297588"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7" name="object 7"/>
              <p:cNvSpPr/>
              <p:nvPr/>
            </p:nvSpPr>
            <p:spPr>
              <a:xfrm>
                <a:off x="2307139"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8" name="object 8"/>
              <p:cNvSpPr/>
              <p:nvPr/>
            </p:nvSpPr>
            <p:spPr>
              <a:xfrm>
                <a:off x="2316689"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9" name="object 9"/>
              <p:cNvSpPr/>
              <p:nvPr/>
            </p:nvSpPr>
            <p:spPr>
              <a:xfrm>
                <a:off x="2326240"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0" name="object 10"/>
              <p:cNvSpPr/>
              <p:nvPr/>
            </p:nvSpPr>
            <p:spPr>
              <a:xfrm>
                <a:off x="2335790"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1" name="object 11"/>
              <p:cNvSpPr/>
              <p:nvPr/>
            </p:nvSpPr>
            <p:spPr>
              <a:xfrm>
                <a:off x="2345341"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2" name="object 12"/>
              <p:cNvSpPr/>
              <p:nvPr/>
            </p:nvSpPr>
            <p:spPr>
              <a:xfrm>
                <a:off x="2354891"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3" name="object 13"/>
              <p:cNvSpPr/>
              <p:nvPr/>
            </p:nvSpPr>
            <p:spPr>
              <a:xfrm>
                <a:off x="2364442"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4" name="object 14"/>
              <p:cNvSpPr/>
              <p:nvPr/>
            </p:nvSpPr>
            <p:spPr>
              <a:xfrm>
                <a:off x="2373992"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5" name="object 15"/>
              <p:cNvSpPr/>
              <p:nvPr/>
            </p:nvSpPr>
            <p:spPr>
              <a:xfrm>
                <a:off x="2383543"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6" name="object 16"/>
              <p:cNvSpPr/>
              <p:nvPr/>
            </p:nvSpPr>
            <p:spPr>
              <a:xfrm>
                <a:off x="2393093" y="5468217"/>
                <a:ext cx="0" cy="0"/>
              </a:xfrm>
              <a:custGeom>
                <a:avLst/>
                <a:gdLst/>
                <a:ahLst/>
                <a:cxnLst/>
                <a:rect l="l" t="t" r="r" b="b"/>
                <a:pathLst>
                  <a:path>
                    <a:moveTo>
                      <a:pt x="0" y="0"/>
                    </a:moveTo>
                    <a:lnTo>
                      <a:pt x="0" y="0"/>
                    </a:lnTo>
                  </a:path>
                </a:pathLst>
              </a:custGeom>
              <a:ln w="9548">
                <a:solidFill>
                  <a:srgbClr val="BDBDBD"/>
                </a:solidFill>
              </a:ln>
            </p:spPr>
            <p:txBody>
              <a:bodyPr wrap="square" lIns="0" tIns="0" rIns="0" bIns="0" rtlCol="0"/>
              <a:lstStyle/>
              <a:p>
                <a:endParaRPr/>
              </a:p>
            </p:txBody>
          </p:sp>
          <p:sp>
            <p:nvSpPr>
              <p:cNvPr id="17" name="object 17"/>
              <p:cNvSpPr/>
              <p:nvPr/>
            </p:nvSpPr>
            <p:spPr>
              <a:xfrm>
                <a:off x="2402644"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 name="object 18"/>
              <p:cNvSpPr/>
              <p:nvPr/>
            </p:nvSpPr>
            <p:spPr>
              <a:xfrm>
                <a:off x="2412194"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 name="object 19"/>
              <p:cNvSpPr/>
              <p:nvPr/>
            </p:nvSpPr>
            <p:spPr>
              <a:xfrm>
                <a:off x="2421745"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0" name="object 20"/>
              <p:cNvSpPr/>
              <p:nvPr/>
            </p:nvSpPr>
            <p:spPr>
              <a:xfrm>
                <a:off x="2431295"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1" name="object 21"/>
              <p:cNvSpPr/>
              <p:nvPr/>
            </p:nvSpPr>
            <p:spPr>
              <a:xfrm>
                <a:off x="2440846"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2" name="object 22"/>
              <p:cNvSpPr/>
              <p:nvPr/>
            </p:nvSpPr>
            <p:spPr>
              <a:xfrm>
                <a:off x="2450396"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3" name="object 23"/>
              <p:cNvSpPr/>
              <p:nvPr/>
            </p:nvSpPr>
            <p:spPr>
              <a:xfrm>
                <a:off x="2459947"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4" name="object 24"/>
              <p:cNvSpPr/>
              <p:nvPr/>
            </p:nvSpPr>
            <p:spPr>
              <a:xfrm>
                <a:off x="2469497"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5" name="object 25"/>
              <p:cNvSpPr/>
              <p:nvPr/>
            </p:nvSpPr>
            <p:spPr>
              <a:xfrm>
                <a:off x="2479048"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6" name="object 26"/>
              <p:cNvSpPr/>
              <p:nvPr/>
            </p:nvSpPr>
            <p:spPr>
              <a:xfrm>
                <a:off x="2488598"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7" name="object 27"/>
              <p:cNvSpPr/>
              <p:nvPr/>
            </p:nvSpPr>
            <p:spPr>
              <a:xfrm>
                <a:off x="2498149"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8" name="object 28"/>
              <p:cNvSpPr/>
              <p:nvPr/>
            </p:nvSpPr>
            <p:spPr>
              <a:xfrm>
                <a:off x="2507699"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29" name="object 29"/>
              <p:cNvSpPr/>
              <p:nvPr/>
            </p:nvSpPr>
            <p:spPr>
              <a:xfrm>
                <a:off x="2517250"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30" name="object 30"/>
              <p:cNvSpPr/>
              <p:nvPr/>
            </p:nvSpPr>
            <p:spPr>
              <a:xfrm>
                <a:off x="2522025" y="5463442"/>
                <a:ext cx="143510" cy="0"/>
              </a:xfrm>
              <a:custGeom>
                <a:avLst/>
                <a:gdLst/>
                <a:ahLst/>
                <a:cxnLst/>
                <a:rect l="l" t="t" r="r" b="b"/>
                <a:pathLst>
                  <a:path w="143510">
                    <a:moveTo>
                      <a:pt x="0" y="0"/>
                    </a:moveTo>
                    <a:lnTo>
                      <a:pt x="9550" y="0"/>
                    </a:lnTo>
                  </a:path>
                  <a:path w="143510">
                    <a:moveTo>
                      <a:pt x="0" y="0"/>
                    </a:moveTo>
                    <a:lnTo>
                      <a:pt x="9550" y="0"/>
                    </a:lnTo>
                  </a:path>
                  <a:path w="143510">
                    <a:moveTo>
                      <a:pt x="9550" y="0"/>
                    </a:moveTo>
                    <a:lnTo>
                      <a:pt x="19100" y="0"/>
                    </a:lnTo>
                  </a:path>
                  <a:path w="143510">
                    <a:moveTo>
                      <a:pt x="9550" y="0"/>
                    </a:moveTo>
                    <a:lnTo>
                      <a:pt x="19100" y="0"/>
                    </a:lnTo>
                  </a:path>
                  <a:path w="143510">
                    <a:moveTo>
                      <a:pt x="19100" y="0"/>
                    </a:moveTo>
                    <a:lnTo>
                      <a:pt x="28651" y="0"/>
                    </a:lnTo>
                  </a:path>
                  <a:path w="143510">
                    <a:moveTo>
                      <a:pt x="19100" y="0"/>
                    </a:moveTo>
                    <a:lnTo>
                      <a:pt x="28651" y="0"/>
                    </a:lnTo>
                  </a:path>
                  <a:path w="143510">
                    <a:moveTo>
                      <a:pt x="28651" y="0"/>
                    </a:moveTo>
                    <a:lnTo>
                      <a:pt x="38201" y="0"/>
                    </a:lnTo>
                  </a:path>
                  <a:path w="143510">
                    <a:moveTo>
                      <a:pt x="28651" y="0"/>
                    </a:moveTo>
                    <a:lnTo>
                      <a:pt x="38201" y="0"/>
                    </a:lnTo>
                  </a:path>
                  <a:path w="143510">
                    <a:moveTo>
                      <a:pt x="38201" y="0"/>
                    </a:moveTo>
                    <a:lnTo>
                      <a:pt x="47752" y="0"/>
                    </a:lnTo>
                  </a:path>
                  <a:path w="143510">
                    <a:moveTo>
                      <a:pt x="38201" y="0"/>
                    </a:moveTo>
                    <a:lnTo>
                      <a:pt x="47752" y="0"/>
                    </a:lnTo>
                  </a:path>
                  <a:path w="143510">
                    <a:moveTo>
                      <a:pt x="47752" y="0"/>
                    </a:moveTo>
                    <a:lnTo>
                      <a:pt x="57302" y="0"/>
                    </a:lnTo>
                  </a:path>
                  <a:path w="143510">
                    <a:moveTo>
                      <a:pt x="47752" y="0"/>
                    </a:moveTo>
                    <a:lnTo>
                      <a:pt x="57302" y="0"/>
                    </a:lnTo>
                  </a:path>
                  <a:path w="143510">
                    <a:moveTo>
                      <a:pt x="57302" y="0"/>
                    </a:moveTo>
                    <a:lnTo>
                      <a:pt x="66853" y="0"/>
                    </a:lnTo>
                  </a:path>
                  <a:path w="143510">
                    <a:moveTo>
                      <a:pt x="57302" y="0"/>
                    </a:moveTo>
                    <a:lnTo>
                      <a:pt x="66853" y="0"/>
                    </a:lnTo>
                  </a:path>
                  <a:path w="143510">
                    <a:moveTo>
                      <a:pt x="66853" y="0"/>
                    </a:moveTo>
                    <a:lnTo>
                      <a:pt x="76403" y="0"/>
                    </a:lnTo>
                  </a:path>
                  <a:path w="143510">
                    <a:moveTo>
                      <a:pt x="66853" y="0"/>
                    </a:moveTo>
                    <a:lnTo>
                      <a:pt x="76403" y="0"/>
                    </a:lnTo>
                  </a:path>
                  <a:path w="143510">
                    <a:moveTo>
                      <a:pt x="76403" y="0"/>
                    </a:moveTo>
                    <a:lnTo>
                      <a:pt x="85954" y="0"/>
                    </a:lnTo>
                  </a:path>
                  <a:path w="143510">
                    <a:moveTo>
                      <a:pt x="76403" y="0"/>
                    </a:moveTo>
                    <a:lnTo>
                      <a:pt x="85954" y="0"/>
                    </a:lnTo>
                  </a:path>
                  <a:path w="143510">
                    <a:moveTo>
                      <a:pt x="85954" y="0"/>
                    </a:moveTo>
                    <a:lnTo>
                      <a:pt x="95504" y="0"/>
                    </a:lnTo>
                  </a:path>
                  <a:path w="143510">
                    <a:moveTo>
                      <a:pt x="85954" y="0"/>
                    </a:moveTo>
                    <a:lnTo>
                      <a:pt x="95504" y="0"/>
                    </a:lnTo>
                  </a:path>
                  <a:path w="143510">
                    <a:moveTo>
                      <a:pt x="95504" y="0"/>
                    </a:moveTo>
                    <a:lnTo>
                      <a:pt x="105055" y="0"/>
                    </a:lnTo>
                  </a:path>
                  <a:path w="143510">
                    <a:moveTo>
                      <a:pt x="95504" y="0"/>
                    </a:moveTo>
                    <a:lnTo>
                      <a:pt x="105055" y="0"/>
                    </a:lnTo>
                  </a:path>
                  <a:path w="143510">
                    <a:moveTo>
                      <a:pt x="105055" y="0"/>
                    </a:moveTo>
                    <a:lnTo>
                      <a:pt x="114605" y="0"/>
                    </a:lnTo>
                  </a:path>
                  <a:path w="143510">
                    <a:moveTo>
                      <a:pt x="105055" y="0"/>
                    </a:moveTo>
                    <a:lnTo>
                      <a:pt x="114605" y="0"/>
                    </a:lnTo>
                  </a:path>
                  <a:path w="143510">
                    <a:moveTo>
                      <a:pt x="114605" y="0"/>
                    </a:moveTo>
                    <a:lnTo>
                      <a:pt x="124156" y="0"/>
                    </a:lnTo>
                  </a:path>
                  <a:path w="143510">
                    <a:moveTo>
                      <a:pt x="124156" y="0"/>
                    </a:moveTo>
                    <a:lnTo>
                      <a:pt x="133706" y="0"/>
                    </a:lnTo>
                  </a:path>
                  <a:path w="143510">
                    <a:moveTo>
                      <a:pt x="124156" y="0"/>
                    </a:moveTo>
                    <a:lnTo>
                      <a:pt x="133706" y="0"/>
                    </a:lnTo>
                  </a:path>
                  <a:path w="143510">
                    <a:moveTo>
                      <a:pt x="133706" y="0"/>
                    </a:moveTo>
                    <a:lnTo>
                      <a:pt x="143257" y="0"/>
                    </a:lnTo>
                  </a:path>
                  <a:path w="143510">
                    <a:moveTo>
                      <a:pt x="133706" y="0"/>
                    </a:moveTo>
                    <a:lnTo>
                      <a:pt x="143257" y="0"/>
                    </a:lnTo>
                  </a:path>
                </a:pathLst>
              </a:custGeom>
              <a:ln w="9548">
                <a:solidFill>
                  <a:srgbClr val="BDBDBD"/>
                </a:solidFill>
              </a:ln>
            </p:spPr>
            <p:txBody>
              <a:bodyPr wrap="square" lIns="0" tIns="0" rIns="0" bIns="0" rtlCol="0"/>
              <a:lstStyle/>
              <a:p>
                <a:endParaRPr/>
              </a:p>
            </p:txBody>
          </p:sp>
          <p:sp>
            <p:nvSpPr>
              <p:cNvPr id="31" name="object 31"/>
              <p:cNvSpPr/>
              <p:nvPr/>
            </p:nvSpPr>
            <p:spPr>
              <a:xfrm>
                <a:off x="2665272" y="5449125"/>
                <a:ext cx="76835" cy="19685"/>
              </a:xfrm>
              <a:custGeom>
                <a:avLst/>
                <a:gdLst/>
                <a:ahLst/>
                <a:cxnLst/>
                <a:rect l="l" t="t" r="r" b="b"/>
                <a:pathLst>
                  <a:path w="76835" h="19685">
                    <a:moveTo>
                      <a:pt x="76403" y="0"/>
                    </a:moveTo>
                    <a:lnTo>
                      <a:pt x="76403" y="0"/>
                    </a:lnTo>
                    <a:lnTo>
                      <a:pt x="0" y="0"/>
                    </a:lnTo>
                    <a:lnTo>
                      <a:pt x="0" y="19100"/>
                    </a:lnTo>
                    <a:lnTo>
                      <a:pt x="76403" y="19100"/>
                    </a:lnTo>
                    <a:lnTo>
                      <a:pt x="76403" y="0"/>
                    </a:lnTo>
                    <a:close/>
                  </a:path>
                </a:pathLst>
              </a:custGeom>
              <a:solidFill>
                <a:srgbClr val="BDBDBD"/>
              </a:solidFill>
            </p:spPr>
            <p:txBody>
              <a:bodyPr wrap="square" lIns="0" tIns="0" rIns="0" bIns="0" rtlCol="0"/>
              <a:lstStyle/>
              <a:p>
                <a:endParaRPr/>
              </a:p>
            </p:txBody>
          </p:sp>
          <p:sp>
            <p:nvSpPr>
              <p:cNvPr id="32" name="object 32"/>
              <p:cNvSpPr/>
              <p:nvPr/>
            </p:nvSpPr>
            <p:spPr>
              <a:xfrm>
                <a:off x="2746462" y="5449120"/>
                <a:ext cx="0" cy="19685"/>
              </a:xfrm>
              <a:custGeom>
                <a:avLst/>
                <a:gdLst/>
                <a:ahLst/>
                <a:cxnLst/>
                <a:rect l="l" t="t" r="r" b="b"/>
                <a:pathLst>
                  <a:path h="19685">
                    <a:moveTo>
                      <a:pt x="-4775" y="9548"/>
                    </a:moveTo>
                    <a:lnTo>
                      <a:pt x="4775" y="9548"/>
                    </a:lnTo>
                  </a:path>
                </a:pathLst>
              </a:custGeom>
              <a:ln w="19096">
                <a:solidFill>
                  <a:srgbClr val="BDBDBD"/>
                </a:solidFill>
              </a:ln>
            </p:spPr>
            <p:txBody>
              <a:bodyPr wrap="square" lIns="0" tIns="0" rIns="0" bIns="0" rtlCol="0"/>
              <a:lstStyle/>
              <a:p>
                <a:endParaRPr/>
              </a:p>
            </p:txBody>
          </p:sp>
          <p:sp>
            <p:nvSpPr>
              <p:cNvPr id="33" name="object 33"/>
              <p:cNvSpPr/>
              <p:nvPr/>
            </p:nvSpPr>
            <p:spPr>
              <a:xfrm>
                <a:off x="2746462" y="5439572"/>
                <a:ext cx="0" cy="29209"/>
              </a:xfrm>
              <a:custGeom>
                <a:avLst/>
                <a:gdLst/>
                <a:ahLst/>
                <a:cxnLst/>
                <a:rect l="l" t="t" r="r" b="b"/>
                <a:pathLst>
                  <a:path h="29210">
                    <a:moveTo>
                      <a:pt x="0" y="28645"/>
                    </a:moveTo>
                    <a:lnTo>
                      <a:pt x="0" y="0"/>
                    </a:lnTo>
                  </a:path>
                </a:pathLst>
              </a:custGeom>
              <a:ln w="9550">
                <a:solidFill>
                  <a:srgbClr val="BDBDBD"/>
                </a:solidFill>
              </a:ln>
            </p:spPr>
            <p:txBody>
              <a:bodyPr wrap="square" lIns="0" tIns="0" rIns="0" bIns="0" rtlCol="0"/>
              <a:lstStyle/>
              <a:p>
                <a:endParaRPr/>
              </a:p>
            </p:txBody>
          </p:sp>
          <p:sp>
            <p:nvSpPr>
              <p:cNvPr id="34" name="object 34"/>
              <p:cNvSpPr/>
              <p:nvPr/>
            </p:nvSpPr>
            <p:spPr>
              <a:xfrm>
                <a:off x="2756012"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35" name="object 35"/>
              <p:cNvSpPr/>
              <p:nvPr/>
            </p:nvSpPr>
            <p:spPr>
              <a:xfrm>
                <a:off x="2765563"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36" name="object 36"/>
              <p:cNvSpPr/>
              <p:nvPr/>
            </p:nvSpPr>
            <p:spPr>
              <a:xfrm>
                <a:off x="2775113"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37" name="object 37"/>
              <p:cNvSpPr/>
              <p:nvPr/>
            </p:nvSpPr>
            <p:spPr>
              <a:xfrm>
                <a:off x="2784663"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38" name="object 38"/>
              <p:cNvSpPr/>
              <p:nvPr/>
            </p:nvSpPr>
            <p:spPr>
              <a:xfrm>
                <a:off x="2794214"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39" name="object 39"/>
              <p:cNvSpPr/>
              <p:nvPr/>
            </p:nvSpPr>
            <p:spPr>
              <a:xfrm>
                <a:off x="2803765"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40" name="object 40"/>
              <p:cNvSpPr/>
              <p:nvPr/>
            </p:nvSpPr>
            <p:spPr>
              <a:xfrm>
                <a:off x="2813315"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41" name="object 41"/>
              <p:cNvSpPr/>
              <p:nvPr/>
            </p:nvSpPr>
            <p:spPr>
              <a:xfrm>
                <a:off x="2822865"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42" name="object 42"/>
              <p:cNvSpPr/>
              <p:nvPr/>
            </p:nvSpPr>
            <p:spPr>
              <a:xfrm>
                <a:off x="2832416"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43" name="object 43"/>
              <p:cNvSpPr/>
              <p:nvPr/>
            </p:nvSpPr>
            <p:spPr>
              <a:xfrm>
                <a:off x="2841966"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44" name="object 44"/>
              <p:cNvSpPr/>
              <p:nvPr/>
            </p:nvSpPr>
            <p:spPr>
              <a:xfrm>
                <a:off x="2851517" y="5420475"/>
                <a:ext cx="0" cy="48260"/>
              </a:xfrm>
              <a:custGeom>
                <a:avLst/>
                <a:gdLst/>
                <a:ahLst/>
                <a:cxnLst/>
                <a:rect l="l" t="t" r="r" b="b"/>
                <a:pathLst>
                  <a:path h="48260">
                    <a:moveTo>
                      <a:pt x="0" y="47741"/>
                    </a:moveTo>
                    <a:lnTo>
                      <a:pt x="0" y="9548"/>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45" name="object 45"/>
              <p:cNvSpPr/>
              <p:nvPr/>
            </p:nvSpPr>
            <p:spPr>
              <a:xfrm>
                <a:off x="2861067" y="5420475"/>
                <a:ext cx="0" cy="48260"/>
              </a:xfrm>
              <a:custGeom>
                <a:avLst/>
                <a:gdLst/>
                <a:ahLst/>
                <a:cxnLst/>
                <a:rect l="l" t="t" r="r" b="b"/>
                <a:pathLst>
                  <a:path h="48260">
                    <a:moveTo>
                      <a:pt x="0" y="47741"/>
                    </a:moveTo>
                    <a:lnTo>
                      <a:pt x="0" y="0"/>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46" name="object 46"/>
              <p:cNvSpPr/>
              <p:nvPr/>
            </p:nvSpPr>
            <p:spPr>
              <a:xfrm>
                <a:off x="2870618" y="5420475"/>
                <a:ext cx="0" cy="48260"/>
              </a:xfrm>
              <a:custGeom>
                <a:avLst/>
                <a:gdLst/>
                <a:ahLst/>
                <a:cxnLst/>
                <a:rect l="l" t="t" r="r" b="b"/>
                <a:pathLst>
                  <a:path h="48260">
                    <a:moveTo>
                      <a:pt x="0" y="47741"/>
                    </a:moveTo>
                    <a:lnTo>
                      <a:pt x="0" y="0"/>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47" name="object 47"/>
              <p:cNvSpPr/>
              <p:nvPr/>
            </p:nvSpPr>
            <p:spPr>
              <a:xfrm>
                <a:off x="2880168" y="5420475"/>
                <a:ext cx="0" cy="48260"/>
              </a:xfrm>
              <a:custGeom>
                <a:avLst/>
                <a:gdLst/>
                <a:ahLst/>
                <a:cxnLst/>
                <a:rect l="l" t="t" r="r" b="b"/>
                <a:pathLst>
                  <a:path h="48260">
                    <a:moveTo>
                      <a:pt x="0" y="47741"/>
                    </a:moveTo>
                    <a:lnTo>
                      <a:pt x="0" y="0"/>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48" name="object 48"/>
              <p:cNvSpPr/>
              <p:nvPr/>
            </p:nvSpPr>
            <p:spPr>
              <a:xfrm>
                <a:off x="2889719" y="5410927"/>
                <a:ext cx="0" cy="57785"/>
              </a:xfrm>
              <a:custGeom>
                <a:avLst/>
                <a:gdLst/>
                <a:ahLst/>
                <a:cxnLst/>
                <a:rect l="l" t="t" r="r" b="b"/>
                <a:pathLst>
                  <a:path h="57785">
                    <a:moveTo>
                      <a:pt x="0" y="57290"/>
                    </a:moveTo>
                    <a:lnTo>
                      <a:pt x="0" y="9548"/>
                    </a:lnTo>
                  </a:path>
                  <a:path h="57785">
                    <a:moveTo>
                      <a:pt x="0" y="57290"/>
                    </a:moveTo>
                    <a:lnTo>
                      <a:pt x="0" y="0"/>
                    </a:lnTo>
                  </a:path>
                </a:pathLst>
              </a:custGeom>
              <a:ln w="9549">
                <a:solidFill>
                  <a:srgbClr val="BDBDBD"/>
                </a:solidFill>
              </a:ln>
            </p:spPr>
            <p:txBody>
              <a:bodyPr wrap="square" lIns="0" tIns="0" rIns="0" bIns="0" rtlCol="0"/>
              <a:lstStyle/>
              <a:p>
                <a:endParaRPr/>
              </a:p>
            </p:txBody>
          </p:sp>
          <p:sp>
            <p:nvSpPr>
              <p:cNvPr id="49" name="object 49"/>
              <p:cNvSpPr/>
              <p:nvPr/>
            </p:nvSpPr>
            <p:spPr>
              <a:xfrm>
                <a:off x="2899269" y="5410927"/>
                <a:ext cx="0" cy="57785"/>
              </a:xfrm>
              <a:custGeom>
                <a:avLst/>
                <a:gdLst/>
                <a:ahLst/>
                <a:cxnLst/>
                <a:rect l="l" t="t" r="r" b="b"/>
                <a:pathLst>
                  <a:path h="57785">
                    <a:moveTo>
                      <a:pt x="0" y="57290"/>
                    </a:moveTo>
                    <a:lnTo>
                      <a:pt x="0" y="0"/>
                    </a:lnTo>
                  </a:path>
                </a:pathLst>
              </a:custGeom>
              <a:ln w="9550">
                <a:solidFill>
                  <a:srgbClr val="BDBDBD"/>
                </a:solidFill>
              </a:ln>
            </p:spPr>
            <p:txBody>
              <a:bodyPr wrap="square" lIns="0" tIns="0" rIns="0" bIns="0" rtlCol="0"/>
              <a:lstStyle/>
              <a:p>
                <a:endParaRPr/>
              </a:p>
            </p:txBody>
          </p:sp>
          <p:sp>
            <p:nvSpPr>
              <p:cNvPr id="50" name="object 50"/>
              <p:cNvSpPr/>
              <p:nvPr/>
            </p:nvSpPr>
            <p:spPr>
              <a:xfrm>
                <a:off x="2908820" y="5410927"/>
                <a:ext cx="0" cy="57785"/>
              </a:xfrm>
              <a:custGeom>
                <a:avLst/>
                <a:gdLst/>
                <a:ahLst/>
                <a:cxnLst/>
                <a:rect l="l" t="t" r="r" b="b"/>
                <a:pathLst>
                  <a:path h="57785">
                    <a:moveTo>
                      <a:pt x="0" y="57290"/>
                    </a:moveTo>
                    <a:lnTo>
                      <a:pt x="0" y="0"/>
                    </a:lnTo>
                  </a:path>
                  <a:path h="57785">
                    <a:moveTo>
                      <a:pt x="0" y="57290"/>
                    </a:moveTo>
                    <a:lnTo>
                      <a:pt x="0" y="0"/>
                    </a:lnTo>
                  </a:path>
                </a:pathLst>
              </a:custGeom>
              <a:ln w="9549">
                <a:solidFill>
                  <a:srgbClr val="BDBDBD"/>
                </a:solidFill>
              </a:ln>
            </p:spPr>
            <p:txBody>
              <a:bodyPr wrap="square" lIns="0" tIns="0" rIns="0" bIns="0" rtlCol="0"/>
              <a:lstStyle/>
              <a:p>
                <a:endParaRPr/>
              </a:p>
            </p:txBody>
          </p:sp>
          <p:sp>
            <p:nvSpPr>
              <p:cNvPr id="51" name="object 51"/>
              <p:cNvSpPr/>
              <p:nvPr/>
            </p:nvSpPr>
            <p:spPr>
              <a:xfrm>
                <a:off x="2918370" y="5410927"/>
                <a:ext cx="0" cy="57785"/>
              </a:xfrm>
              <a:custGeom>
                <a:avLst/>
                <a:gdLst/>
                <a:ahLst/>
                <a:cxnLst/>
                <a:rect l="l" t="t" r="r" b="b"/>
                <a:pathLst>
                  <a:path h="57785">
                    <a:moveTo>
                      <a:pt x="0" y="57290"/>
                    </a:moveTo>
                    <a:lnTo>
                      <a:pt x="0" y="0"/>
                    </a:lnTo>
                  </a:path>
                  <a:path h="57785">
                    <a:moveTo>
                      <a:pt x="0" y="57290"/>
                    </a:moveTo>
                    <a:lnTo>
                      <a:pt x="0" y="0"/>
                    </a:lnTo>
                  </a:path>
                </a:pathLst>
              </a:custGeom>
              <a:ln w="9549">
                <a:solidFill>
                  <a:srgbClr val="BDBDBD"/>
                </a:solidFill>
              </a:ln>
            </p:spPr>
            <p:txBody>
              <a:bodyPr wrap="square" lIns="0" tIns="0" rIns="0" bIns="0" rtlCol="0"/>
              <a:lstStyle/>
              <a:p>
                <a:endParaRPr/>
              </a:p>
            </p:txBody>
          </p:sp>
          <p:sp>
            <p:nvSpPr>
              <p:cNvPr id="52" name="object 52"/>
              <p:cNvSpPr/>
              <p:nvPr/>
            </p:nvSpPr>
            <p:spPr>
              <a:xfrm>
                <a:off x="2927921" y="5401378"/>
                <a:ext cx="0" cy="67310"/>
              </a:xfrm>
              <a:custGeom>
                <a:avLst/>
                <a:gdLst/>
                <a:ahLst/>
                <a:cxnLst/>
                <a:rect l="l" t="t" r="r" b="b"/>
                <a:pathLst>
                  <a:path h="67310">
                    <a:moveTo>
                      <a:pt x="0" y="66838"/>
                    </a:moveTo>
                    <a:lnTo>
                      <a:pt x="0" y="9548"/>
                    </a:lnTo>
                  </a:path>
                  <a:path h="67310">
                    <a:moveTo>
                      <a:pt x="0" y="66838"/>
                    </a:moveTo>
                    <a:lnTo>
                      <a:pt x="0" y="0"/>
                    </a:lnTo>
                  </a:path>
                </a:pathLst>
              </a:custGeom>
              <a:ln w="9549">
                <a:solidFill>
                  <a:srgbClr val="BDBDBD"/>
                </a:solidFill>
              </a:ln>
            </p:spPr>
            <p:txBody>
              <a:bodyPr wrap="square" lIns="0" tIns="0" rIns="0" bIns="0" rtlCol="0"/>
              <a:lstStyle/>
              <a:p>
                <a:endParaRPr/>
              </a:p>
            </p:txBody>
          </p:sp>
          <p:sp>
            <p:nvSpPr>
              <p:cNvPr id="53" name="object 53"/>
              <p:cNvSpPr/>
              <p:nvPr/>
            </p:nvSpPr>
            <p:spPr>
              <a:xfrm>
                <a:off x="2937471" y="5401378"/>
                <a:ext cx="0" cy="67310"/>
              </a:xfrm>
              <a:custGeom>
                <a:avLst/>
                <a:gdLst/>
                <a:ahLst/>
                <a:cxnLst/>
                <a:rect l="l" t="t" r="r" b="b"/>
                <a:pathLst>
                  <a:path h="67310">
                    <a:moveTo>
                      <a:pt x="0" y="66838"/>
                    </a:moveTo>
                    <a:lnTo>
                      <a:pt x="0" y="0"/>
                    </a:lnTo>
                  </a:path>
                  <a:path h="67310">
                    <a:moveTo>
                      <a:pt x="0" y="66838"/>
                    </a:moveTo>
                    <a:lnTo>
                      <a:pt x="0" y="0"/>
                    </a:lnTo>
                  </a:path>
                </a:pathLst>
              </a:custGeom>
              <a:ln w="9549">
                <a:solidFill>
                  <a:srgbClr val="BDBDBD"/>
                </a:solidFill>
              </a:ln>
            </p:spPr>
            <p:txBody>
              <a:bodyPr wrap="square" lIns="0" tIns="0" rIns="0" bIns="0" rtlCol="0"/>
              <a:lstStyle/>
              <a:p>
                <a:endParaRPr/>
              </a:p>
            </p:txBody>
          </p:sp>
          <p:sp>
            <p:nvSpPr>
              <p:cNvPr id="54" name="object 54"/>
              <p:cNvSpPr/>
              <p:nvPr/>
            </p:nvSpPr>
            <p:spPr>
              <a:xfrm>
                <a:off x="2947022" y="5401378"/>
                <a:ext cx="0" cy="67310"/>
              </a:xfrm>
              <a:custGeom>
                <a:avLst/>
                <a:gdLst/>
                <a:ahLst/>
                <a:cxnLst/>
                <a:rect l="l" t="t" r="r" b="b"/>
                <a:pathLst>
                  <a:path h="67310">
                    <a:moveTo>
                      <a:pt x="0" y="66838"/>
                    </a:moveTo>
                    <a:lnTo>
                      <a:pt x="0" y="0"/>
                    </a:lnTo>
                  </a:path>
                  <a:path h="67310">
                    <a:moveTo>
                      <a:pt x="0" y="66838"/>
                    </a:moveTo>
                    <a:lnTo>
                      <a:pt x="0" y="0"/>
                    </a:lnTo>
                  </a:path>
                </a:pathLst>
              </a:custGeom>
              <a:ln w="9549">
                <a:solidFill>
                  <a:srgbClr val="BDBDBD"/>
                </a:solidFill>
              </a:ln>
            </p:spPr>
            <p:txBody>
              <a:bodyPr wrap="square" lIns="0" tIns="0" rIns="0" bIns="0" rtlCol="0"/>
              <a:lstStyle/>
              <a:p>
                <a:endParaRPr/>
              </a:p>
            </p:txBody>
          </p:sp>
          <p:sp>
            <p:nvSpPr>
              <p:cNvPr id="55" name="object 55"/>
              <p:cNvSpPr/>
              <p:nvPr/>
            </p:nvSpPr>
            <p:spPr>
              <a:xfrm>
                <a:off x="2956572" y="5391830"/>
                <a:ext cx="0" cy="76835"/>
              </a:xfrm>
              <a:custGeom>
                <a:avLst/>
                <a:gdLst/>
                <a:ahLst/>
                <a:cxnLst/>
                <a:rect l="l" t="t" r="r" b="b"/>
                <a:pathLst>
                  <a:path h="76835">
                    <a:moveTo>
                      <a:pt x="0" y="76386"/>
                    </a:moveTo>
                    <a:lnTo>
                      <a:pt x="0" y="9548"/>
                    </a:lnTo>
                  </a:path>
                  <a:path h="76835">
                    <a:moveTo>
                      <a:pt x="0" y="76386"/>
                    </a:moveTo>
                    <a:lnTo>
                      <a:pt x="0" y="0"/>
                    </a:lnTo>
                  </a:path>
                </a:pathLst>
              </a:custGeom>
              <a:ln w="9549">
                <a:solidFill>
                  <a:srgbClr val="BDBDBD"/>
                </a:solidFill>
              </a:ln>
            </p:spPr>
            <p:txBody>
              <a:bodyPr wrap="square" lIns="0" tIns="0" rIns="0" bIns="0" rtlCol="0"/>
              <a:lstStyle/>
              <a:p>
                <a:endParaRPr/>
              </a:p>
            </p:txBody>
          </p:sp>
          <p:sp>
            <p:nvSpPr>
              <p:cNvPr id="56" name="object 56"/>
              <p:cNvSpPr/>
              <p:nvPr/>
            </p:nvSpPr>
            <p:spPr>
              <a:xfrm>
                <a:off x="2966123" y="5391830"/>
                <a:ext cx="0" cy="76835"/>
              </a:xfrm>
              <a:custGeom>
                <a:avLst/>
                <a:gdLst/>
                <a:ahLst/>
                <a:cxnLst/>
                <a:rect l="l" t="t" r="r" b="b"/>
                <a:pathLst>
                  <a:path h="76835">
                    <a:moveTo>
                      <a:pt x="0" y="76386"/>
                    </a:moveTo>
                    <a:lnTo>
                      <a:pt x="0" y="0"/>
                    </a:lnTo>
                  </a:path>
                  <a:path h="76835">
                    <a:moveTo>
                      <a:pt x="0" y="76386"/>
                    </a:moveTo>
                    <a:lnTo>
                      <a:pt x="0" y="0"/>
                    </a:lnTo>
                  </a:path>
                </a:pathLst>
              </a:custGeom>
              <a:ln w="9549">
                <a:solidFill>
                  <a:srgbClr val="BDBDBD"/>
                </a:solidFill>
              </a:ln>
            </p:spPr>
            <p:txBody>
              <a:bodyPr wrap="square" lIns="0" tIns="0" rIns="0" bIns="0" rtlCol="0"/>
              <a:lstStyle/>
              <a:p>
                <a:endParaRPr/>
              </a:p>
            </p:txBody>
          </p:sp>
          <p:sp>
            <p:nvSpPr>
              <p:cNvPr id="57" name="object 57"/>
              <p:cNvSpPr/>
              <p:nvPr/>
            </p:nvSpPr>
            <p:spPr>
              <a:xfrm>
                <a:off x="2975673" y="5391830"/>
                <a:ext cx="0" cy="76835"/>
              </a:xfrm>
              <a:custGeom>
                <a:avLst/>
                <a:gdLst/>
                <a:ahLst/>
                <a:cxnLst/>
                <a:rect l="l" t="t" r="r" b="b"/>
                <a:pathLst>
                  <a:path h="76835">
                    <a:moveTo>
                      <a:pt x="0" y="76386"/>
                    </a:moveTo>
                    <a:lnTo>
                      <a:pt x="0" y="0"/>
                    </a:lnTo>
                  </a:path>
                  <a:path h="76835">
                    <a:moveTo>
                      <a:pt x="0" y="76386"/>
                    </a:moveTo>
                    <a:lnTo>
                      <a:pt x="0" y="0"/>
                    </a:lnTo>
                  </a:path>
                </a:pathLst>
              </a:custGeom>
              <a:ln w="9549">
                <a:solidFill>
                  <a:srgbClr val="BDBDBD"/>
                </a:solidFill>
              </a:ln>
            </p:spPr>
            <p:txBody>
              <a:bodyPr wrap="square" lIns="0" tIns="0" rIns="0" bIns="0" rtlCol="0"/>
              <a:lstStyle/>
              <a:p>
                <a:endParaRPr/>
              </a:p>
            </p:txBody>
          </p:sp>
          <p:sp>
            <p:nvSpPr>
              <p:cNvPr id="58" name="object 58"/>
              <p:cNvSpPr/>
              <p:nvPr/>
            </p:nvSpPr>
            <p:spPr>
              <a:xfrm>
                <a:off x="2985224" y="5382281"/>
                <a:ext cx="0" cy="86360"/>
              </a:xfrm>
              <a:custGeom>
                <a:avLst/>
                <a:gdLst/>
                <a:ahLst/>
                <a:cxnLst/>
                <a:rect l="l" t="t" r="r" b="b"/>
                <a:pathLst>
                  <a:path h="86360">
                    <a:moveTo>
                      <a:pt x="0" y="85935"/>
                    </a:moveTo>
                    <a:lnTo>
                      <a:pt x="0" y="0"/>
                    </a:lnTo>
                  </a:path>
                  <a:path h="86360">
                    <a:moveTo>
                      <a:pt x="0" y="85935"/>
                    </a:moveTo>
                    <a:lnTo>
                      <a:pt x="0" y="0"/>
                    </a:lnTo>
                  </a:path>
                </a:pathLst>
              </a:custGeom>
              <a:ln w="9549">
                <a:solidFill>
                  <a:srgbClr val="BDBDBD"/>
                </a:solidFill>
              </a:ln>
            </p:spPr>
            <p:txBody>
              <a:bodyPr wrap="square" lIns="0" tIns="0" rIns="0" bIns="0" rtlCol="0"/>
              <a:lstStyle/>
              <a:p>
                <a:endParaRPr/>
              </a:p>
            </p:txBody>
          </p:sp>
          <p:sp>
            <p:nvSpPr>
              <p:cNvPr id="59" name="object 59"/>
              <p:cNvSpPr/>
              <p:nvPr/>
            </p:nvSpPr>
            <p:spPr>
              <a:xfrm>
                <a:off x="2994774" y="5382281"/>
                <a:ext cx="0" cy="86360"/>
              </a:xfrm>
              <a:custGeom>
                <a:avLst/>
                <a:gdLst/>
                <a:ahLst/>
                <a:cxnLst/>
                <a:rect l="l" t="t" r="r" b="b"/>
                <a:pathLst>
                  <a:path h="86360">
                    <a:moveTo>
                      <a:pt x="0" y="85935"/>
                    </a:moveTo>
                    <a:lnTo>
                      <a:pt x="0" y="0"/>
                    </a:lnTo>
                  </a:path>
                  <a:path h="86360">
                    <a:moveTo>
                      <a:pt x="0" y="85935"/>
                    </a:moveTo>
                    <a:lnTo>
                      <a:pt x="0" y="0"/>
                    </a:lnTo>
                  </a:path>
                </a:pathLst>
              </a:custGeom>
              <a:ln w="9549">
                <a:solidFill>
                  <a:srgbClr val="BDBDBD"/>
                </a:solidFill>
              </a:ln>
            </p:spPr>
            <p:txBody>
              <a:bodyPr wrap="square" lIns="0" tIns="0" rIns="0" bIns="0" rtlCol="0"/>
              <a:lstStyle/>
              <a:p>
                <a:endParaRPr/>
              </a:p>
            </p:txBody>
          </p:sp>
          <p:sp>
            <p:nvSpPr>
              <p:cNvPr id="60" name="object 60"/>
              <p:cNvSpPr/>
              <p:nvPr/>
            </p:nvSpPr>
            <p:spPr>
              <a:xfrm>
                <a:off x="3004325" y="5372733"/>
                <a:ext cx="0" cy="95885"/>
              </a:xfrm>
              <a:custGeom>
                <a:avLst/>
                <a:gdLst/>
                <a:ahLst/>
                <a:cxnLst/>
                <a:rect l="l" t="t" r="r" b="b"/>
                <a:pathLst>
                  <a:path h="95885">
                    <a:moveTo>
                      <a:pt x="0" y="95483"/>
                    </a:moveTo>
                    <a:lnTo>
                      <a:pt x="0" y="9548"/>
                    </a:lnTo>
                  </a:path>
                  <a:path h="95885">
                    <a:moveTo>
                      <a:pt x="0" y="95483"/>
                    </a:moveTo>
                    <a:lnTo>
                      <a:pt x="0" y="0"/>
                    </a:lnTo>
                  </a:path>
                </a:pathLst>
              </a:custGeom>
              <a:ln w="9549">
                <a:solidFill>
                  <a:srgbClr val="BDBDBD"/>
                </a:solidFill>
              </a:ln>
            </p:spPr>
            <p:txBody>
              <a:bodyPr wrap="square" lIns="0" tIns="0" rIns="0" bIns="0" rtlCol="0"/>
              <a:lstStyle/>
              <a:p>
                <a:endParaRPr/>
              </a:p>
            </p:txBody>
          </p:sp>
          <p:sp>
            <p:nvSpPr>
              <p:cNvPr id="61" name="object 61"/>
              <p:cNvSpPr/>
              <p:nvPr/>
            </p:nvSpPr>
            <p:spPr>
              <a:xfrm>
                <a:off x="3013875" y="5372733"/>
                <a:ext cx="0" cy="95885"/>
              </a:xfrm>
              <a:custGeom>
                <a:avLst/>
                <a:gdLst/>
                <a:ahLst/>
                <a:cxnLst/>
                <a:rect l="l" t="t" r="r" b="b"/>
                <a:pathLst>
                  <a:path h="95885">
                    <a:moveTo>
                      <a:pt x="0" y="95483"/>
                    </a:moveTo>
                    <a:lnTo>
                      <a:pt x="0" y="0"/>
                    </a:lnTo>
                  </a:path>
                  <a:path h="95885">
                    <a:moveTo>
                      <a:pt x="0" y="95483"/>
                    </a:moveTo>
                    <a:lnTo>
                      <a:pt x="0" y="0"/>
                    </a:lnTo>
                  </a:path>
                </a:pathLst>
              </a:custGeom>
              <a:ln w="9549">
                <a:solidFill>
                  <a:srgbClr val="BDBDBD"/>
                </a:solidFill>
              </a:ln>
            </p:spPr>
            <p:txBody>
              <a:bodyPr wrap="square" lIns="0" tIns="0" rIns="0" bIns="0" rtlCol="0"/>
              <a:lstStyle/>
              <a:p>
                <a:endParaRPr/>
              </a:p>
            </p:txBody>
          </p:sp>
          <p:sp>
            <p:nvSpPr>
              <p:cNvPr id="62" name="object 62"/>
              <p:cNvSpPr/>
              <p:nvPr/>
            </p:nvSpPr>
            <p:spPr>
              <a:xfrm>
                <a:off x="3023426" y="5372733"/>
                <a:ext cx="0" cy="95885"/>
              </a:xfrm>
              <a:custGeom>
                <a:avLst/>
                <a:gdLst/>
                <a:ahLst/>
                <a:cxnLst/>
                <a:rect l="l" t="t" r="r" b="b"/>
                <a:pathLst>
                  <a:path h="95885">
                    <a:moveTo>
                      <a:pt x="0" y="95483"/>
                    </a:moveTo>
                    <a:lnTo>
                      <a:pt x="0" y="0"/>
                    </a:lnTo>
                  </a:path>
                  <a:path h="95885">
                    <a:moveTo>
                      <a:pt x="0" y="95483"/>
                    </a:moveTo>
                    <a:lnTo>
                      <a:pt x="0" y="0"/>
                    </a:lnTo>
                  </a:path>
                </a:pathLst>
              </a:custGeom>
              <a:ln w="9549">
                <a:solidFill>
                  <a:srgbClr val="BDBDBD"/>
                </a:solidFill>
              </a:ln>
            </p:spPr>
            <p:txBody>
              <a:bodyPr wrap="square" lIns="0" tIns="0" rIns="0" bIns="0" rtlCol="0"/>
              <a:lstStyle/>
              <a:p>
                <a:endParaRPr/>
              </a:p>
            </p:txBody>
          </p:sp>
          <p:sp>
            <p:nvSpPr>
              <p:cNvPr id="63" name="object 63"/>
              <p:cNvSpPr/>
              <p:nvPr/>
            </p:nvSpPr>
            <p:spPr>
              <a:xfrm>
                <a:off x="3032976" y="5363185"/>
                <a:ext cx="0" cy="105410"/>
              </a:xfrm>
              <a:custGeom>
                <a:avLst/>
                <a:gdLst/>
                <a:ahLst/>
                <a:cxnLst/>
                <a:rect l="l" t="t" r="r" b="b"/>
                <a:pathLst>
                  <a:path h="105410">
                    <a:moveTo>
                      <a:pt x="0" y="105031"/>
                    </a:moveTo>
                    <a:lnTo>
                      <a:pt x="0" y="0"/>
                    </a:lnTo>
                  </a:path>
                  <a:path h="105410">
                    <a:moveTo>
                      <a:pt x="0" y="105031"/>
                    </a:moveTo>
                    <a:lnTo>
                      <a:pt x="0" y="0"/>
                    </a:lnTo>
                  </a:path>
                </a:pathLst>
              </a:custGeom>
              <a:ln w="9549">
                <a:solidFill>
                  <a:srgbClr val="BDBDBD"/>
                </a:solidFill>
              </a:ln>
            </p:spPr>
            <p:txBody>
              <a:bodyPr wrap="square" lIns="0" tIns="0" rIns="0" bIns="0" rtlCol="0"/>
              <a:lstStyle/>
              <a:p>
                <a:endParaRPr/>
              </a:p>
            </p:txBody>
          </p:sp>
          <p:sp>
            <p:nvSpPr>
              <p:cNvPr id="64" name="object 64"/>
              <p:cNvSpPr/>
              <p:nvPr/>
            </p:nvSpPr>
            <p:spPr>
              <a:xfrm>
                <a:off x="3042527" y="5363185"/>
                <a:ext cx="0" cy="105410"/>
              </a:xfrm>
              <a:custGeom>
                <a:avLst/>
                <a:gdLst/>
                <a:ahLst/>
                <a:cxnLst/>
                <a:rect l="l" t="t" r="r" b="b"/>
                <a:pathLst>
                  <a:path h="105410">
                    <a:moveTo>
                      <a:pt x="0" y="105031"/>
                    </a:moveTo>
                    <a:lnTo>
                      <a:pt x="0" y="0"/>
                    </a:lnTo>
                  </a:path>
                  <a:path h="105410">
                    <a:moveTo>
                      <a:pt x="0" y="105031"/>
                    </a:moveTo>
                    <a:lnTo>
                      <a:pt x="0" y="0"/>
                    </a:lnTo>
                  </a:path>
                </a:pathLst>
              </a:custGeom>
              <a:ln w="9549">
                <a:solidFill>
                  <a:srgbClr val="BDBDBD"/>
                </a:solidFill>
              </a:ln>
            </p:spPr>
            <p:txBody>
              <a:bodyPr wrap="square" lIns="0" tIns="0" rIns="0" bIns="0" rtlCol="0"/>
              <a:lstStyle/>
              <a:p>
                <a:endParaRPr/>
              </a:p>
            </p:txBody>
          </p:sp>
          <p:sp>
            <p:nvSpPr>
              <p:cNvPr id="65" name="object 65"/>
              <p:cNvSpPr/>
              <p:nvPr/>
            </p:nvSpPr>
            <p:spPr>
              <a:xfrm>
                <a:off x="3052077" y="5353636"/>
                <a:ext cx="0" cy="114935"/>
              </a:xfrm>
              <a:custGeom>
                <a:avLst/>
                <a:gdLst/>
                <a:ahLst/>
                <a:cxnLst/>
                <a:rect l="l" t="t" r="r" b="b"/>
                <a:pathLst>
                  <a:path h="114935">
                    <a:moveTo>
                      <a:pt x="0" y="114580"/>
                    </a:moveTo>
                    <a:lnTo>
                      <a:pt x="0" y="0"/>
                    </a:lnTo>
                  </a:path>
                  <a:path h="114935">
                    <a:moveTo>
                      <a:pt x="0" y="114580"/>
                    </a:moveTo>
                    <a:lnTo>
                      <a:pt x="0" y="0"/>
                    </a:lnTo>
                  </a:path>
                </a:pathLst>
              </a:custGeom>
              <a:ln w="9549">
                <a:solidFill>
                  <a:srgbClr val="BDBDBD"/>
                </a:solidFill>
              </a:ln>
            </p:spPr>
            <p:txBody>
              <a:bodyPr wrap="square" lIns="0" tIns="0" rIns="0" bIns="0" rtlCol="0"/>
              <a:lstStyle/>
              <a:p>
                <a:endParaRPr/>
              </a:p>
            </p:txBody>
          </p:sp>
          <p:sp>
            <p:nvSpPr>
              <p:cNvPr id="66" name="object 66"/>
              <p:cNvSpPr/>
              <p:nvPr/>
            </p:nvSpPr>
            <p:spPr>
              <a:xfrm>
                <a:off x="3061628" y="5344088"/>
                <a:ext cx="0" cy="124460"/>
              </a:xfrm>
              <a:custGeom>
                <a:avLst/>
                <a:gdLst/>
                <a:ahLst/>
                <a:cxnLst/>
                <a:rect l="l" t="t" r="r" b="b"/>
                <a:pathLst>
                  <a:path h="124460">
                    <a:moveTo>
                      <a:pt x="0" y="124128"/>
                    </a:moveTo>
                    <a:lnTo>
                      <a:pt x="0" y="9548"/>
                    </a:lnTo>
                  </a:path>
                  <a:path h="124460">
                    <a:moveTo>
                      <a:pt x="0" y="124128"/>
                    </a:moveTo>
                    <a:lnTo>
                      <a:pt x="0" y="0"/>
                    </a:lnTo>
                  </a:path>
                </a:pathLst>
              </a:custGeom>
              <a:ln w="9549">
                <a:solidFill>
                  <a:srgbClr val="BDBDBD"/>
                </a:solidFill>
              </a:ln>
            </p:spPr>
            <p:txBody>
              <a:bodyPr wrap="square" lIns="0" tIns="0" rIns="0" bIns="0" rtlCol="0"/>
              <a:lstStyle/>
              <a:p>
                <a:endParaRPr/>
              </a:p>
            </p:txBody>
          </p:sp>
          <p:sp>
            <p:nvSpPr>
              <p:cNvPr id="67" name="object 67"/>
              <p:cNvSpPr/>
              <p:nvPr/>
            </p:nvSpPr>
            <p:spPr>
              <a:xfrm>
                <a:off x="3071178" y="5344088"/>
                <a:ext cx="0" cy="124460"/>
              </a:xfrm>
              <a:custGeom>
                <a:avLst/>
                <a:gdLst/>
                <a:ahLst/>
                <a:cxnLst/>
                <a:rect l="l" t="t" r="r" b="b"/>
                <a:pathLst>
                  <a:path h="124460">
                    <a:moveTo>
                      <a:pt x="0" y="124128"/>
                    </a:moveTo>
                    <a:lnTo>
                      <a:pt x="0" y="0"/>
                    </a:lnTo>
                  </a:path>
                  <a:path h="124460">
                    <a:moveTo>
                      <a:pt x="0" y="124128"/>
                    </a:moveTo>
                    <a:lnTo>
                      <a:pt x="0" y="0"/>
                    </a:lnTo>
                  </a:path>
                </a:pathLst>
              </a:custGeom>
              <a:ln w="9549">
                <a:solidFill>
                  <a:srgbClr val="BDBDBD"/>
                </a:solidFill>
              </a:ln>
            </p:spPr>
            <p:txBody>
              <a:bodyPr wrap="square" lIns="0" tIns="0" rIns="0" bIns="0" rtlCol="0"/>
              <a:lstStyle/>
              <a:p>
                <a:endParaRPr/>
              </a:p>
            </p:txBody>
          </p:sp>
          <p:sp>
            <p:nvSpPr>
              <p:cNvPr id="68" name="object 68"/>
              <p:cNvSpPr/>
              <p:nvPr/>
            </p:nvSpPr>
            <p:spPr>
              <a:xfrm>
                <a:off x="3080729" y="5334540"/>
                <a:ext cx="0" cy="133985"/>
              </a:xfrm>
              <a:custGeom>
                <a:avLst/>
                <a:gdLst/>
                <a:ahLst/>
                <a:cxnLst/>
                <a:rect l="l" t="t" r="r" b="b"/>
                <a:pathLst>
                  <a:path h="133985">
                    <a:moveTo>
                      <a:pt x="0" y="133676"/>
                    </a:moveTo>
                    <a:lnTo>
                      <a:pt x="0" y="9548"/>
                    </a:lnTo>
                  </a:path>
                  <a:path h="133985">
                    <a:moveTo>
                      <a:pt x="0" y="133676"/>
                    </a:moveTo>
                    <a:lnTo>
                      <a:pt x="0" y="0"/>
                    </a:lnTo>
                  </a:path>
                </a:pathLst>
              </a:custGeom>
              <a:ln w="9549">
                <a:solidFill>
                  <a:srgbClr val="BDBDBD"/>
                </a:solidFill>
              </a:ln>
            </p:spPr>
            <p:txBody>
              <a:bodyPr wrap="square" lIns="0" tIns="0" rIns="0" bIns="0" rtlCol="0"/>
              <a:lstStyle/>
              <a:p>
                <a:endParaRPr/>
              </a:p>
            </p:txBody>
          </p:sp>
          <p:sp>
            <p:nvSpPr>
              <p:cNvPr id="69" name="object 69"/>
              <p:cNvSpPr/>
              <p:nvPr/>
            </p:nvSpPr>
            <p:spPr>
              <a:xfrm>
                <a:off x="3090279" y="5334540"/>
                <a:ext cx="0" cy="133985"/>
              </a:xfrm>
              <a:custGeom>
                <a:avLst/>
                <a:gdLst/>
                <a:ahLst/>
                <a:cxnLst/>
                <a:rect l="l" t="t" r="r" b="b"/>
                <a:pathLst>
                  <a:path h="133985">
                    <a:moveTo>
                      <a:pt x="0" y="133676"/>
                    </a:moveTo>
                    <a:lnTo>
                      <a:pt x="0" y="0"/>
                    </a:lnTo>
                  </a:path>
                  <a:path h="133985">
                    <a:moveTo>
                      <a:pt x="0" y="133676"/>
                    </a:moveTo>
                    <a:lnTo>
                      <a:pt x="0" y="0"/>
                    </a:lnTo>
                  </a:path>
                </a:pathLst>
              </a:custGeom>
              <a:ln w="9549">
                <a:solidFill>
                  <a:srgbClr val="BDBDBD"/>
                </a:solidFill>
              </a:ln>
            </p:spPr>
            <p:txBody>
              <a:bodyPr wrap="square" lIns="0" tIns="0" rIns="0" bIns="0" rtlCol="0"/>
              <a:lstStyle/>
              <a:p>
                <a:endParaRPr/>
              </a:p>
            </p:txBody>
          </p:sp>
          <p:sp>
            <p:nvSpPr>
              <p:cNvPr id="70" name="object 70"/>
              <p:cNvSpPr/>
              <p:nvPr/>
            </p:nvSpPr>
            <p:spPr>
              <a:xfrm>
                <a:off x="3099830" y="5324991"/>
                <a:ext cx="0" cy="143510"/>
              </a:xfrm>
              <a:custGeom>
                <a:avLst/>
                <a:gdLst/>
                <a:ahLst/>
                <a:cxnLst/>
                <a:rect l="l" t="t" r="r" b="b"/>
                <a:pathLst>
                  <a:path h="143510">
                    <a:moveTo>
                      <a:pt x="0" y="143225"/>
                    </a:moveTo>
                    <a:lnTo>
                      <a:pt x="0" y="0"/>
                    </a:lnTo>
                  </a:path>
                  <a:path h="143510">
                    <a:moveTo>
                      <a:pt x="0" y="143225"/>
                    </a:moveTo>
                    <a:lnTo>
                      <a:pt x="0" y="0"/>
                    </a:lnTo>
                  </a:path>
                </a:pathLst>
              </a:custGeom>
              <a:ln w="9549">
                <a:solidFill>
                  <a:srgbClr val="BDBDBD"/>
                </a:solidFill>
              </a:ln>
            </p:spPr>
            <p:txBody>
              <a:bodyPr wrap="square" lIns="0" tIns="0" rIns="0" bIns="0" rtlCol="0"/>
              <a:lstStyle/>
              <a:p>
                <a:endParaRPr/>
              </a:p>
            </p:txBody>
          </p:sp>
          <p:sp>
            <p:nvSpPr>
              <p:cNvPr id="71" name="object 71"/>
              <p:cNvSpPr/>
              <p:nvPr/>
            </p:nvSpPr>
            <p:spPr>
              <a:xfrm>
                <a:off x="3109380" y="5315443"/>
                <a:ext cx="0" cy="153035"/>
              </a:xfrm>
              <a:custGeom>
                <a:avLst/>
                <a:gdLst/>
                <a:ahLst/>
                <a:cxnLst/>
                <a:rect l="l" t="t" r="r" b="b"/>
                <a:pathLst>
                  <a:path h="153035">
                    <a:moveTo>
                      <a:pt x="0" y="152773"/>
                    </a:moveTo>
                    <a:lnTo>
                      <a:pt x="0" y="9548"/>
                    </a:lnTo>
                  </a:path>
                  <a:path h="153035">
                    <a:moveTo>
                      <a:pt x="0" y="152773"/>
                    </a:moveTo>
                    <a:lnTo>
                      <a:pt x="0" y="0"/>
                    </a:lnTo>
                  </a:path>
                </a:pathLst>
              </a:custGeom>
              <a:ln w="9549">
                <a:solidFill>
                  <a:srgbClr val="BDBDBD"/>
                </a:solidFill>
              </a:ln>
            </p:spPr>
            <p:txBody>
              <a:bodyPr wrap="square" lIns="0" tIns="0" rIns="0" bIns="0" rtlCol="0"/>
              <a:lstStyle/>
              <a:p>
                <a:endParaRPr/>
              </a:p>
            </p:txBody>
          </p:sp>
          <p:sp>
            <p:nvSpPr>
              <p:cNvPr id="72" name="object 72"/>
              <p:cNvSpPr/>
              <p:nvPr/>
            </p:nvSpPr>
            <p:spPr>
              <a:xfrm>
                <a:off x="3118931" y="5315443"/>
                <a:ext cx="0" cy="153035"/>
              </a:xfrm>
              <a:custGeom>
                <a:avLst/>
                <a:gdLst/>
                <a:ahLst/>
                <a:cxnLst/>
                <a:rect l="l" t="t" r="r" b="b"/>
                <a:pathLst>
                  <a:path h="153035">
                    <a:moveTo>
                      <a:pt x="0" y="152773"/>
                    </a:moveTo>
                    <a:lnTo>
                      <a:pt x="0" y="0"/>
                    </a:lnTo>
                  </a:path>
                  <a:path h="153035">
                    <a:moveTo>
                      <a:pt x="0" y="152773"/>
                    </a:moveTo>
                    <a:lnTo>
                      <a:pt x="0" y="0"/>
                    </a:lnTo>
                  </a:path>
                </a:pathLst>
              </a:custGeom>
              <a:ln w="9549">
                <a:solidFill>
                  <a:srgbClr val="BDBDBD"/>
                </a:solidFill>
              </a:ln>
            </p:spPr>
            <p:txBody>
              <a:bodyPr wrap="square" lIns="0" tIns="0" rIns="0" bIns="0" rtlCol="0"/>
              <a:lstStyle/>
              <a:p>
                <a:endParaRPr/>
              </a:p>
            </p:txBody>
          </p:sp>
          <p:sp>
            <p:nvSpPr>
              <p:cNvPr id="73" name="object 73"/>
              <p:cNvSpPr/>
              <p:nvPr/>
            </p:nvSpPr>
            <p:spPr>
              <a:xfrm>
                <a:off x="3128481" y="5305895"/>
                <a:ext cx="0" cy="162560"/>
              </a:xfrm>
              <a:custGeom>
                <a:avLst/>
                <a:gdLst/>
                <a:ahLst/>
                <a:cxnLst/>
                <a:rect l="l" t="t" r="r" b="b"/>
                <a:pathLst>
                  <a:path h="162560">
                    <a:moveTo>
                      <a:pt x="0" y="162322"/>
                    </a:moveTo>
                    <a:lnTo>
                      <a:pt x="0" y="0"/>
                    </a:lnTo>
                  </a:path>
                  <a:path h="162560">
                    <a:moveTo>
                      <a:pt x="0" y="162322"/>
                    </a:moveTo>
                    <a:lnTo>
                      <a:pt x="0" y="0"/>
                    </a:lnTo>
                  </a:path>
                </a:pathLst>
              </a:custGeom>
              <a:ln w="9549">
                <a:solidFill>
                  <a:srgbClr val="BDBDBD"/>
                </a:solidFill>
              </a:ln>
            </p:spPr>
            <p:txBody>
              <a:bodyPr wrap="square" lIns="0" tIns="0" rIns="0" bIns="0" rtlCol="0"/>
              <a:lstStyle/>
              <a:p>
                <a:endParaRPr/>
              </a:p>
            </p:txBody>
          </p:sp>
          <p:sp>
            <p:nvSpPr>
              <p:cNvPr id="74" name="object 74"/>
              <p:cNvSpPr/>
              <p:nvPr/>
            </p:nvSpPr>
            <p:spPr>
              <a:xfrm>
                <a:off x="3138032" y="5296346"/>
                <a:ext cx="0" cy="172085"/>
              </a:xfrm>
              <a:custGeom>
                <a:avLst/>
                <a:gdLst/>
                <a:ahLst/>
                <a:cxnLst/>
                <a:rect l="l" t="t" r="r" b="b"/>
                <a:pathLst>
                  <a:path h="172085">
                    <a:moveTo>
                      <a:pt x="0" y="171870"/>
                    </a:moveTo>
                    <a:lnTo>
                      <a:pt x="0" y="9548"/>
                    </a:lnTo>
                  </a:path>
                  <a:path h="172085">
                    <a:moveTo>
                      <a:pt x="0" y="171870"/>
                    </a:moveTo>
                    <a:lnTo>
                      <a:pt x="0" y="0"/>
                    </a:lnTo>
                  </a:path>
                </a:pathLst>
              </a:custGeom>
              <a:ln w="9549">
                <a:solidFill>
                  <a:srgbClr val="BDBDBD"/>
                </a:solidFill>
              </a:ln>
            </p:spPr>
            <p:txBody>
              <a:bodyPr wrap="square" lIns="0" tIns="0" rIns="0" bIns="0" rtlCol="0"/>
              <a:lstStyle/>
              <a:p>
                <a:endParaRPr/>
              </a:p>
            </p:txBody>
          </p:sp>
          <p:sp>
            <p:nvSpPr>
              <p:cNvPr id="75" name="object 75"/>
              <p:cNvSpPr/>
              <p:nvPr/>
            </p:nvSpPr>
            <p:spPr>
              <a:xfrm>
                <a:off x="3147582" y="5296346"/>
                <a:ext cx="0" cy="172085"/>
              </a:xfrm>
              <a:custGeom>
                <a:avLst/>
                <a:gdLst/>
                <a:ahLst/>
                <a:cxnLst/>
                <a:rect l="l" t="t" r="r" b="b"/>
                <a:pathLst>
                  <a:path h="172085">
                    <a:moveTo>
                      <a:pt x="0" y="171870"/>
                    </a:moveTo>
                    <a:lnTo>
                      <a:pt x="0" y="0"/>
                    </a:lnTo>
                  </a:path>
                </a:pathLst>
              </a:custGeom>
              <a:ln w="9550">
                <a:solidFill>
                  <a:srgbClr val="BDBDBD"/>
                </a:solidFill>
              </a:ln>
            </p:spPr>
            <p:txBody>
              <a:bodyPr wrap="square" lIns="0" tIns="0" rIns="0" bIns="0" rtlCol="0"/>
              <a:lstStyle/>
              <a:p>
                <a:endParaRPr/>
              </a:p>
            </p:txBody>
          </p:sp>
          <p:sp>
            <p:nvSpPr>
              <p:cNvPr id="76" name="object 76"/>
              <p:cNvSpPr/>
              <p:nvPr/>
            </p:nvSpPr>
            <p:spPr>
              <a:xfrm>
                <a:off x="3157133" y="5286798"/>
                <a:ext cx="0" cy="181610"/>
              </a:xfrm>
              <a:custGeom>
                <a:avLst/>
                <a:gdLst/>
                <a:ahLst/>
                <a:cxnLst/>
                <a:rect l="l" t="t" r="r" b="b"/>
                <a:pathLst>
                  <a:path h="181610">
                    <a:moveTo>
                      <a:pt x="0" y="181418"/>
                    </a:moveTo>
                    <a:lnTo>
                      <a:pt x="0" y="0"/>
                    </a:lnTo>
                  </a:path>
                  <a:path h="181610">
                    <a:moveTo>
                      <a:pt x="0" y="181418"/>
                    </a:moveTo>
                    <a:lnTo>
                      <a:pt x="0" y="0"/>
                    </a:lnTo>
                  </a:path>
                </a:pathLst>
              </a:custGeom>
              <a:ln w="9549">
                <a:solidFill>
                  <a:srgbClr val="BDBDBD"/>
                </a:solidFill>
              </a:ln>
            </p:spPr>
            <p:txBody>
              <a:bodyPr wrap="square" lIns="0" tIns="0" rIns="0" bIns="0" rtlCol="0"/>
              <a:lstStyle/>
              <a:p>
                <a:endParaRPr/>
              </a:p>
            </p:txBody>
          </p:sp>
          <p:sp>
            <p:nvSpPr>
              <p:cNvPr id="77" name="object 77"/>
              <p:cNvSpPr/>
              <p:nvPr/>
            </p:nvSpPr>
            <p:spPr>
              <a:xfrm>
                <a:off x="3166683" y="5277250"/>
                <a:ext cx="0" cy="191135"/>
              </a:xfrm>
              <a:custGeom>
                <a:avLst/>
                <a:gdLst/>
                <a:ahLst/>
                <a:cxnLst/>
                <a:rect l="l" t="t" r="r" b="b"/>
                <a:pathLst>
                  <a:path h="191135">
                    <a:moveTo>
                      <a:pt x="0" y="190967"/>
                    </a:moveTo>
                    <a:lnTo>
                      <a:pt x="0" y="9548"/>
                    </a:lnTo>
                  </a:path>
                  <a:path h="191135">
                    <a:moveTo>
                      <a:pt x="0" y="190967"/>
                    </a:moveTo>
                    <a:lnTo>
                      <a:pt x="0" y="0"/>
                    </a:lnTo>
                  </a:path>
                </a:pathLst>
              </a:custGeom>
              <a:ln w="9549">
                <a:solidFill>
                  <a:srgbClr val="BDBDBD"/>
                </a:solidFill>
              </a:ln>
            </p:spPr>
            <p:txBody>
              <a:bodyPr wrap="square" lIns="0" tIns="0" rIns="0" bIns="0" rtlCol="0"/>
              <a:lstStyle/>
              <a:p>
                <a:endParaRPr/>
              </a:p>
            </p:txBody>
          </p:sp>
          <p:sp>
            <p:nvSpPr>
              <p:cNvPr id="78" name="object 78"/>
              <p:cNvSpPr/>
              <p:nvPr/>
            </p:nvSpPr>
            <p:spPr>
              <a:xfrm>
                <a:off x="3176234" y="5267701"/>
                <a:ext cx="0" cy="200660"/>
              </a:xfrm>
              <a:custGeom>
                <a:avLst/>
                <a:gdLst/>
                <a:ahLst/>
                <a:cxnLst/>
                <a:rect l="l" t="t" r="r" b="b"/>
                <a:pathLst>
                  <a:path h="200660">
                    <a:moveTo>
                      <a:pt x="0" y="200515"/>
                    </a:moveTo>
                    <a:lnTo>
                      <a:pt x="0" y="9548"/>
                    </a:lnTo>
                  </a:path>
                  <a:path h="200660">
                    <a:moveTo>
                      <a:pt x="0" y="200515"/>
                    </a:moveTo>
                    <a:lnTo>
                      <a:pt x="0" y="0"/>
                    </a:lnTo>
                  </a:path>
                </a:pathLst>
              </a:custGeom>
              <a:ln w="9549">
                <a:solidFill>
                  <a:srgbClr val="BDBDBD"/>
                </a:solidFill>
              </a:ln>
            </p:spPr>
            <p:txBody>
              <a:bodyPr wrap="square" lIns="0" tIns="0" rIns="0" bIns="0" rtlCol="0"/>
              <a:lstStyle/>
              <a:p>
                <a:endParaRPr/>
              </a:p>
            </p:txBody>
          </p:sp>
          <p:sp>
            <p:nvSpPr>
              <p:cNvPr id="79" name="object 79"/>
              <p:cNvSpPr/>
              <p:nvPr/>
            </p:nvSpPr>
            <p:spPr>
              <a:xfrm>
                <a:off x="3185784" y="5267701"/>
                <a:ext cx="0" cy="200660"/>
              </a:xfrm>
              <a:custGeom>
                <a:avLst/>
                <a:gdLst/>
                <a:ahLst/>
                <a:cxnLst/>
                <a:rect l="l" t="t" r="r" b="b"/>
                <a:pathLst>
                  <a:path h="200660">
                    <a:moveTo>
                      <a:pt x="0" y="200515"/>
                    </a:moveTo>
                    <a:lnTo>
                      <a:pt x="0" y="0"/>
                    </a:lnTo>
                  </a:path>
                  <a:path h="200660">
                    <a:moveTo>
                      <a:pt x="0" y="200515"/>
                    </a:moveTo>
                    <a:lnTo>
                      <a:pt x="0" y="0"/>
                    </a:lnTo>
                  </a:path>
                </a:pathLst>
              </a:custGeom>
              <a:ln w="9549">
                <a:solidFill>
                  <a:srgbClr val="BDBDBD"/>
                </a:solidFill>
              </a:ln>
            </p:spPr>
            <p:txBody>
              <a:bodyPr wrap="square" lIns="0" tIns="0" rIns="0" bIns="0" rtlCol="0"/>
              <a:lstStyle/>
              <a:p>
                <a:endParaRPr/>
              </a:p>
            </p:txBody>
          </p:sp>
          <p:sp>
            <p:nvSpPr>
              <p:cNvPr id="80" name="object 80"/>
              <p:cNvSpPr/>
              <p:nvPr/>
            </p:nvSpPr>
            <p:spPr>
              <a:xfrm>
                <a:off x="3195335" y="5258153"/>
                <a:ext cx="0" cy="210185"/>
              </a:xfrm>
              <a:custGeom>
                <a:avLst/>
                <a:gdLst/>
                <a:ahLst/>
                <a:cxnLst/>
                <a:rect l="l" t="t" r="r" b="b"/>
                <a:pathLst>
                  <a:path h="210185">
                    <a:moveTo>
                      <a:pt x="0" y="210063"/>
                    </a:moveTo>
                    <a:lnTo>
                      <a:pt x="0" y="0"/>
                    </a:lnTo>
                  </a:path>
                  <a:path h="210185">
                    <a:moveTo>
                      <a:pt x="0" y="210063"/>
                    </a:moveTo>
                    <a:lnTo>
                      <a:pt x="0" y="0"/>
                    </a:lnTo>
                  </a:path>
                </a:pathLst>
              </a:custGeom>
              <a:ln w="9549">
                <a:solidFill>
                  <a:srgbClr val="BDBDBD"/>
                </a:solidFill>
              </a:ln>
            </p:spPr>
            <p:txBody>
              <a:bodyPr wrap="square" lIns="0" tIns="0" rIns="0" bIns="0" rtlCol="0"/>
              <a:lstStyle/>
              <a:p>
                <a:endParaRPr/>
              </a:p>
            </p:txBody>
          </p:sp>
          <p:sp>
            <p:nvSpPr>
              <p:cNvPr id="81" name="object 81"/>
              <p:cNvSpPr/>
              <p:nvPr/>
            </p:nvSpPr>
            <p:spPr>
              <a:xfrm>
                <a:off x="3204885" y="5248604"/>
                <a:ext cx="0" cy="219710"/>
              </a:xfrm>
              <a:custGeom>
                <a:avLst/>
                <a:gdLst/>
                <a:ahLst/>
                <a:cxnLst/>
                <a:rect l="l" t="t" r="r" b="b"/>
                <a:pathLst>
                  <a:path h="219710">
                    <a:moveTo>
                      <a:pt x="0" y="219612"/>
                    </a:moveTo>
                    <a:lnTo>
                      <a:pt x="0" y="0"/>
                    </a:lnTo>
                  </a:path>
                  <a:path h="219710">
                    <a:moveTo>
                      <a:pt x="0" y="219612"/>
                    </a:moveTo>
                    <a:lnTo>
                      <a:pt x="0" y="0"/>
                    </a:lnTo>
                  </a:path>
                </a:pathLst>
              </a:custGeom>
              <a:ln w="9549">
                <a:solidFill>
                  <a:srgbClr val="BDBDBD"/>
                </a:solidFill>
              </a:ln>
            </p:spPr>
            <p:txBody>
              <a:bodyPr wrap="square" lIns="0" tIns="0" rIns="0" bIns="0" rtlCol="0"/>
              <a:lstStyle/>
              <a:p>
                <a:endParaRPr/>
              </a:p>
            </p:txBody>
          </p:sp>
          <p:sp>
            <p:nvSpPr>
              <p:cNvPr id="82" name="object 82"/>
              <p:cNvSpPr/>
              <p:nvPr/>
            </p:nvSpPr>
            <p:spPr>
              <a:xfrm>
                <a:off x="3214436" y="5239056"/>
                <a:ext cx="0" cy="229235"/>
              </a:xfrm>
              <a:custGeom>
                <a:avLst/>
                <a:gdLst/>
                <a:ahLst/>
                <a:cxnLst/>
                <a:rect l="l" t="t" r="r" b="b"/>
                <a:pathLst>
                  <a:path h="229235">
                    <a:moveTo>
                      <a:pt x="0" y="229160"/>
                    </a:moveTo>
                    <a:lnTo>
                      <a:pt x="0" y="0"/>
                    </a:lnTo>
                  </a:path>
                  <a:path h="229235">
                    <a:moveTo>
                      <a:pt x="0" y="229160"/>
                    </a:moveTo>
                    <a:lnTo>
                      <a:pt x="0" y="0"/>
                    </a:lnTo>
                  </a:path>
                </a:pathLst>
              </a:custGeom>
              <a:ln w="9549">
                <a:solidFill>
                  <a:srgbClr val="BDBDBD"/>
                </a:solidFill>
              </a:ln>
            </p:spPr>
            <p:txBody>
              <a:bodyPr wrap="square" lIns="0" tIns="0" rIns="0" bIns="0" rtlCol="0"/>
              <a:lstStyle/>
              <a:p>
                <a:endParaRPr/>
              </a:p>
            </p:txBody>
          </p:sp>
          <p:sp>
            <p:nvSpPr>
              <p:cNvPr id="83" name="object 83"/>
              <p:cNvSpPr/>
              <p:nvPr/>
            </p:nvSpPr>
            <p:spPr>
              <a:xfrm>
                <a:off x="3223986" y="5229508"/>
                <a:ext cx="0" cy="238760"/>
              </a:xfrm>
              <a:custGeom>
                <a:avLst/>
                <a:gdLst/>
                <a:ahLst/>
                <a:cxnLst/>
                <a:rect l="l" t="t" r="r" b="b"/>
                <a:pathLst>
                  <a:path h="238760">
                    <a:moveTo>
                      <a:pt x="0" y="238708"/>
                    </a:moveTo>
                    <a:lnTo>
                      <a:pt x="0" y="0"/>
                    </a:lnTo>
                  </a:path>
                  <a:path h="238760">
                    <a:moveTo>
                      <a:pt x="0" y="238708"/>
                    </a:moveTo>
                    <a:lnTo>
                      <a:pt x="0" y="0"/>
                    </a:lnTo>
                  </a:path>
                </a:pathLst>
              </a:custGeom>
              <a:ln w="9549">
                <a:solidFill>
                  <a:srgbClr val="BDBDBD"/>
                </a:solidFill>
              </a:ln>
            </p:spPr>
            <p:txBody>
              <a:bodyPr wrap="square" lIns="0" tIns="0" rIns="0" bIns="0" rtlCol="0"/>
              <a:lstStyle/>
              <a:p>
                <a:endParaRPr/>
              </a:p>
            </p:txBody>
          </p:sp>
          <p:sp>
            <p:nvSpPr>
              <p:cNvPr id="84" name="object 84"/>
              <p:cNvSpPr/>
              <p:nvPr/>
            </p:nvSpPr>
            <p:spPr>
              <a:xfrm>
                <a:off x="3233537" y="5219959"/>
                <a:ext cx="0" cy="248285"/>
              </a:xfrm>
              <a:custGeom>
                <a:avLst/>
                <a:gdLst/>
                <a:ahLst/>
                <a:cxnLst/>
                <a:rect l="l" t="t" r="r" b="b"/>
                <a:pathLst>
                  <a:path h="248285">
                    <a:moveTo>
                      <a:pt x="0" y="248257"/>
                    </a:moveTo>
                    <a:lnTo>
                      <a:pt x="0" y="0"/>
                    </a:lnTo>
                  </a:path>
                  <a:path h="248285">
                    <a:moveTo>
                      <a:pt x="0" y="248257"/>
                    </a:moveTo>
                    <a:lnTo>
                      <a:pt x="0" y="0"/>
                    </a:lnTo>
                  </a:path>
                </a:pathLst>
              </a:custGeom>
              <a:ln w="9549">
                <a:solidFill>
                  <a:srgbClr val="BDBDBD"/>
                </a:solidFill>
              </a:ln>
            </p:spPr>
            <p:txBody>
              <a:bodyPr wrap="square" lIns="0" tIns="0" rIns="0" bIns="0" rtlCol="0"/>
              <a:lstStyle/>
              <a:p>
                <a:endParaRPr/>
              </a:p>
            </p:txBody>
          </p:sp>
          <p:sp>
            <p:nvSpPr>
              <p:cNvPr id="85" name="object 85"/>
              <p:cNvSpPr/>
              <p:nvPr/>
            </p:nvSpPr>
            <p:spPr>
              <a:xfrm>
                <a:off x="3243087" y="5210411"/>
                <a:ext cx="0" cy="257810"/>
              </a:xfrm>
              <a:custGeom>
                <a:avLst/>
                <a:gdLst/>
                <a:ahLst/>
                <a:cxnLst/>
                <a:rect l="l" t="t" r="r" b="b"/>
                <a:pathLst>
                  <a:path h="257810">
                    <a:moveTo>
                      <a:pt x="0" y="257805"/>
                    </a:moveTo>
                    <a:lnTo>
                      <a:pt x="0" y="0"/>
                    </a:lnTo>
                  </a:path>
                  <a:path h="257810">
                    <a:moveTo>
                      <a:pt x="0" y="257805"/>
                    </a:moveTo>
                    <a:lnTo>
                      <a:pt x="0" y="0"/>
                    </a:lnTo>
                  </a:path>
                </a:pathLst>
              </a:custGeom>
              <a:ln w="9549">
                <a:solidFill>
                  <a:srgbClr val="BDBDBD"/>
                </a:solidFill>
              </a:ln>
            </p:spPr>
            <p:txBody>
              <a:bodyPr wrap="square" lIns="0" tIns="0" rIns="0" bIns="0" rtlCol="0"/>
              <a:lstStyle/>
              <a:p>
                <a:endParaRPr/>
              </a:p>
            </p:txBody>
          </p:sp>
          <p:sp>
            <p:nvSpPr>
              <p:cNvPr id="86" name="object 86"/>
              <p:cNvSpPr/>
              <p:nvPr/>
            </p:nvSpPr>
            <p:spPr>
              <a:xfrm>
                <a:off x="3252638" y="5191314"/>
                <a:ext cx="0" cy="277495"/>
              </a:xfrm>
              <a:custGeom>
                <a:avLst/>
                <a:gdLst/>
                <a:ahLst/>
                <a:cxnLst/>
                <a:rect l="l" t="t" r="r" b="b"/>
                <a:pathLst>
                  <a:path h="277495">
                    <a:moveTo>
                      <a:pt x="0" y="276902"/>
                    </a:moveTo>
                    <a:lnTo>
                      <a:pt x="0" y="9548"/>
                    </a:lnTo>
                  </a:path>
                  <a:path h="277495">
                    <a:moveTo>
                      <a:pt x="0" y="276902"/>
                    </a:moveTo>
                    <a:lnTo>
                      <a:pt x="0" y="0"/>
                    </a:lnTo>
                  </a:path>
                </a:pathLst>
              </a:custGeom>
              <a:ln w="9549">
                <a:solidFill>
                  <a:srgbClr val="BDBDBD"/>
                </a:solidFill>
              </a:ln>
            </p:spPr>
            <p:txBody>
              <a:bodyPr wrap="square" lIns="0" tIns="0" rIns="0" bIns="0" rtlCol="0"/>
              <a:lstStyle/>
              <a:p>
                <a:endParaRPr/>
              </a:p>
            </p:txBody>
          </p:sp>
          <p:sp>
            <p:nvSpPr>
              <p:cNvPr id="87" name="object 87"/>
              <p:cNvSpPr/>
              <p:nvPr/>
            </p:nvSpPr>
            <p:spPr>
              <a:xfrm>
                <a:off x="3262188" y="5181766"/>
                <a:ext cx="0" cy="287020"/>
              </a:xfrm>
              <a:custGeom>
                <a:avLst/>
                <a:gdLst/>
                <a:ahLst/>
                <a:cxnLst/>
                <a:rect l="l" t="t" r="r" b="b"/>
                <a:pathLst>
                  <a:path h="287020">
                    <a:moveTo>
                      <a:pt x="0" y="286450"/>
                    </a:moveTo>
                    <a:lnTo>
                      <a:pt x="0" y="9548"/>
                    </a:lnTo>
                  </a:path>
                  <a:path h="287020">
                    <a:moveTo>
                      <a:pt x="0" y="286450"/>
                    </a:moveTo>
                    <a:lnTo>
                      <a:pt x="0" y="0"/>
                    </a:lnTo>
                  </a:path>
                </a:pathLst>
              </a:custGeom>
              <a:ln w="9549">
                <a:solidFill>
                  <a:srgbClr val="BDBDBD"/>
                </a:solidFill>
              </a:ln>
            </p:spPr>
            <p:txBody>
              <a:bodyPr wrap="square" lIns="0" tIns="0" rIns="0" bIns="0" rtlCol="0"/>
              <a:lstStyle/>
              <a:p>
                <a:endParaRPr/>
              </a:p>
            </p:txBody>
          </p:sp>
          <p:sp>
            <p:nvSpPr>
              <p:cNvPr id="88" name="object 88"/>
              <p:cNvSpPr/>
              <p:nvPr/>
            </p:nvSpPr>
            <p:spPr>
              <a:xfrm>
                <a:off x="3271739" y="5172218"/>
                <a:ext cx="0" cy="296545"/>
              </a:xfrm>
              <a:custGeom>
                <a:avLst/>
                <a:gdLst/>
                <a:ahLst/>
                <a:cxnLst/>
                <a:rect l="l" t="t" r="r" b="b"/>
                <a:pathLst>
                  <a:path h="296545">
                    <a:moveTo>
                      <a:pt x="0" y="295998"/>
                    </a:moveTo>
                    <a:lnTo>
                      <a:pt x="0" y="9548"/>
                    </a:lnTo>
                  </a:path>
                  <a:path h="296545">
                    <a:moveTo>
                      <a:pt x="0" y="295998"/>
                    </a:moveTo>
                    <a:lnTo>
                      <a:pt x="0" y="0"/>
                    </a:lnTo>
                  </a:path>
                </a:pathLst>
              </a:custGeom>
              <a:ln w="9549">
                <a:solidFill>
                  <a:srgbClr val="BDBDBD"/>
                </a:solidFill>
              </a:ln>
            </p:spPr>
            <p:txBody>
              <a:bodyPr wrap="square" lIns="0" tIns="0" rIns="0" bIns="0" rtlCol="0"/>
              <a:lstStyle/>
              <a:p>
                <a:endParaRPr/>
              </a:p>
            </p:txBody>
          </p:sp>
          <p:sp>
            <p:nvSpPr>
              <p:cNvPr id="89" name="object 89"/>
              <p:cNvSpPr/>
              <p:nvPr/>
            </p:nvSpPr>
            <p:spPr>
              <a:xfrm>
                <a:off x="3281289" y="5162669"/>
                <a:ext cx="0" cy="306070"/>
              </a:xfrm>
              <a:custGeom>
                <a:avLst/>
                <a:gdLst/>
                <a:ahLst/>
                <a:cxnLst/>
                <a:rect l="l" t="t" r="r" b="b"/>
                <a:pathLst>
                  <a:path h="306070">
                    <a:moveTo>
                      <a:pt x="0" y="305547"/>
                    </a:moveTo>
                    <a:lnTo>
                      <a:pt x="0" y="0"/>
                    </a:lnTo>
                  </a:path>
                  <a:path h="306070">
                    <a:moveTo>
                      <a:pt x="0" y="305547"/>
                    </a:moveTo>
                    <a:lnTo>
                      <a:pt x="0" y="0"/>
                    </a:lnTo>
                  </a:path>
                </a:pathLst>
              </a:custGeom>
              <a:ln w="9549">
                <a:solidFill>
                  <a:srgbClr val="BDBDBD"/>
                </a:solidFill>
              </a:ln>
            </p:spPr>
            <p:txBody>
              <a:bodyPr wrap="square" lIns="0" tIns="0" rIns="0" bIns="0" rtlCol="0"/>
              <a:lstStyle/>
              <a:p>
                <a:endParaRPr/>
              </a:p>
            </p:txBody>
          </p:sp>
          <p:sp>
            <p:nvSpPr>
              <p:cNvPr id="90" name="object 90"/>
              <p:cNvSpPr/>
              <p:nvPr/>
            </p:nvSpPr>
            <p:spPr>
              <a:xfrm>
                <a:off x="3290840" y="5153121"/>
                <a:ext cx="0" cy="315595"/>
              </a:xfrm>
              <a:custGeom>
                <a:avLst/>
                <a:gdLst/>
                <a:ahLst/>
                <a:cxnLst/>
                <a:rect l="l" t="t" r="r" b="b"/>
                <a:pathLst>
                  <a:path h="315595">
                    <a:moveTo>
                      <a:pt x="0" y="315095"/>
                    </a:moveTo>
                    <a:lnTo>
                      <a:pt x="0" y="0"/>
                    </a:lnTo>
                  </a:path>
                  <a:path h="315595">
                    <a:moveTo>
                      <a:pt x="0" y="315095"/>
                    </a:moveTo>
                    <a:lnTo>
                      <a:pt x="0" y="0"/>
                    </a:lnTo>
                  </a:path>
                </a:pathLst>
              </a:custGeom>
              <a:ln w="9549">
                <a:solidFill>
                  <a:srgbClr val="BDBDBD"/>
                </a:solidFill>
              </a:ln>
            </p:spPr>
            <p:txBody>
              <a:bodyPr wrap="square" lIns="0" tIns="0" rIns="0" bIns="0" rtlCol="0"/>
              <a:lstStyle/>
              <a:p>
                <a:endParaRPr/>
              </a:p>
            </p:txBody>
          </p:sp>
          <p:sp>
            <p:nvSpPr>
              <p:cNvPr id="91" name="object 91"/>
              <p:cNvSpPr/>
              <p:nvPr/>
            </p:nvSpPr>
            <p:spPr>
              <a:xfrm>
                <a:off x="3300390" y="5134024"/>
                <a:ext cx="0" cy="334645"/>
              </a:xfrm>
              <a:custGeom>
                <a:avLst/>
                <a:gdLst/>
                <a:ahLst/>
                <a:cxnLst/>
                <a:rect l="l" t="t" r="r" b="b"/>
                <a:pathLst>
                  <a:path h="334645">
                    <a:moveTo>
                      <a:pt x="0" y="334192"/>
                    </a:moveTo>
                    <a:lnTo>
                      <a:pt x="0" y="9548"/>
                    </a:lnTo>
                  </a:path>
                  <a:path h="334645">
                    <a:moveTo>
                      <a:pt x="0" y="334192"/>
                    </a:moveTo>
                    <a:lnTo>
                      <a:pt x="0" y="0"/>
                    </a:lnTo>
                  </a:path>
                </a:pathLst>
              </a:custGeom>
              <a:ln w="9549">
                <a:solidFill>
                  <a:srgbClr val="BDBDBD"/>
                </a:solidFill>
              </a:ln>
            </p:spPr>
            <p:txBody>
              <a:bodyPr wrap="square" lIns="0" tIns="0" rIns="0" bIns="0" rtlCol="0"/>
              <a:lstStyle/>
              <a:p>
                <a:endParaRPr/>
              </a:p>
            </p:txBody>
          </p:sp>
          <p:sp>
            <p:nvSpPr>
              <p:cNvPr id="92" name="object 92"/>
              <p:cNvSpPr/>
              <p:nvPr/>
            </p:nvSpPr>
            <p:spPr>
              <a:xfrm>
                <a:off x="3309941" y="5124476"/>
                <a:ext cx="0" cy="344170"/>
              </a:xfrm>
              <a:custGeom>
                <a:avLst/>
                <a:gdLst/>
                <a:ahLst/>
                <a:cxnLst/>
                <a:rect l="l" t="t" r="r" b="b"/>
                <a:pathLst>
                  <a:path h="344170">
                    <a:moveTo>
                      <a:pt x="0" y="343740"/>
                    </a:moveTo>
                    <a:lnTo>
                      <a:pt x="0" y="9548"/>
                    </a:lnTo>
                  </a:path>
                  <a:path h="344170">
                    <a:moveTo>
                      <a:pt x="0" y="343740"/>
                    </a:moveTo>
                    <a:lnTo>
                      <a:pt x="0" y="0"/>
                    </a:lnTo>
                  </a:path>
                </a:pathLst>
              </a:custGeom>
              <a:ln w="9549">
                <a:solidFill>
                  <a:srgbClr val="BDBDBD"/>
                </a:solidFill>
              </a:ln>
            </p:spPr>
            <p:txBody>
              <a:bodyPr wrap="square" lIns="0" tIns="0" rIns="0" bIns="0" rtlCol="0"/>
              <a:lstStyle/>
              <a:p>
                <a:endParaRPr/>
              </a:p>
            </p:txBody>
          </p:sp>
          <p:sp>
            <p:nvSpPr>
              <p:cNvPr id="93" name="object 93"/>
              <p:cNvSpPr/>
              <p:nvPr/>
            </p:nvSpPr>
            <p:spPr>
              <a:xfrm>
                <a:off x="3319491" y="5105379"/>
                <a:ext cx="0" cy="363220"/>
              </a:xfrm>
              <a:custGeom>
                <a:avLst/>
                <a:gdLst/>
                <a:ahLst/>
                <a:cxnLst/>
                <a:rect l="l" t="t" r="r" b="b"/>
                <a:pathLst>
                  <a:path h="363220">
                    <a:moveTo>
                      <a:pt x="0" y="362837"/>
                    </a:moveTo>
                    <a:lnTo>
                      <a:pt x="0" y="9548"/>
                    </a:lnTo>
                  </a:path>
                  <a:path h="363220">
                    <a:moveTo>
                      <a:pt x="0" y="362837"/>
                    </a:moveTo>
                    <a:lnTo>
                      <a:pt x="0" y="0"/>
                    </a:lnTo>
                  </a:path>
                </a:pathLst>
              </a:custGeom>
              <a:ln w="9549">
                <a:solidFill>
                  <a:srgbClr val="BDBDBD"/>
                </a:solidFill>
              </a:ln>
            </p:spPr>
            <p:txBody>
              <a:bodyPr wrap="square" lIns="0" tIns="0" rIns="0" bIns="0" rtlCol="0"/>
              <a:lstStyle/>
              <a:p>
                <a:endParaRPr/>
              </a:p>
            </p:txBody>
          </p:sp>
          <p:sp>
            <p:nvSpPr>
              <p:cNvPr id="94" name="object 94"/>
              <p:cNvSpPr/>
              <p:nvPr/>
            </p:nvSpPr>
            <p:spPr>
              <a:xfrm>
                <a:off x="3329042" y="5095831"/>
                <a:ext cx="0" cy="372745"/>
              </a:xfrm>
              <a:custGeom>
                <a:avLst/>
                <a:gdLst/>
                <a:ahLst/>
                <a:cxnLst/>
                <a:rect l="l" t="t" r="r" b="b"/>
                <a:pathLst>
                  <a:path h="372745">
                    <a:moveTo>
                      <a:pt x="0" y="372385"/>
                    </a:moveTo>
                    <a:lnTo>
                      <a:pt x="0" y="9548"/>
                    </a:lnTo>
                  </a:path>
                  <a:path h="372745">
                    <a:moveTo>
                      <a:pt x="0" y="372385"/>
                    </a:moveTo>
                    <a:lnTo>
                      <a:pt x="0" y="0"/>
                    </a:lnTo>
                  </a:path>
                </a:pathLst>
              </a:custGeom>
              <a:ln w="9549">
                <a:solidFill>
                  <a:srgbClr val="BDBDBD"/>
                </a:solidFill>
              </a:ln>
            </p:spPr>
            <p:txBody>
              <a:bodyPr wrap="square" lIns="0" tIns="0" rIns="0" bIns="0" rtlCol="0"/>
              <a:lstStyle/>
              <a:p>
                <a:endParaRPr/>
              </a:p>
            </p:txBody>
          </p:sp>
          <p:sp>
            <p:nvSpPr>
              <p:cNvPr id="95" name="object 95"/>
              <p:cNvSpPr/>
              <p:nvPr/>
            </p:nvSpPr>
            <p:spPr>
              <a:xfrm>
                <a:off x="3338592" y="5076734"/>
                <a:ext cx="0" cy="391795"/>
              </a:xfrm>
              <a:custGeom>
                <a:avLst/>
                <a:gdLst/>
                <a:ahLst/>
                <a:cxnLst/>
                <a:rect l="l" t="t" r="r" b="b"/>
                <a:pathLst>
                  <a:path h="391795">
                    <a:moveTo>
                      <a:pt x="0" y="391482"/>
                    </a:moveTo>
                    <a:lnTo>
                      <a:pt x="0" y="9548"/>
                    </a:lnTo>
                  </a:path>
                  <a:path h="391795">
                    <a:moveTo>
                      <a:pt x="0" y="391482"/>
                    </a:moveTo>
                    <a:lnTo>
                      <a:pt x="0" y="0"/>
                    </a:lnTo>
                  </a:path>
                </a:pathLst>
              </a:custGeom>
              <a:ln w="9549">
                <a:solidFill>
                  <a:srgbClr val="BDBDBD"/>
                </a:solidFill>
              </a:ln>
            </p:spPr>
            <p:txBody>
              <a:bodyPr wrap="square" lIns="0" tIns="0" rIns="0" bIns="0" rtlCol="0"/>
              <a:lstStyle/>
              <a:p>
                <a:endParaRPr/>
              </a:p>
            </p:txBody>
          </p:sp>
          <p:sp>
            <p:nvSpPr>
              <p:cNvPr id="96" name="object 96"/>
              <p:cNvSpPr/>
              <p:nvPr/>
            </p:nvSpPr>
            <p:spPr>
              <a:xfrm>
                <a:off x="3348143" y="5067186"/>
                <a:ext cx="0" cy="401320"/>
              </a:xfrm>
              <a:custGeom>
                <a:avLst/>
                <a:gdLst/>
                <a:ahLst/>
                <a:cxnLst/>
                <a:rect l="l" t="t" r="r" b="b"/>
                <a:pathLst>
                  <a:path h="401320">
                    <a:moveTo>
                      <a:pt x="0" y="401030"/>
                    </a:moveTo>
                    <a:lnTo>
                      <a:pt x="0" y="9548"/>
                    </a:lnTo>
                  </a:path>
                  <a:path h="401320">
                    <a:moveTo>
                      <a:pt x="0" y="401030"/>
                    </a:moveTo>
                    <a:lnTo>
                      <a:pt x="0" y="0"/>
                    </a:lnTo>
                  </a:path>
                </a:pathLst>
              </a:custGeom>
              <a:ln w="9549">
                <a:solidFill>
                  <a:srgbClr val="BDBDBD"/>
                </a:solidFill>
              </a:ln>
            </p:spPr>
            <p:txBody>
              <a:bodyPr wrap="square" lIns="0" tIns="0" rIns="0" bIns="0" rtlCol="0"/>
              <a:lstStyle/>
              <a:p>
                <a:endParaRPr/>
              </a:p>
            </p:txBody>
          </p:sp>
          <p:sp>
            <p:nvSpPr>
              <p:cNvPr id="97" name="object 97"/>
              <p:cNvSpPr/>
              <p:nvPr/>
            </p:nvSpPr>
            <p:spPr>
              <a:xfrm>
                <a:off x="3357693" y="5048089"/>
                <a:ext cx="0" cy="420370"/>
              </a:xfrm>
              <a:custGeom>
                <a:avLst/>
                <a:gdLst/>
                <a:ahLst/>
                <a:cxnLst/>
                <a:rect l="l" t="t" r="r" b="b"/>
                <a:pathLst>
                  <a:path h="420370">
                    <a:moveTo>
                      <a:pt x="0" y="420127"/>
                    </a:moveTo>
                    <a:lnTo>
                      <a:pt x="0" y="9548"/>
                    </a:lnTo>
                  </a:path>
                  <a:path h="420370">
                    <a:moveTo>
                      <a:pt x="0" y="420127"/>
                    </a:moveTo>
                    <a:lnTo>
                      <a:pt x="0" y="0"/>
                    </a:lnTo>
                  </a:path>
                </a:pathLst>
              </a:custGeom>
              <a:ln w="9549">
                <a:solidFill>
                  <a:srgbClr val="BDBDBD"/>
                </a:solidFill>
              </a:ln>
            </p:spPr>
            <p:txBody>
              <a:bodyPr wrap="square" lIns="0" tIns="0" rIns="0" bIns="0" rtlCol="0"/>
              <a:lstStyle/>
              <a:p>
                <a:endParaRPr/>
              </a:p>
            </p:txBody>
          </p:sp>
          <p:sp>
            <p:nvSpPr>
              <p:cNvPr id="98" name="object 98"/>
              <p:cNvSpPr/>
              <p:nvPr/>
            </p:nvSpPr>
            <p:spPr>
              <a:xfrm>
                <a:off x="3367243" y="5048089"/>
                <a:ext cx="0" cy="420370"/>
              </a:xfrm>
              <a:custGeom>
                <a:avLst/>
                <a:gdLst/>
                <a:ahLst/>
                <a:cxnLst/>
                <a:rect l="l" t="t" r="r" b="b"/>
                <a:pathLst>
                  <a:path h="420370">
                    <a:moveTo>
                      <a:pt x="0" y="420127"/>
                    </a:moveTo>
                    <a:lnTo>
                      <a:pt x="0" y="0"/>
                    </a:lnTo>
                  </a:path>
                </a:pathLst>
              </a:custGeom>
              <a:ln w="9550">
                <a:solidFill>
                  <a:srgbClr val="BDBDBD"/>
                </a:solidFill>
              </a:ln>
            </p:spPr>
            <p:txBody>
              <a:bodyPr wrap="square" lIns="0" tIns="0" rIns="0" bIns="0" rtlCol="0"/>
              <a:lstStyle/>
              <a:p>
                <a:endParaRPr/>
              </a:p>
            </p:txBody>
          </p:sp>
        </p:grpSp>
        <p:grpSp>
          <p:nvGrpSpPr>
            <p:cNvPr id="99" name="object 99"/>
            <p:cNvGrpSpPr/>
            <p:nvPr/>
          </p:nvGrpSpPr>
          <p:grpSpPr>
            <a:xfrm>
              <a:off x="5368071" y="5048089"/>
              <a:ext cx="1113155" cy="425450"/>
              <a:chOff x="5368071" y="5048089"/>
              <a:chExt cx="1113155" cy="425450"/>
            </a:xfrm>
          </p:grpSpPr>
          <p:sp>
            <p:nvSpPr>
              <p:cNvPr id="100" name="object 100"/>
              <p:cNvSpPr/>
              <p:nvPr/>
            </p:nvSpPr>
            <p:spPr>
              <a:xfrm>
                <a:off x="5372847" y="5048089"/>
                <a:ext cx="0" cy="420370"/>
              </a:xfrm>
              <a:custGeom>
                <a:avLst/>
                <a:gdLst/>
                <a:ahLst/>
                <a:cxnLst/>
                <a:rect l="l" t="t" r="r" b="b"/>
                <a:pathLst>
                  <a:path h="420370">
                    <a:moveTo>
                      <a:pt x="0" y="420127"/>
                    </a:moveTo>
                    <a:lnTo>
                      <a:pt x="0" y="0"/>
                    </a:lnTo>
                  </a:path>
                </a:pathLst>
              </a:custGeom>
              <a:ln w="9550">
                <a:solidFill>
                  <a:srgbClr val="BDBDBD"/>
                </a:solidFill>
              </a:ln>
            </p:spPr>
            <p:txBody>
              <a:bodyPr wrap="square" lIns="0" tIns="0" rIns="0" bIns="0" rtlCol="0"/>
              <a:lstStyle/>
              <a:p>
                <a:endParaRPr/>
              </a:p>
            </p:txBody>
          </p:sp>
          <p:sp>
            <p:nvSpPr>
              <p:cNvPr id="101" name="object 101"/>
              <p:cNvSpPr/>
              <p:nvPr/>
            </p:nvSpPr>
            <p:spPr>
              <a:xfrm>
                <a:off x="5382397" y="5048089"/>
                <a:ext cx="0" cy="420370"/>
              </a:xfrm>
              <a:custGeom>
                <a:avLst/>
                <a:gdLst/>
                <a:ahLst/>
                <a:cxnLst/>
                <a:rect l="l" t="t" r="r" b="b"/>
                <a:pathLst>
                  <a:path h="420370">
                    <a:moveTo>
                      <a:pt x="0" y="420127"/>
                    </a:moveTo>
                    <a:lnTo>
                      <a:pt x="0" y="0"/>
                    </a:lnTo>
                  </a:path>
                  <a:path h="420370">
                    <a:moveTo>
                      <a:pt x="0" y="420127"/>
                    </a:moveTo>
                    <a:lnTo>
                      <a:pt x="0" y="9548"/>
                    </a:lnTo>
                  </a:path>
                </a:pathLst>
              </a:custGeom>
              <a:ln w="9549">
                <a:solidFill>
                  <a:srgbClr val="BDBDBD"/>
                </a:solidFill>
              </a:ln>
            </p:spPr>
            <p:txBody>
              <a:bodyPr wrap="square" lIns="0" tIns="0" rIns="0" bIns="0" rtlCol="0"/>
              <a:lstStyle/>
              <a:p>
                <a:endParaRPr/>
              </a:p>
            </p:txBody>
          </p:sp>
          <p:sp>
            <p:nvSpPr>
              <p:cNvPr id="102" name="object 102"/>
              <p:cNvSpPr/>
              <p:nvPr/>
            </p:nvSpPr>
            <p:spPr>
              <a:xfrm>
                <a:off x="5391948" y="5067186"/>
                <a:ext cx="0" cy="401320"/>
              </a:xfrm>
              <a:custGeom>
                <a:avLst/>
                <a:gdLst/>
                <a:ahLst/>
                <a:cxnLst/>
                <a:rect l="l" t="t" r="r" b="b"/>
                <a:pathLst>
                  <a:path h="401320">
                    <a:moveTo>
                      <a:pt x="0" y="401030"/>
                    </a:moveTo>
                    <a:lnTo>
                      <a:pt x="0" y="0"/>
                    </a:lnTo>
                  </a:path>
                  <a:path h="401320">
                    <a:moveTo>
                      <a:pt x="0" y="401030"/>
                    </a:moveTo>
                    <a:lnTo>
                      <a:pt x="0" y="9548"/>
                    </a:lnTo>
                  </a:path>
                </a:pathLst>
              </a:custGeom>
              <a:ln w="9549">
                <a:solidFill>
                  <a:srgbClr val="BDBDBD"/>
                </a:solidFill>
              </a:ln>
            </p:spPr>
            <p:txBody>
              <a:bodyPr wrap="square" lIns="0" tIns="0" rIns="0" bIns="0" rtlCol="0"/>
              <a:lstStyle/>
              <a:p>
                <a:endParaRPr/>
              </a:p>
            </p:txBody>
          </p:sp>
          <p:sp>
            <p:nvSpPr>
              <p:cNvPr id="103" name="object 103"/>
              <p:cNvSpPr/>
              <p:nvPr/>
            </p:nvSpPr>
            <p:spPr>
              <a:xfrm>
                <a:off x="5401498" y="5076734"/>
                <a:ext cx="0" cy="391795"/>
              </a:xfrm>
              <a:custGeom>
                <a:avLst/>
                <a:gdLst/>
                <a:ahLst/>
                <a:cxnLst/>
                <a:rect l="l" t="t" r="r" b="b"/>
                <a:pathLst>
                  <a:path h="391795">
                    <a:moveTo>
                      <a:pt x="0" y="391482"/>
                    </a:moveTo>
                    <a:lnTo>
                      <a:pt x="0" y="0"/>
                    </a:lnTo>
                  </a:path>
                </a:pathLst>
              </a:custGeom>
              <a:ln w="9550">
                <a:solidFill>
                  <a:srgbClr val="BDBDBD"/>
                </a:solidFill>
              </a:ln>
            </p:spPr>
            <p:txBody>
              <a:bodyPr wrap="square" lIns="0" tIns="0" rIns="0" bIns="0" rtlCol="0"/>
              <a:lstStyle/>
              <a:p>
                <a:endParaRPr/>
              </a:p>
            </p:txBody>
          </p:sp>
          <p:sp>
            <p:nvSpPr>
              <p:cNvPr id="104" name="object 104"/>
              <p:cNvSpPr/>
              <p:nvPr/>
            </p:nvSpPr>
            <p:spPr>
              <a:xfrm>
                <a:off x="5411049" y="5086282"/>
                <a:ext cx="0" cy="382270"/>
              </a:xfrm>
              <a:custGeom>
                <a:avLst/>
                <a:gdLst/>
                <a:ahLst/>
                <a:cxnLst/>
                <a:rect l="l" t="t" r="r" b="b"/>
                <a:pathLst>
                  <a:path h="382270">
                    <a:moveTo>
                      <a:pt x="0" y="381934"/>
                    </a:moveTo>
                    <a:lnTo>
                      <a:pt x="0" y="0"/>
                    </a:lnTo>
                  </a:path>
                  <a:path h="382270">
                    <a:moveTo>
                      <a:pt x="0" y="381934"/>
                    </a:moveTo>
                    <a:lnTo>
                      <a:pt x="0" y="9548"/>
                    </a:lnTo>
                  </a:path>
                </a:pathLst>
              </a:custGeom>
              <a:ln w="9549">
                <a:solidFill>
                  <a:srgbClr val="BDBDBD"/>
                </a:solidFill>
              </a:ln>
            </p:spPr>
            <p:txBody>
              <a:bodyPr wrap="square" lIns="0" tIns="0" rIns="0" bIns="0" rtlCol="0"/>
              <a:lstStyle/>
              <a:p>
                <a:endParaRPr/>
              </a:p>
            </p:txBody>
          </p:sp>
          <p:sp>
            <p:nvSpPr>
              <p:cNvPr id="105" name="object 105"/>
              <p:cNvSpPr/>
              <p:nvPr/>
            </p:nvSpPr>
            <p:spPr>
              <a:xfrm>
                <a:off x="5420599" y="5105379"/>
                <a:ext cx="0" cy="363220"/>
              </a:xfrm>
              <a:custGeom>
                <a:avLst/>
                <a:gdLst/>
                <a:ahLst/>
                <a:cxnLst/>
                <a:rect l="l" t="t" r="r" b="b"/>
                <a:pathLst>
                  <a:path h="363220">
                    <a:moveTo>
                      <a:pt x="0" y="362837"/>
                    </a:moveTo>
                    <a:lnTo>
                      <a:pt x="0" y="0"/>
                    </a:lnTo>
                  </a:path>
                  <a:path h="363220">
                    <a:moveTo>
                      <a:pt x="0" y="362837"/>
                    </a:moveTo>
                    <a:lnTo>
                      <a:pt x="0" y="0"/>
                    </a:lnTo>
                  </a:path>
                </a:pathLst>
              </a:custGeom>
              <a:ln w="9549">
                <a:solidFill>
                  <a:srgbClr val="BDBDBD"/>
                </a:solidFill>
              </a:ln>
            </p:spPr>
            <p:txBody>
              <a:bodyPr wrap="square" lIns="0" tIns="0" rIns="0" bIns="0" rtlCol="0"/>
              <a:lstStyle/>
              <a:p>
                <a:endParaRPr/>
              </a:p>
            </p:txBody>
          </p:sp>
          <p:sp>
            <p:nvSpPr>
              <p:cNvPr id="106" name="object 106"/>
              <p:cNvSpPr/>
              <p:nvPr/>
            </p:nvSpPr>
            <p:spPr>
              <a:xfrm>
                <a:off x="5430150" y="5114928"/>
                <a:ext cx="0" cy="353695"/>
              </a:xfrm>
              <a:custGeom>
                <a:avLst/>
                <a:gdLst/>
                <a:ahLst/>
                <a:cxnLst/>
                <a:rect l="l" t="t" r="r" b="b"/>
                <a:pathLst>
                  <a:path h="353695">
                    <a:moveTo>
                      <a:pt x="0" y="353289"/>
                    </a:moveTo>
                    <a:lnTo>
                      <a:pt x="0" y="0"/>
                    </a:lnTo>
                  </a:path>
                  <a:path h="353695">
                    <a:moveTo>
                      <a:pt x="0" y="353289"/>
                    </a:moveTo>
                    <a:lnTo>
                      <a:pt x="0" y="9548"/>
                    </a:lnTo>
                  </a:path>
                </a:pathLst>
              </a:custGeom>
              <a:ln w="9549">
                <a:solidFill>
                  <a:srgbClr val="BDBDBD"/>
                </a:solidFill>
              </a:ln>
            </p:spPr>
            <p:txBody>
              <a:bodyPr wrap="square" lIns="0" tIns="0" rIns="0" bIns="0" rtlCol="0"/>
              <a:lstStyle/>
              <a:p>
                <a:endParaRPr/>
              </a:p>
            </p:txBody>
          </p:sp>
          <p:sp>
            <p:nvSpPr>
              <p:cNvPr id="107" name="object 107"/>
              <p:cNvSpPr/>
              <p:nvPr/>
            </p:nvSpPr>
            <p:spPr>
              <a:xfrm>
                <a:off x="5439700" y="5134024"/>
                <a:ext cx="0" cy="334645"/>
              </a:xfrm>
              <a:custGeom>
                <a:avLst/>
                <a:gdLst/>
                <a:ahLst/>
                <a:cxnLst/>
                <a:rect l="l" t="t" r="r" b="b"/>
                <a:pathLst>
                  <a:path h="334645">
                    <a:moveTo>
                      <a:pt x="0" y="334192"/>
                    </a:moveTo>
                    <a:lnTo>
                      <a:pt x="0" y="0"/>
                    </a:lnTo>
                  </a:path>
                  <a:path h="334645">
                    <a:moveTo>
                      <a:pt x="0" y="334192"/>
                    </a:moveTo>
                    <a:lnTo>
                      <a:pt x="0" y="0"/>
                    </a:lnTo>
                  </a:path>
                </a:pathLst>
              </a:custGeom>
              <a:ln w="9549">
                <a:solidFill>
                  <a:srgbClr val="BDBDBD"/>
                </a:solidFill>
              </a:ln>
            </p:spPr>
            <p:txBody>
              <a:bodyPr wrap="square" lIns="0" tIns="0" rIns="0" bIns="0" rtlCol="0"/>
              <a:lstStyle/>
              <a:p>
                <a:endParaRPr/>
              </a:p>
            </p:txBody>
          </p:sp>
          <p:sp>
            <p:nvSpPr>
              <p:cNvPr id="108" name="object 108"/>
              <p:cNvSpPr/>
              <p:nvPr/>
            </p:nvSpPr>
            <p:spPr>
              <a:xfrm>
                <a:off x="5449251" y="5143573"/>
                <a:ext cx="0" cy="325120"/>
              </a:xfrm>
              <a:custGeom>
                <a:avLst/>
                <a:gdLst/>
                <a:ahLst/>
                <a:cxnLst/>
                <a:rect l="l" t="t" r="r" b="b"/>
                <a:pathLst>
                  <a:path h="325120">
                    <a:moveTo>
                      <a:pt x="0" y="324644"/>
                    </a:moveTo>
                    <a:lnTo>
                      <a:pt x="0" y="0"/>
                    </a:lnTo>
                  </a:path>
                  <a:path h="325120">
                    <a:moveTo>
                      <a:pt x="0" y="324644"/>
                    </a:moveTo>
                    <a:lnTo>
                      <a:pt x="0" y="9548"/>
                    </a:lnTo>
                  </a:path>
                </a:pathLst>
              </a:custGeom>
              <a:ln w="9549">
                <a:solidFill>
                  <a:srgbClr val="BDBDBD"/>
                </a:solidFill>
              </a:ln>
            </p:spPr>
            <p:txBody>
              <a:bodyPr wrap="square" lIns="0" tIns="0" rIns="0" bIns="0" rtlCol="0"/>
              <a:lstStyle/>
              <a:p>
                <a:endParaRPr/>
              </a:p>
            </p:txBody>
          </p:sp>
          <p:sp>
            <p:nvSpPr>
              <p:cNvPr id="109" name="object 109"/>
              <p:cNvSpPr/>
              <p:nvPr/>
            </p:nvSpPr>
            <p:spPr>
              <a:xfrm>
                <a:off x="5458801" y="5153121"/>
                <a:ext cx="0" cy="315595"/>
              </a:xfrm>
              <a:custGeom>
                <a:avLst/>
                <a:gdLst/>
                <a:ahLst/>
                <a:cxnLst/>
                <a:rect l="l" t="t" r="r" b="b"/>
                <a:pathLst>
                  <a:path h="315595">
                    <a:moveTo>
                      <a:pt x="0" y="315095"/>
                    </a:moveTo>
                    <a:lnTo>
                      <a:pt x="0" y="0"/>
                    </a:lnTo>
                  </a:path>
                  <a:path h="315595">
                    <a:moveTo>
                      <a:pt x="0" y="315095"/>
                    </a:moveTo>
                    <a:lnTo>
                      <a:pt x="0" y="9548"/>
                    </a:lnTo>
                  </a:path>
                </a:pathLst>
              </a:custGeom>
              <a:ln w="9549">
                <a:solidFill>
                  <a:srgbClr val="BDBDBD"/>
                </a:solidFill>
              </a:ln>
            </p:spPr>
            <p:txBody>
              <a:bodyPr wrap="square" lIns="0" tIns="0" rIns="0" bIns="0" rtlCol="0"/>
              <a:lstStyle/>
              <a:p>
                <a:endParaRPr/>
              </a:p>
            </p:txBody>
          </p:sp>
          <p:sp>
            <p:nvSpPr>
              <p:cNvPr id="110" name="object 110"/>
              <p:cNvSpPr/>
              <p:nvPr/>
            </p:nvSpPr>
            <p:spPr>
              <a:xfrm>
                <a:off x="5468352" y="5162669"/>
                <a:ext cx="0" cy="306070"/>
              </a:xfrm>
              <a:custGeom>
                <a:avLst/>
                <a:gdLst/>
                <a:ahLst/>
                <a:cxnLst/>
                <a:rect l="l" t="t" r="r" b="b"/>
                <a:pathLst>
                  <a:path h="306070">
                    <a:moveTo>
                      <a:pt x="0" y="305547"/>
                    </a:moveTo>
                    <a:lnTo>
                      <a:pt x="0" y="0"/>
                    </a:lnTo>
                  </a:path>
                  <a:path h="306070">
                    <a:moveTo>
                      <a:pt x="0" y="305547"/>
                    </a:moveTo>
                    <a:lnTo>
                      <a:pt x="0" y="9548"/>
                    </a:lnTo>
                  </a:path>
                </a:pathLst>
              </a:custGeom>
              <a:ln w="9549">
                <a:solidFill>
                  <a:srgbClr val="BDBDBD"/>
                </a:solidFill>
              </a:ln>
            </p:spPr>
            <p:txBody>
              <a:bodyPr wrap="square" lIns="0" tIns="0" rIns="0" bIns="0" rtlCol="0"/>
              <a:lstStyle/>
              <a:p>
                <a:endParaRPr/>
              </a:p>
            </p:txBody>
          </p:sp>
          <p:sp>
            <p:nvSpPr>
              <p:cNvPr id="111" name="object 111"/>
              <p:cNvSpPr/>
              <p:nvPr/>
            </p:nvSpPr>
            <p:spPr>
              <a:xfrm>
                <a:off x="5477902" y="5181766"/>
                <a:ext cx="0" cy="287020"/>
              </a:xfrm>
              <a:custGeom>
                <a:avLst/>
                <a:gdLst/>
                <a:ahLst/>
                <a:cxnLst/>
                <a:rect l="l" t="t" r="r" b="b"/>
                <a:pathLst>
                  <a:path h="287020">
                    <a:moveTo>
                      <a:pt x="0" y="286450"/>
                    </a:moveTo>
                    <a:lnTo>
                      <a:pt x="0" y="0"/>
                    </a:lnTo>
                  </a:path>
                  <a:path h="287020">
                    <a:moveTo>
                      <a:pt x="0" y="286450"/>
                    </a:moveTo>
                    <a:lnTo>
                      <a:pt x="0" y="0"/>
                    </a:lnTo>
                  </a:path>
                </a:pathLst>
              </a:custGeom>
              <a:ln w="9549">
                <a:solidFill>
                  <a:srgbClr val="BDBDBD"/>
                </a:solidFill>
              </a:ln>
            </p:spPr>
            <p:txBody>
              <a:bodyPr wrap="square" lIns="0" tIns="0" rIns="0" bIns="0" rtlCol="0"/>
              <a:lstStyle/>
              <a:p>
                <a:endParaRPr/>
              </a:p>
            </p:txBody>
          </p:sp>
          <p:sp>
            <p:nvSpPr>
              <p:cNvPr id="112" name="object 112"/>
              <p:cNvSpPr/>
              <p:nvPr/>
            </p:nvSpPr>
            <p:spPr>
              <a:xfrm>
                <a:off x="5487453" y="5191314"/>
                <a:ext cx="0" cy="277495"/>
              </a:xfrm>
              <a:custGeom>
                <a:avLst/>
                <a:gdLst/>
                <a:ahLst/>
                <a:cxnLst/>
                <a:rect l="l" t="t" r="r" b="b"/>
                <a:pathLst>
                  <a:path h="277495">
                    <a:moveTo>
                      <a:pt x="0" y="276902"/>
                    </a:moveTo>
                    <a:lnTo>
                      <a:pt x="0" y="0"/>
                    </a:lnTo>
                  </a:path>
                  <a:path h="277495">
                    <a:moveTo>
                      <a:pt x="0" y="276902"/>
                    </a:moveTo>
                    <a:lnTo>
                      <a:pt x="0" y="0"/>
                    </a:lnTo>
                  </a:path>
                </a:pathLst>
              </a:custGeom>
              <a:ln w="9549">
                <a:solidFill>
                  <a:srgbClr val="BDBDBD"/>
                </a:solidFill>
              </a:ln>
            </p:spPr>
            <p:txBody>
              <a:bodyPr wrap="square" lIns="0" tIns="0" rIns="0" bIns="0" rtlCol="0"/>
              <a:lstStyle/>
              <a:p>
                <a:endParaRPr/>
              </a:p>
            </p:txBody>
          </p:sp>
          <p:sp>
            <p:nvSpPr>
              <p:cNvPr id="113" name="object 113"/>
              <p:cNvSpPr/>
              <p:nvPr/>
            </p:nvSpPr>
            <p:spPr>
              <a:xfrm>
                <a:off x="5497003" y="5200863"/>
                <a:ext cx="0" cy="267970"/>
              </a:xfrm>
              <a:custGeom>
                <a:avLst/>
                <a:gdLst/>
                <a:ahLst/>
                <a:cxnLst/>
                <a:rect l="l" t="t" r="r" b="b"/>
                <a:pathLst>
                  <a:path h="267970">
                    <a:moveTo>
                      <a:pt x="0" y="267353"/>
                    </a:moveTo>
                    <a:lnTo>
                      <a:pt x="0" y="0"/>
                    </a:lnTo>
                  </a:path>
                  <a:path h="267970">
                    <a:moveTo>
                      <a:pt x="0" y="267353"/>
                    </a:moveTo>
                    <a:lnTo>
                      <a:pt x="0" y="9548"/>
                    </a:lnTo>
                  </a:path>
                </a:pathLst>
              </a:custGeom>
              <a:ln w="9549">
                <a:solidFill>
                  <a:srgbClr val="BDBDBD"/>
                </a:solidFill>
              </a:ln>
            </p:spPr>
            <p:txBody>
              <a:bodyPr wrap="square" lIns="0" tIns="0" rIns="0" bIns="0" rtlCol="0"/>
              <a:lstStyle/>
              <a:p>
                <a:endParaRPr/>
              </a:p>
            </p:txBody>
          </p:sp>
          <p:sp>
            <p:nvSpPr>
              <p:cNvPr id="114" name="object 114"/>
              <p:cNvSpPr/>
              <p:nvPr/>
            </p:nvSpPr>
            <p:spPr>
              <a:xfrm>
                <a:off x="5506554" y="5210411"/>
                <a:ext cx="0" cy="257810"/>
              </a:xfrm>
              <a:custGeom>
                <a:avLst/>
                <a:gdLst/>
                <a:ahLst/>
                <a:cxnLst/>
                <a:rect l="l" t="t" r="r" b="b"/>
                <a:pathLst>
                  <a:path h="257810">
                    <a:moveTo>
                      <a:pt x="0" y="257805"/>
                    </a:moveTo>
                    <a:lnTo>
                      <a:pt x="0" y="0"/>
                    </a:lnTo>
                  </a:path>
                  <a:path h="257810">
                    <a:moveTo>
                      <a:pt x="0" y="257805"/>
                    </a:moveTo>
                    <a:lnTo>
                      <a:pt x="0" y="9548"/>
                    </a:lnTo>
                  </a:path>
                </a:pathLst>
              </a:custGeom>
              <a:ln w="9549">
                <a:solidFill>
                  <a:srgbClr val="BDBDBD"/>
                </a:solidFill>
              </a:ln>
            </p:spPr>
            <p:txBody>
              <a:bodyPr wrap="square" lIns="0" tIns="0" rIns="0" bIns="0" rtlCol="0"/>
              <a:lstStyle/>
              <a:p>
                <a:endParaRPr/>
              </a:p>
            </p:txBody>
          </p:sp>
          <p:sp>
            <p:nvSpPr>
              <p:cNvPr id="115" name="object 115"/>
              <p:cNvSpPr/>
              <p:nvPr/>
            </p:nvSpPr>
            <p:spPr>
              <a:xfrm>
                <a:off x="5516104" y="5219959"/>
                <a:ext cx="0" cy="248285"/>
              </a:xfrm>
              <a:custGeom>
                <a:avLst/>
                <a:gdLst/>
                <a:ahLst/>
                <a:cxnLst/>
                <a:rect l="l" t="t" r="r" b="b"/>
                <a:pathLst>
                  <a:path h="248285">
                    <a:moveTo>
                      <a:pt x="0" y="248257"/>
                    </a:moveTo>
                    <a:lnTo>
                      <a:pt x="0" y="0"/>
                    </a:lnTo>
                  </a:path>
                  <a:path h="248285">
                    <a:moveTo>
                      <a:pt x="0" y="248257"/>
                    </a:moveTo>
                    <a:lnTo>
                      <a:pt x="0" y="9548"/>
                    </a:lnTo>
                  </a:path>
                </a:pathLst>
              </a:custGeom>
              <a:ln w="9549">
                <a:solidFill>
                  <a:srgbClr val="BDBDBD"/>
                </a:solidFill>
              </a:ln>
            </p:spPr>
            <p:txBody>
              <a:bodyPr wrap="square" lIns="0" tIns="0" rIns="0" bIns="0" rtlCol="0"/>
              <a:lstStyle/>
              <a:p>
                <a:endParaRPr/>
              </a:p>
            </p:txBody>
          </p:sp>
          <p:sp>
            <p:nvSpPr>
              <p:cNvPr id="116" name="object 116"/>
              <p:cNvSpPr/>
              <p:nvPr/>
            </p:nvSpPr>
            <p:spPr>
              <a:xfrm>
                <a:off x="5525655" y="5229508"/>
                <a:ext cx="0" cy="238760"/>
              </a:xfrm>
              <a:custGeom>
                <a:avLst/>
                <a:gdLst/>
                <a:ahLst/>
                <a:cxnLst/>
                <a:rect l="l" t="t" r="r" b="b"/>
                <a:pathLst>
                  <a:path h="238760">
                    <a:moveTo>
                      <a:pt x="0" y="238708"/>
                    </a:moveTo>
                    <a:lnTo>
                      <a:pt x="0" y="0"/>
                    </a:lnTo>
                  </a:path>
                  <a:path h="238760">
                    <a:moveTo>
                      <a:pt x="0" y="238708"/>
                    </a:moveTo>
                    <a:lnTo>
                      <a:pt x="0" y="9548"/>
                    </a:lnTo>
                  </a:path>
                </a:pathLst>
              </a:custGeom>
              <a:ln w="9549">
                <a:solidFill>
                  <a:srgbClr val="BDBDBD"/>
                </a:solidFill>
              </a:ln>
            </p:spPr>
            <p:txBody>
              <a:bodyPr wrap="square" lIns="0" tIns="0" rIns="0" bIns="0" rtlCol="0"/>
              <a:lstStyle/>
              <a:p>
                <a:endParaRPr/>
              </a:p>
            </p:txBody>
          </p:sp>
          <p:sp>
            <p:nvSpPr>
              <p:cNvPr id="117" name="object 117"/>
              <p:cNvSpPr/>
              <p:nvPr/>
            </p:nvSpPr>
            <p:spPr>
              <a:xfrm>
                <a:off x="5535205" y="5239056"/>
                <a:ext cx="0" cy="229235"/>
              </a:xfrm>
              <a:custGeom>
                <a:avLst/>
                <a:gdLst/>
                <a:ahLst/>
                <a:cxnLst/>
                <a:rect l="l" t="t" r="r" b="b"/>
                <a:pathLst>
                  <a:path h="229235">
                    <a:moveTo>
                      <a:pt x="0" y="229160"/>
                    </a:moveTo>
                    <a:lnTo>
                      <a:pt x="0" y="0"/>
                    </a:lnTo>
                  </a:path>
                  <a:path h="229235">
                    <a:moveTo>
                      <a:pt x="0" y="229160"/>
                    </a:moveTo>
                    <a:lnTo>
                      <a:pt x="0" y="9548"/>
                    </a:lnTo>
                  </a:path>
                </a:pathLst>
              </a:custGeom>
              <a:ln w="9549">
                <a:solidFill>
                  <a:srgbClr val="BDBDBD"/>
                </a:solidFill>
              </a:ln>
            </p:spPr>
            <p:txBody>
              <a:bodyPr wrap="square" lIns="0" tIns="0" rIns="0" bIns="0" rtlCol="0"/>
              <a:lstStyle/>
              <a:p>
                <a:endParaRPr/>
              </a:p>
            </p:txBody>
          </p:sp>
          <p:sp>
            <p:nvSpPr>
              <p:cNvPr id="118" name="object 118"/>
              <p:cNvSpPr/>
              <p:nvPr/>
            </p:nvSpPr>
            <p:spPr>
              <a:xfrm>
                <a:off x="5544756" y="5248604"/>
                <a:ext cx="0" cy="219710"/>
              </a:xfrm>
              <a:custGeom>
                <a:avLst/>
                <a:gdLst/>
                <a:ahLst/>
                <a:cxnLst/>
                <a:rect l="l" t="t" r="r" b="b"/>
                <a:pathLst>
                  <a:path h="219710">
                    <a:moveTo>
                      <a:pt x="0" y="219612"/>
                    </a:moveTo>
                    <a:lnTo>
                      <a:pt x="0" y="0"/>
                    </a:lnTo>
                  </a:path>
                  <a:path h="219710">
                    <a:moveTo>
                      <a:pt x="0" y="219612"/>
                    </a:moveTo>
                    <a:lnTo>
                      <a:pt x="0" y="9548"/>
                    </a:lnTo>
                  </a:path>
                </a:pathLst>
              </a:custGeom>
              <a:ln w="9549">
                <a:solidFill>
                  <a:srgbClr val="BDBDBD"/>
                </a:solidFill>
              </a:ln>
            </p:spPr>
            <p:txBody>
              <a:bodyPr wrap="square" lIns="0" tIns="0" rIns="0" bIns="0" rtlCol="0"/>
              <a:lstStyle/>
              <a:p>
                <a:endParaRPr/>
              </a:p>
            </p:txBody>
          </p:sp>
          <p:sp>
            <p:nvSpPr>
              <p:cNvPr id="119" name="object 119"/>
              <p:cNvSpPr/>
              <p:nvPr/>
            </p:nvSpPr>
            <p:spPr>
              <a:xfrm>
                <a:off x="5554306" y="5258153"/>
                <a:ext cx="0" cy="210185"/>
              </a:xfrm>
              <a:custGeom>
                <a:avLst/>
                <a:gdLst/>
                <a:ahLst/>
                <a:cxnLst/>
                <a:rect l="l" t="t" r="r" b="b"/>
                <a:pathLst>
                  <a:path h="210185">
                    <a:moveTo>
                      <a:pt x="0" y="210063"/>
                    </a:moveTo>
                    <a:lnTo>
                      <a:pt x="0" y="0"/>
                    </a:lnTo>
                  </a:path>
                  <a:path h="210185">
                    <a:moveTo>
                      <a:pt x="0" y="210063"/>
                    </a:moveTo>
                    <a:lnTo>
                      <a:pt x="0" y="9548"/>
                    </a:lnTo>
                  </a:path>
                </a:pathLst>
              </a:custGeom>
              <a:ln w="9549">
                <a:solidFill>
                  <a:srgbClr val="BDBDBD"/>
                </a:solidFill>
              </a:ln>
            </p:spPr>
            <p:txBody>
              <a:bodyPr wrap="square" lIns="0" tIns="0" rIns="0" bIns="0" rtlCol="0"/>
              <a:lstStyle/>
              <a:p>
                <a:endParaRPr/>
              </a:p>
            </p:txBody>
          </p:sp>
          <p:sp>
            <p:nvSpPr>
              <p:cNvPr id="120" name="object 120"/>
              <p:cNvSpPr/>
              <p:nvPr/>
            </p:nvSpPr>
            <p:spPr>
              <a:xfrm>
                <a:off x="5563857" y="5267701"/>
                <a:ext cx="0" cy="200660"/>
              </a:xfrm>
              <a:custGeom>
                <a:avLst/>
                <a:gdLst/>
                <a:ahLst/>
                <a:cxnLst/>
                <a:rect l="l" t="t" r="r" b="b"/>
                <a:pathLst>
                  <a:path h="200660">
                    <a:moveTo>
                      <a:pt x="0" y="200515"/>
                    </a:moveTo>
                    <a:lnTo>
                      <a:pt x="0" y="0"/>
                    </a:lnTo>
                  </a:path>
                  <a:path h="200660">
                    <a:moveTo>
                      <a:pt x="0" y="200515"/>
                    </a:moveTo>
                    <a:lnTo>
                      <a:pt x="0" y="0"/>
                    </a:lnTo>
                  </a:path>
                </a:pathLst>
              </a:custGeom>
              <a:ln w="9549">
                <a:solidFill>
                  <a:srgbClr val="BDBDBD"/>
                </a:solidFill>
              </a:ln>
            </p:spPr>
            <p:txBody>
              <a:bodyPr wrap="square" lIns="0" tIns="0" rIns="0" bIns="0" rtlCol="0"/>
              <a:lstStyle/>
              <a:p>
                <a:endParaRPr/>
              </a:p>
            </p:txBody>
          </p:sp>
          <p:sp>
            <p:nvSpPr>
              <p:cNvPr id="121" name="object 121"/>
              <p:cNvSpPr/>
              <p:nvPr/>
            </p:nvSpPr>
            <p:spPr>
              <a:xfrm>
                <a:off x="5573407" y="5277250"/>
                <a:ext cx="0" cy="191135"/>
              </a:xfrm>
              <a:custGeom>
                <a:avLst/>
                <a:gdLst/>
                <a:ahLst/>
                <a:cxnLst/>
                <a:rect l="l" t="t" r="r" b="b"/>
                <a:pathLst>
                  <a:path h="191135">
                    <a:moveTo>
                      <a:pt x="0" y="190967"/>
                    </a:moveTo>
                    <a:lnTo>
                      <a:pt x="0" y="0"/>
                    </a:lnTo>
                  </a:path>
                  <a:path h="191135">
                    <a:moveTo>
                      <a:pt x="0" y="190967"/>
                    </a:moveTo>
                    <a:lnTo>
                      <a:pt x="0" y="0"/>
                    </a:lnTo>
                  </a:path>
                </a:pathLst>
              </a:custGeom>
              <a:ln w="9549">
                <a:solidFill>
                  <a:srgbClr val="BDBDBD"/>
                </a:solidFill>
              </a:ln>
            </p:spPr>
            <p:txBody>
              <a:bodyPr wrap="square" lIns="0" tIns="0" rIns="0" bIns="0" rtlCol="0"/>
              <a:lstStyle/>
              <a:p>
                <a:endParaRPr/>
              </a:p>
            </p:txBody>
          </p:sp>
          <p:sp>
            <p:nvSpPr>
              <p:cNvPr id="122" name="object 122"/>
              <p:cNvSpPr/>
              <p:nvPr/>
            </p:nvSpPr>
            <p:spPr>
              <a:xfrm>
                <a:off x="5582958" y="5286798"/>
                <a:ext cx="0" cy="181610"/>
              </a:xfrm>
              <a:custGeom>
                <a:avLst/>
                <a:gdLst/>
                <a:ahLst/>
                <a:cxnLst/>
                <a:rect l="l" t="t" r="r" b="b"/>
                <a:pathLst>
                  <a:path h="181610">
                    <a:moveTo>
                      <a:pt x="0" y="181418"/>
                    </a:moveTo>
                    <a:lnTo>
                      <a:pt x="0" y="0"/>
                    </a:lnTo>
                  </a:path>
                  <a:path h="181610">
                    <a:moveTo>
                      <a:pt x="0" y="181418"/>
                    </a:moveTo>
                    <a:lnTo>
                      <a:pt x="0" y="0"/>
                    </a:lnTo>
                  </a:path>
                </a:pathLst>
              </a:custGeom>
              <a:ln w="9549">
                <a:solidFill>
                  <a:srgbClr val="BDBDBD"/>
                </a:solidFill>
              </a:ln>
            </p:spPr>
            <p:txBody>
              <a:bodyPr wrap="square" lIns="0" tIns="0" rIns="0" bIns="0" rtlCol="0"/>
              <a:lstStyle/>
              <a:p>
                <a:endParaRPr/>
              </a:p>
            </p:txBody>
          </p:sp>
          <p:sp>
            <p:nvSpPr>
              <p:cNvPr id="123" name="object 123"/>
              <p:cNvSpPr/>
              <p:nvPr/>
            </p:nvSpPr>
            <p:spPr>
              <a:xfrm>
                <a:off x="5592508" y="5286798"/>
                <a:ext cx="0" cy="181610"/>
              </a:xfrm>
              <a:custGeom>
                <a:avLst/>
                <a:gdLst/>
                <a:ahLst/>
                <a:cxnLst/>
                <a:rect l="l" t="t" r="r" b="b"/>
                <a:pathLst>
                  <a:path h="181610">
                    <a:moveTo>
                      <a:pt x="0" y="181418"/>
                    </a:moveTo>
                    <a:lnTo>
                      <a:pt x="0" y="0"/>
                    </a:lnTo>
                  </a:path>
                  <a:path h="181610">
                    <a:moveTo>
                      <a:pt x="0" y="181418"/>
                    </a:moveTo>
                    <a:lnTo>
                      <a:pt x="0" y="9548"/>
                    </a:lnTo>
                  </a:path>
                </a:pathLst>
              </a:custGeom>
              <a:ln w="9549">
                <a:solidFill>
                  <a:srgbClr val="BDBDBD"/>
                </a:solidFill>
              </a:ln>
            </p:spPr>
            <p:txBody>
              <a:bodyPr wrap="square" lIns="0" tIns="0" rIns="0" bIns="0" rtlCol="0"/>
              <a:lstStyle/>
              <a:p>
                <a:endParaRPr/>
              </a:p>
            </p:txBody>
          </p:sp>
          <p:sp>
            <p:nvSpPr>
              <p:cNvPr id="124" name="object 124"/>
              <p:cNvSpPr/>
              <p:nvPr/>
            </p:nvSpPr>
            <p:spPr>
              <a:xfrm>
                <a:off x="5602059" y="5296346"/>
                <a:ext cx="0" cy="172085"/>
              </a:xfrm>
              <a:custGeom>
                <a:avLst/>
                <a:gdLst/>
                <a:ahLst/>
                <a:cxnLst/>
                <a:rect l="l" t="t" r="r" b="b"/>
                <a:pathLst>
                  <a:path h="172085">
                    <a:moveTo>
                      <a:pt x="0" y="171870"/>
                    </a:moveTo>
                    <a:lnTo>
                      <a:pt x="0" y="0"/>
                    </a:lnTo>
                  </a:path>
                  <a:path h="172085">
                    <a:moveTo>
                      <a:pt x="0" y="171870"/>
                    </a:moveTo>
                    <a:lnTo>
                      <a:pt x="0" y="9548"/>
                    </a:lnTo>
                  </a:path>
                </a:pathLst>
              </a:custGeom>
              <a:ln w="9549">
                <a:solidFill>
                  <a:srgbClr val="BDBDBD"/>
                </a:solidFill>
              </a:ln>
            </p:spPr>
            <p:txBody>
              <a:bodyPr wrap="square" lIns="0" tIns="0" rIns="0" bIns="0" rtlCol="0"/>
              <a:lstStyle/>
              <a:p>
                <a:endParaRPr/>
              </a:p>
            </p:txBody>
          </p:sp>
          <p:sp>
            <p:nvSpPr>
              <p:cNvPr id="125" name="object 125"/>
              <p:cNvSpPr/>
              <p:nvPr/>
            </p:nvSpPr>
            <p:spPr>
              <a:xfrm>
                <a:off x="5611609" y="5305895"/>
                <a:ext cx="0" cy="162560"/>
              </a:xfrm>
              <a:custGeom>
                <a:avLst/>
                <a:gdLst/>
                <a:ahLst/>
                <a:cxnLst/>
                <a:rect l="l" t="t" r="r" b="b"/>
                <a:pathLst>
                  <a:path h="162560">
                    <a:moveTo>
                      <a:pt x="0" y="162322"/>
                    </a:moveTo>
                    <a:lnTo>
                      <a:pt x="0" y="0"/>
                    </a:lnTo>
                  </a:path>
                  <a:path h="162560">
                    <a:moveTo>
                      <a:pt x="0" y="162322"/>
                    </a:moveTo>
                    <a:lnTo>
                      <a:pt x="0" y="0"/>
                    </a:lnTo>
                  </a:path>
                </a:pathLst>
              </a:custGeom>
              <a:ln w="9549">
                <a:solidFill>
                  <a:srgbClr val="BDBDBD"/>
                </a:solidFill>
              </a:ln>
            </p:spPr>
            <p:txBody>
              <a:bodyPr wrap="square" lIns="0" tIns="0" rIns="0" bIns="0" rtlCol="0"/>
              <a:lstStyle/>
              <a:p>
                <a:endParaRPr/>
              </a:p>
            </p:txBody>
          </p:sp>
          <p:sp>
            <p:nvSpPr>
              <p:cNvPr id="126" name="object 126"/>
              <p:cNvSpPr/>
              <p:nvPr/>
            </p:nvSpPr>
            <p:spPr>
              <a:xfrm>
                <a:off x="5621159" y="5315443"/>
                <a:ext cx="0" cy="153035"/>
              </a:xfrm>
              <a:custGeom>
                <a:avLst/>
                <a:gdLst/>
                <a:ahLst/>
                <a:cxnLst/>
                <a:rect l="l" t="t" r="r" b="b"/>
                <a:pathLst>
                  <a:path h="153035">
                    <a:moveTo>
                      <a:pt x="0" y="152773"/>
                    </a:moveTo>
                    <a:lnTo>
                      <a:pt x="0" y="0"/>
                    </a:lnTo>
                  </a:path>
                  <a:path h="153035">
                    <a:moveTo>
                      <a:pt x="0" y="152773"/>
                    </a:moveTo>
                    <a:lnTo>
                      <a:pt x="0" y="0"/>
                    </a:lnTo>
                  </a:path>
                </a:pathLst>
              </a:custGeom>
              <a:ln w="9549">
                <a:solidFill>
                  <a:srgbClr val="BDBDBD"/>
                </a:solidFill>
              </a:ln>
            </p:spPr>
            <p:txBody>
              <a:bodyPr wrap="square" lIns="0" tIns="0" rIns="0" bIns="0" rtlCol="0"/>
              <a:lstStyle/>
              <a:p>
                <a:endParaRPr/>
              </a:p>
            </p:txBody>
          </p:sp>
          <p:sp>
            <p:nvSpPr>
              <p:cNvPr id="127" name="object 127"/>
              <p:cNvSpPr/>
              <p:nvPr/>
            </p:nvSpPr>
            <p:spPr>
              <a:xfrm>
                <a:off x="5630710" y="5315443"/>
                <a:ext cx="0" cy="153035"/>
              </a:xfrm>
              <a:custGeom>
                <a:avLst/>
                <a:gdLst/>
                <a:ahLst/>
                <a:cxnLst/>
                <a:rect l="l" t="t" r="r" b="b"/>
                <a:pathLst>
                  <a:path h="153035">
                    <a:moveTo>
                      <a:pt x="0" y="152773"/>
                    </a:moveTo>
                    <a:lnTo>
                      <a:pt x="0" y="0"/>
                    </a:lnTo>
                  </a:path>
                  <a:path h="153035">
                    <a:moveTo>
                      <a:pt x="0" y="152773"/>
                    </a:moveTo>
                    <a:lnTo>
                      <a:pt x="0" y="9548"/>
                    </a:lnTo>
                  </a:path>
                </a:pathLst>
              </a:custGeom>
              <a:ln w="9549">
                <a:solidFill>
                  <a:srgbClr val="BDBDBD"/>
                </a:solidFill>
              </a:ln>
            </p:spPr>
            <p:txBody>
              <a:bodyPr wrap="square" lIns="0" tIns="0" rIns="0" bIns="0" rtlCol="0"/>
              <a:lstStyle/>
              <a:p>
                <a:endParaRPr/>
              </a:p>
            </p:txBody>
          </p:sp>
          <p:sp>
            <p:nvSpPr>
              <p:cNvPr id="128" name="object 128"/>
              <p:cNvSpPr/>
              <p:nvPr/>
            </p:nvSpPr>
            <p:spPr>
              <a:xfrm>
                <a:off x="5640260" y="5324991"/>
                <a:ext cx="0" cy="143510"/>
              </a:xfrm>
              <a:custGeom>
                <a:avLst/>
                <a:gdLst/>
                <a:ahLst/>
                <a:cxnLst/>
                <a:rect l="l" t="t" r="r" b="b"/>
                <a:pathLst>
                  <a:path h="143510">
                    <a:moveTo>
                      <a:pt x="0" y="143225"/>
                    </a:moveTo>
                    <a:lnTo>
                      <a:pt x="0" y="0"/>
                    </a:lnTo>
                  </a:path>
                  <a:path h="143510">
                    <a:moveTo>
                      <a:pt x="0" y="143225"/>
                    </a:moveTo>
                    <a:lnTo>
                      <a:pt x="0" y="0"/>
                    </a:lnTo>
                  </a:path>
                </a:pathLst>
              </a:custGeom>
              <a:ln w="9549">
                <a:solidFill>
                  <a:srgbClr val="BDBDBD"/>
                </a:solidFill>
              </a:ln>
            </p:spPr>
            <p:txBody>
              <a:bodyPr wrap="square" lIns="0" tIns="0" rIns="0" bIns="0" rtlCol="0"/>
              <a:lstStyle/>
              <a:p>
                <a:endParaRPr/>
              </a:p>
            </p:txBody>
          </p:sp>
          <p:sp>
            <p:nvSpPr>
              <p:cNvPr id="129" name="object 129"/>
              <p:cNvSpPr/>
              <p:nvPr/>
            </p:nvSpPr>
            <p:spPr>
              <a:xfrm>
                <a:off x="5649811" y="5334540"/>
                <a:ext cx="0" cy="133985"/>
              </a:xfrm>
              <a:custGeom>
                <a:avLst/>
                <a:gdLst/>
                <a:ahLst/>
                <a:cxnLst/>
                <a:rect l="l" t="t" r="r" b="b"/>
                <a:pathLst>
                  <a:path h="133985">
                    <a:moveTo>
                      <a:pt x="0" y="133676"/>
                    </a:moveTo>
                    <a:lnTo>
                      <a:pt x="0" y="0"/>
                    </a:lnTo>
                  </a:path>
                </a:pathLst>
              </a:custGeom>
              <a:ln w="9550">
                <a:solidFill>
                  <a:srgbClr val="BDBDBD"/>
                </a:solidFill>
              </a:ln>
            </p:spPr>
            <p:txBody>
              <a:bodyPr wrap="square" lIns="0" tIns="0" rIns="0" bIns="0" rtlCol="0"/>
              <a:lstStyle/>
              <a:p>
                <a:endParaRPr/>
              </a:p>
            </p:txBody>
          </p:sp>
          <p:sp>
            <p:nvSpPr>
              <p:cNvPr id="130" name="object 130"/>
              <p:cNvSpPr/>
              <p:nvPr/>
            </p:nvSpPr>
            <p:spPr>
              <a:xfrm>
                <a:off x="5659361" y="5334540"/>
                <a:ext cx="0" cy="133985"/>
              </a:xfrm>
              <a:custGeom>
                <a:avLst/>
                <a:gdLst/>
                <a:ahLst/>
                <a:cxnLst/>
                <a:rect l="l" t="t" r="r" b="b"/>
                <a:pathLst>
                  <a:path h="133985">
                    <a:moveTo>
                      <a:pt x="0" y="133676"/>
                    </a:moveTo>
                    <a:lnTo>
                      <a:pt x="0" y="0"/>
                    </a:lnTo>
                  </a:path>
                  <a:path h="133985">
                    <a:moveTo>
                      <a:pt x="0" y="133676"/>
                    </a:moveTo>
                    <a:lnTo>
                      <a:pt x="0" y="0"/>
                    </a:lnTo>
                  </a:path>
                </a:pathLst>
              </a:custGeom>
              <a:ln w="9549">
                <a:solidFill>
                  <a:srgbClr val="BDBDBD"/>
                </a:solidFill>
              </a:ln>
            </p:spPr>
            <p:txBody>
              <a:bodyPr wrap="square" lIns="0" tIns="0" rIns="0" bIns="0" rtlCol="0"/>
              <a:lstStyle/>
              <a:p>
                <a:endParaRPr/>
              </a:p>
            </p:txBody>
          </p:sp>
          <p:sp>
            <p:nvSpPr>
              <p:cNvPr id="131" name="object 131"/>
              <p:cNvSpPr/>
              <p:nvPr/>
            </p:nvSpPr>
            <p:spPr>
              <a:xfrm>
                <a:off x="5668912" y="5344088"/>
                <a:ext cx="0" cy="124460"/>
              </a:xfrm>
              <a:custGeom>
                <a:avLst/>
                <a:gdLst/>
                <a:ahLst/>
                <a:cxnLst/>
                <a:rect l="l" t="t" r="r" b="b"/>
                <a:pathLst>
                  <a:path h="124460">
                    <a:moveTo>
                      <a:pt x="0" y="124128"/>
                    </a:moveTo>
                    <a:lnTo>
                      <a:pt x="0" y="0"/>
                    </a:lnTo>
                  </a:path>
                  <a:path h="124460">
                    <a:moveTo>
                      <a:pt x="0" y="124128"/>
                    </a:moveTo>
                    <a:lnTo>
                      <a:pt x="0" y="0"/>
                    </a:lnTo>
                  </a:path>
                </a:pathLst>
              </a:custGeom>
              <a:ln w="9549">
                <a:solidFill>
                  <a:srgbClr val="BDBDBD"/>
                </a:solidFill>
              </a:ln>
            </p:spPr>
            <p:txBody>
              <a:bodyPr wrap="square" lIns="0" tIns="0" rIns="0" bIns="0" rtlCol="0"/>
              <a:lstStyle/>
              <a:p>
                <a:endParaRPr/>
              </a:p>
            </p:txBody>
          </p:sp>
          <p:sp>
            <p:nvSpPr>
              <p:cNvPr id="132" name="object 132"/>
              <p:cNvSpPr/>
              <p:nvPr/>
            </p:nvSpPr>
            <p:spPr>
              <a:xfrm>
                <a:off x="5678462" y="5344088"/>
                <a:ext cx="0" cy="124460"/>
              </a:xfrm>
              <a:custGeom>
                <a:avLst/>
                <a:gdLst/>
                <a:ahLst/>
                <a:cxnLst/>
                <a:rect l="l" t="t" r="r" b="b"/>
                <a:pathLst>
                  <a:path h="124460">
                    <a:moveTo>
                      <a:pt x="0" y="124128"/>
                    </a:moveTo>
                    <a:lnTo>
                      <a:pt x="0" y="0"/>
                    </a:lnTo>
                  </a:path>
                  <a:path h="124460">
                    <a:moveTo>
                      <a:pt x="0" y="124128"/>
                    </a:moveTo>
                    <a:lnTo>
                      <a:pt x="0" y="0"/>
                    </a:lnTo>
                  </a:path>
                </a:pathLst>
              </a:custGeom>
              <a:ln w="9549">
                <a:solidFill>
                  <a:srgbClr val="BDBDBD"/>
                </a:solidFill>
              </a:ln>
            </p:spPr>
            <p:txBody>
              <a:bodyPr wrap="square" lIns="0" tIns="0" rIns="0" bIns="0" rtlCol="0"/>
              <a:lstStyle/>
              <a:p>
                <a:endParaRPr/>
              </a:p>
            </p:txBody>
          </p:sp>
          <p:sp>
            <p:nvSpPr>
              <p:cNvPr id="133" name="object 133"/>
              <p:cNvSpPr/>
              <p:nvPr/>
            </p:nvSpPr>
            <p:spPr>
              <a:xfrm>
                <a:off x="5688013" y="5353636"/>
                <a:ext cx="0" cy="114935"/>
              </a:xfrm>
              <a:custGeom>
                <a:avLst/>
                <a:gdLst/>
                <a:ahLst/>
                <a:cxnLst/>
                <a:rect l="l" t="t" r="r" b="b"/>
                <a:pathLst>
                  <a:path h="114935">
                    <a:moveTo>
                      <a:pt x="0" y="114580"/>
                    </a:moveTo>
                    <a:lnTo>
                      <a:pt x="0" y="0"/>
                    </a:lnTo>
                  </a:path>
                  <a:path h="114935">
                    <a:moveTo>
                      <a:pt x="0" y="114580"/>
                    </a:moveTo>
                    <a:lnTo>
                      <a:pt x="0" y="0"/>
                    </a:lnTo>
                  </a:path>
                </a:pathLst>
              </a:custGeom>
              <a:ln w="9549">
                <a:solidFill>
                  <a:srgbClr val="BDBDBD"/>
                </a:solidFill>
              </a:ln>
            </p:spPr>
            <p:txBody>
              <a:bodyPr wrap="square" lIns="0" tIns="0" rIns="0" bIns="0" rtlCol="0"/>
              <a:lstStyle/>
              <a:p>
                <a:endParaRPr/>
              </a:p>
            </p:txBody>
          </p:sp>
          <p:sp>
            <p:nvSpPr>
              <p:cNvPr id="134" name="object 134"/>
              <p:cNvSpPr/>
              <p:nvPr/>
            </p:nvSpPr>
            <p:spPr>
              <a:xfrm>
                <a:off x="5697563" y="5353636"/>
                <a:ext cx="0" cy="114935"/>
              </a:xfrm>
              <a:custGeom>
                <a:avLst/>
                <a:gdLst/>
                <a:ahLst/>
                <a:cxnLst/>
                <a:rect l="l" t="t" r="r" b="b"/>
                <a:pathLst>
                  <a:path h="114935">
                    <a:moveTo>
                      <a:pt x="0" y="114580"/>
                    </a:moveTo>
                    <a:lnTo>
                      <a:pt x="0" y="0"/>
                    </a:lnTo>
                  </a:path>
                  <a:path h="114935">
                    <a:moveTo>
                      <a:pt x="0" y="114580"/>
                    </a:moveTo>
                    <a:lnTo>
                      <a:pt x="0" y="9548"/>
                    </a:lnTo>
                  </a:path>
                </a:pathLst>
              </a:custGeom>
              <a:ln w="9549">
                <a:solidFill>
                  <a:srgbClr val="BDBDBD"/>
                </a:solidFill>
              </a:ln>
            </p:spPr>
            <p:txBody>
              <a:bodyPr wrap="square" lIns="0" tIns="0" rIns="0" bIns="0" rtlCol="0"/>
              <a:lstStyle/>
              <a:p>
                <a:endParaRPr/>
              </a:p>
            </p:txBody>
          </p:sp>
          <p:sp>
            <p:nvSpPr>
              <p:cNvPr id="135" name="object 135"/>
              <p:cNvSpPr/>
              <p:nvPr/>
            </p:nvSpPr>
            <p:spPr>
              <a:xfrm>
                <a:off x="5707114" y="5363185"/>
                <a:ext cx="0" cy="105410"/>
              </a:xfrm>
              <a:custGeom>
                <a:avLst/>
                <a:gdLst/>
                <a:ahLst/>
                <a:cxnLst/>
                <a:rect l="l" t="t" r="r" b="b"/>
                <a:pathLst>
                  <a:path h="105410">
                    <a:moveTo>
                      <a:pt x="0" y="105031"/>
                    </a:moveTo>
                    <a:lnTo>
                      <a:pt x="0" y="0"/>
                    </a:lnTo>
                  </a:path>
                  <a:path h="105410">
                    <a:moveTo>
                      <a:pt x="0" y="105031"/>
                    </a:moveTo>
                    <a:lnTo>
                      <a:pt x="0" y="0"/>
                    </a:lnTo>
                  </a:path>
                </a:pathLst>
              </a:custGeom>
              <a:ln w="9549">
                <a:solidFill>
                  <a:srgbClr val="BDBDBD"/>
                </a:solidFill>
              </a:ln>
            </p:spPr>
            <p:txBody>
              <a:bodyPr wrap="square" lIns="0" tIns="0" rIns="0" bIns="0" rtlCol="0"/>
              <a:lstStyle/>
              <a:p>
                <a:endParaRPr/>
              </a:p>
            </p:txBody>
          </p:sp>
          <p:sp>
            <p:nvSpPr>
              <p:cNvPr id="136" name="object 136"/>
              <p:cNvSpPr/>
              <p:nvPr/>
            </p:nvSpPr>
            <p:spPr>
              <a:xfrm>
                <a:off x="5716664" y="5363185"/>
                <a:ext cx="0" cy="105410"/>
              </a:xfrm>
              <a:custGeom>
                <a:avLst/>
                <a:gdLst/>
                <a:ahLst/>
                <a:cxnLst/>
                <a:rect l="l" t="t" r="r" b="b"/>
                <a:pathLst>
                  <a:path h="105410">
                    <a:moveTo>
                      <a:pt x="0" y="105031"/>
                    </a:moveTo>
                    <a:lnTo>
                      <a:pt x="0" y="0"/>
                    </a:lnTo>
                  </a:path>
                  <a:path h="105410">
                    <a:moveTo>
                      <a:pt x="0" y="105031"/>
                    </a:moveTo>
                    <a:lnTo>
                      <a:pt x="0" y="9548"/>
                    </a:lnTo>
                  </a:path>
                </a:pathLst>
              </a:custGeom>
              <a:ln w="9549">
                <a:solidFill>
                  <a:srgbClr val="BDBDBD"/>
                </a:solidFill>
              </a:ln>
            </p:spPr>
            <p:txBody>
              <a:bodyPr wrap="square" lIns="0" tIns="0" rIns="0" bIns="0" rtlCol="0"/>
              <a:lstStyle/>
              <a:p>
                <a:endParaRPr/>
              </a:p>
            </p:txBody>
          </p:sp>
          <p:sp>
            <p:nvSpPr>
              <p:cNvPr id="137" name="object 137"/>
              <p:cNvSpPr/>
              <p:nvPr/>
            </p:nvSpPr>
            <p:spPr>
              <a:xfrm>
                <a:off x="5726215" y="5372733"/>
                <a:ext cx="0" cy="95885"/>
              </a:xfrm>
              <a:custGeom>
                <a:avLst/>
                <a:gdLst/>
                <a:ahLst/>
                <a:cxnLst/>
                <a:rect l="l" t="t" r="r" b="b"/>
                <a:pathLst>
                  <a:path h="95885">
                    <a:moveTo>
                      <a:pt x="0" y="95483"/>
                    </a:moveTo>
                    <a:lnTo>
                      <a:pt x="0" y="0"/>
                    </a:lnTo>
                  </a:path>
                  <a:path h="95885">
                    <a:moveTo>
                      <a:pt x="0" y="95483"/>
                    </a:moveTo>
                    <a:lnTo>
                      <a:pt x="0" y="0"/>
                    </a:lnTo>
                  </a:path>
                </a:pathLst>
              </a:custGeom>
              <a:ln w="9549">
                <a:solidFill>
                  <a:srgbClr val="BDBDBD"/>
                </a:solidFill>
              </a:ln>
            </p:spPr>
            <p:txBody>
              <a:bodyPr wrap="square" lIns="0" tIns="0" rIns="0" bIns="0" rtlCol="0"/>
              <a:lstStyle/>
              <a:p>
                <a:endParaRPr/>
              </a:p>
            </p:txBody>
          </p:sp>
          <p:sp>
            <p:nvSpPr>
              <p:cNvPr id="138" name="object 138"/>
              <p:cNvSpPr/>
              <p:nvPr/>
            </p:nvSpPr>
            <p:spPr>
              <a:xfrm>
                <a:off x="5735765" y="5372733"/>
                <a:ext cx="0" cy="95885"/>
              </a:xfrm>
              <a:custGeom>
                <a:avLst/>
                <a:gdLst/>
                <a:ahLst/>
                <a:cxnLst/>
                <a:rect l="l" t="t" r="r" b="b"/>
                <a:pathLst>
                  <a:path h="95885">
                    <a:moveTo>
                      <a:pt x="0" y="95483"/>
                    </a:moveTo>
                    <a:lnTo>
                      <a:pt x="0" y="0"/>
                    </a:lnTo>
                  </a:path>
                  <a:path h="95885">
                    <a:moveTo>
                      <a:pt x="0" y="95483"/>
                    </a:moveTo>
                    <a:lnTo>
                      <a:pt x="0" y="0"/>
                    </a:lnTo>
                  </a:path>
                </a:pathLst>
              </a:custGeom>
              <a:ln w="9549">
                <a:solidFill>
                  <a:srgbClr val="BDBDBD"/>
                </a:solidFill>
              </a:ln>
            </p:spPr>
            <p:txBody>
              <a:bodyPr wrap="square" lIns="0" tIns="0" rIns="0" bIns="0" rtlCol="0"/>
              <a:lstStyle/>
              <a:p>
                <a:endParaRPr/>
              </a:p>
            </p:txBody>
          </p:sp>
          <p:sp>
            <p:nvSpPr>
              <p:cNvPr id="139" name="object 139"/>
              <p:cNvSpPr/>
              <p:nvPr/>
            </p:nvSpPr>
            <p:spPr>
              <a:xfrm>
                <a:off x="5745316" y="5382281"/>
                <a:ext cx="0" cy="86360"/>
              </a:xfrm>
              <a:custGeom>
                <a:avLst/>
                <a:gdLst/>
                <a:ahLst/>
                <a:cxnLst/>
                <a:rect l="l" t="t" r="r" b="b"/>
                <a:pathLst>
                  <a:path h="86360">
                    <a:moveTo>
                      <a:pt x="0" y="85935"/>
                    </a:moveTo>
                    <a:lnTo>
                      <a:pt x="0" y="0"/>
                    </a:lnTo>
                  </a:path>
                  <a:path h="86360">
                    <a:moveTo>
                      <a:pt x="0" y="85935"/>
                    </a:moveTo>
                    <a:lnTo>
                      <a:pt x="0" y="0"/>
                    </a:lnTo>
                  </a:path>
                </a:pathLst>
              </a:custGeom>
              <a:ln w="9549">
                <a:solidFill>
                  <a:srgbClr val="BDBDBD"/>
                </a:solidFill>
              </a:ln>
            </p:spPr>
            <p:txBody>
              <a:bodyPr wrap="square" lIns="0" tIns="0" rIns="0" bIns="0" rtlCol="0"/>
              <a:lstStyle/>
              <a:p>
                <a:endParaRPr/>
              </a:p>
            </p:txBody>
          </p:sp>
          <p:sp>
            <p:nvSpPr>
              <p:cNvPr id="140" name="object 140"/>
              <p:cNvSpPr/>
              <p:nvPr/>
            </p:nvSpPr>
            <p:spPr>
              <a:xfrm>
                <a:off x="5754866" y="5382281"/>
                <a:ext cx="0" cy="86360"/>
              </a:xfrm>
              <a:custGeom>
                <a:avLst/>
                <a:gdLst/>
                <a:ahLst/>
                <a:cxnLst/>
                <a:rect l="l" t="t" r="r" b="b"/>
                <a:pathLst>
                  <a:path h="86360">
                    <a:moveTo>
                      <a:pt x="0" y="85935"/>
                    </a:moveTo>
                    <a:lnTo>
                      <a:pt x="0" y="0"/>
                    </a:lnTo>
                  </a:path>
                  <a:path h="86360">
                    <a:moveTo>
                      <a:pt x="0" y="85935"/>
                    </a:moveTo>
                    <a:lnTo>
                      <a:pt x="0" y="0"/>
                    </a:lnTo>
                  </a:path>
                </a:pathLst>
              </a:custGeom>
              <a:ln w="9549">
                <a:solidFill>
                  <a:srgbClr val="BDBDBD"/>
                </a:solidFill>
              </a:ln>
            </p:spPr>
            <p:txBody>
              <a:bodyPr wrap="square" lIns="0" tIns="0" rIns="0" bIns="0" rtlCol="0"/>
              <a:lstStyle/>
              <a:p>
                <a:endParaRPr/>
              </a:p>
            </p:txBody>
          </p:sp>
          <p:sp>
            <p:nvSpPr>
              <p:cNvPr id="141" name="object 141"/>
              <p:cNvSpPr/>
              <p:nvPr/>
            </p:nvSpPr>
            <p:spPr>
              <a:xfrm>
                <a:off x="5764417" y="5382281"/>
                <a:ext cx="0" cy="86360"/>
              </a:xfrm>
              <a:custGeom>
                <a:avLst/>
                <a:gdLst/>
                <a:ahLst/>
                <a:cxnLst/>
                <a:rect l="l" t="t" r="r" b="b"/>
                <a:pathLst>
                  <a:path h="86360">
                    <a:moveTo>
                      <a:pt x="0" y="85935"/>
                    </a:moveTo>
                    <a:lnTo>
                      <a:pt x="0" y="0"/>
                    </a:lnTo>
                  </a:path>
                  <a:path h="86360">
                    <a:moveTo>
                      <a:pt x="0" y="85935"/>
                    </a:moveTo>
                    <a:lnTo>
                      <a:pt x="0" y="9548"/>
                    </a:lnTo>
                  </a:path>
                </a:pathLst>
              </a:custGeom>
              <a:ln w="9549">
                <a:solidFill>
                  <a:srgbClr val="BDBDBD"/>
                </a:solidFill>
              </a:ln>
            </p:spPr>
            <p:txBody>
              <a:bodyPr wrap="square" lIns="0" tIns="0" rIns="0" bIns="0" rtlCol="0"/>
              <a:lstStyle/>
              <a:p>
                <a:endParaRPr/>
              </a:p>
            </p:txBody>
          </p:sp>
          <p:sp>
            <p:nvSpPr>
              <p:cNvPr id="142" name="object 142"/>
              <p:cNvSpPr/>
              <p:nvPr/>
            </p:nvSpPr>
            <p:spPr>
              <a:xfrm>
                <a:off x="5773967" y="5391830"/>
                <a:ext cx="0" cy="76835"/>
              </a:xfrm>
              <a:custGeom>
                <a:avLst/>
                <a:gdLst/>
                <a:ahLst/>
                <a:cxnLst/>
                <a:rect l="l" t="t" r="r" b="b"/>
                <a:pathLst>
                  <a:path h="76835">
                    <a:moveTo>
                      <a:pt x="0" y="76386"/>
                    </a:moveTo>
                    <a:lnTo>
                      <a:pt x="0" y="0"/>
                    </a:lnTo>
                  </a:path>
                  <a:path h="76835">
                    <a:moveTo>
                      <a:pt x="0" y="76386"/>
                    </a:moveTo>
                    <a:lnTo>
                      <a:pt x="0" y="0"/>
                    </a:lnTo>
                  </a:path>
                </a:pathLst>
              </a:custGeom>
              <a:ln w="9549">
                <a:solidFill>
                  <a:srgbClr val="BDBDBD"/>
                </a:solidFill>
              </a:ln>
            </p:spPr>
            <p:txBody>
              <a:bodyPr wrap="square" lIns="0" tIns="0" rIns="0" bIns="0" rtlCol="0"/>
              <a:lstStyle/>
              <a:p>
                <a:endParaRPr/>
              </a:p>
            </p:txBody>
          </p:sp>
          <p:sp>
            <p:nvSpPr>
              <p:cNvPr id="143" name="object 143"/>
              <p:cNvSpPr/>
              <p:nvPr/>
            </p:nvSpPr>
            <p:spPr>
              <a:xfrm>
                <a:off x="5783518" y="5391830"/>
                <a:ext cx="0" cy="76835"/>
              </a:xfrm>
              <a:custGeom>
                <a:avLst/>
                <a:gdLst/>
                <a:ahLst/>
                <a:cxnLst/>
                <a:rect l="l" t="t" r="r" b="b"/>
                <a:pathLst>
                  <a:path h="76835">
                    <a:moveTo>
                      <a:pt x="0" y="76386"/>
                    </a:moveTo>
                    <a:lnTo>
                      <a:pt x="0" y="0"/>
                    </a:lnTo>
                  </a:path>
                  <a:path h="76835">
                    <a:moveTo>
                      <a:pt x="0" y="76386"/>
                    </a:moveTo>
                    <a:lnTo>
                      <a:pt x="0" y="0"/>
                    </a:lnTo>
                  </a:path>
                </a:pathLst>
              </a:custGeom>
              <a:ln w="9549">
                <a:solidFill>
                  <a:srgbClr val="BDBDBD"/>
                </a:solidFill>
              </a:ln>
            </p:spPr>
            <p:txBody>
              <a:bodyPr wrap="square" lIns="0" tIns="0" rIns="0" bIns="0" rtlCol="0"/>
              <a:lstStyle/>
              <a:p>
                <a:endParaRPr/>
              </a:p>
            </p:txBody>
          </p:sp>
          <p:sp>
            <p:nvSpPr>
              <p:cNvPr id="144" name="object 144"/>
              <p:cNvSpPr/>
              <p:nvPr/>
            </p:nvSpPr>
            <p:spPr>
              <a:xfrm>
                <a:off x="5793068" y="5401378"/>
                <a:ext cx="0" cy="67310"/>
              </a:xfrm>
              <a:custGeom>
                <a:avLst/>
                <a:gdLst/>
                <a:ahLst/>
                <a:cxnLst/>
                <a:rect l="l" t="t" r="r" b="b"/>
                <a:pathLst>
                  <a:path h="67310">
                    <a:moveTo>
                      <a:pt x="0" y="66838"/>
                    </a:moveTo>
                    <a:lnTo>
                      <a:pt x="0" y="0"/>
                    </a:lnTo>
                  </a:path>
                  <a:path h="67310">
                    <a:moveTo>
                      <a:pt x="0" y="66838"/>
                    </a:moveTo>
                    <a:lnTo>
                      <a:pt x="0" y="0"/>
                    </a:lnTo>
                  </a:path>
                </a:pathLst>
              </a:custGeom>
              <a:ln w="9549">
                <a:solidFill>
                  <a:srgbClr val="BDBDBD"/>
                </a:solidFill>
              </a:ln>
            </p:spPr>
            <p:txBody>
              <a:bodyPr wrap="square" lIns="0" tIns="0" rIns="0" bIns="0" rtlCol="0"/>
              <a:lstStyle/>
              <a:p>
                <a:endParaRPr/>
              </a:p>
            </p:txBody>
          </p:sp>
          <p:sp>
            <p:nvSpPr>
              <p:cNvPr id="145" name="object 145"/>
              <p:cNvSpPr/>
              <p:nvPr/>
            </p:nvSpPr>
            <p:spPr>
              <a:xfrm>
                <a:off x="5802619" y="5401378"/>
                <a:ext cx="0" cy="67310"/>
              </a:xfrm>
              <a:custGeom>
                <a:avLst/>
                <a:gdLst/>
                <a:ahLst/>
                <a:cxnLst/>
                <a:rect l="l" t="t" r="r" b="b"/>
                <a:pathLst>
                  <a:path h="67310">
                    <a:moveTo>
                      <a:pt x="0" y="66838"/>
                    </a:moveTo>
                    <a:lnTo>
                      <a:pt x="0" y="0"/>
                    </a:lnTo>
                  </a:path>
                  <a:path h="67310">
                    <a:moveTo>
                      <a:pt x="0" y="66838"/>
                    </a:moveTo>
                    <a:lnTo>
                      <a:pt x="0" y="0"/>
                    </a:lnTo>
                  </a:path>
                </a:pathLst>
              </a:custGeom>
              <a:ln w="9549">
                <a:solidFill>
                  <a:srgbClr val="BDBDBD"/>
                </a:solidFill>
              </a:ln>
            </p:spPr>
            <p:txBody>
              <a:bodyPr wrap="square" lIns="0" tIns="0" rIns="0" bIns="0" rtlCol="0"/>
              <a:lstStyle/>
              <a:p>
                <a:endParaRPr/>
              </a:p>
            </p:txBody>
          </p:sp>
          <p:sp>
            <p:nvSpPr>
              <p:cNvPr id="146" name="object 146"/>
              <p:cNvSpPr/>
              <p:nvPr/>
            </p:nvSpPr>
            <p:spPr>
              <a:xfrm>
                <a:off x="5812169" y="5401378"/>
                <a:ext cx="0" cy="67310"/>
              </a:xfrm>
              <a:custGeom>
                <a:avLst/>
                <a:gdLst/>
                <a:ahLst/>
                <a:cxnLst/>
                <a:rect l="l" t="t" r="r" b="b"/>
                <a:pathLst>
                  <a:path h="67310">
                    <a:moveTo>
                      <a:pt x="0" y="66838"/>
                    </a:moveTo>
                    <a:lnTo>
                      <a:pt x="0" y="0"/>
                    </a:lnTo>
                  </a:path>
                  <a:path h="67310">
                    <a:moveTo>
                      <a:pt x="0" y="66838"/>
                    </a:moveTo>
                    <a:lnTo>
                      <a:pt x="0" y="0"/>
                    </a:lnTo>
                  </a:path>
                </a:pathLst>
              </a:custGeom>
              <a:ln w="9549">
                <a:solidFill>
                  <a:srgbClr val="BDBDBD"/>
                </a:solidFill>
              </a:ln>
            </p:spPr>
            <p:txBody>
              <a:bodyPr wrap="square" lIns="0" tIns="0" rIns="0" bIns="0" rtlCol="0"/>
              <a:lstStyle/>
              <a:p>
                <a:endParaRPr/>
              </a:p>
            </p:txBody>
          </p:sp>
          <p:sp>
            <p:nvSpPr>
              <p:cNvPr id="147" name="object 147"/>
              <p:cNvSpPr/>
              <p:nvPr/>
            </p:nvSpPr>
            <p:spPr>
              <a:xfrm>
                <a:off x="5821720" y="5410927"/>
                <a:ext cx="0" cy="57785"/>
              </a:xfrm>
              <a:custGeom>
                <a:avLst/>
                <a:gdLst/>
                <a:ahLst/>
                <a:cxnLst/>
                <a:rect l="l" t="t" r="r" b="b"/>
                <a:pathLst>
                  <a:path h="57785">
                    <a:moveTo>
                      <a:pt x="0" y="57290"/>
                    </a:moveTo>
                    <a:lnTo>
                      <a:pt x="0" y="0"/>
                    </a:lnTo>
                  </a:path>
                  <a:path h="57785">
                    <a:moveTo>
                      <a:pt x="0" y="57290"/>
                    </a:moveTo>
                    <a:lnTo>
                      <a:pt x="0" y="0"/>
                    </a:lnTo>
                  </a:path>
                </a:pathLst>
              </a:custGeom>
              <a:ln w="9549">
                <a:solidFill>
                  <a:srgbClr val="BDBDBD"/>
                </a:solidFill>
              </a:ln>
            </p:spPr>
            <p:txBody>
              <a:bodyPr wrap="square" lIns="0" tIns="0" rIns="0" bIns="0" rtlCol="0"/>
              <a:lstStyle/>
              <a:p>
                <a:endParaRPr/>
              </a:p>
            </p:txBody>
          </p:sp>
          <p:sp>
            <p:nvSpPr>
              <p:cNvPr id="148" name="object 148"/>
              <p:cNvSpPr/>
              <p:nvPr/>
            </p:nvSpPr>
            <p:spPr>
              <a:xfrm>
                <a:off x="5831270" y="5410927"/>
                <a:ext cx="0" cy="57785"/>
              </a:xfrm>
              <a:custGeom>
                <a:avLst/>
                <a:gdLst/>
                <a:ahLst/>
                <a:cxnLst/>
                <a:rect l="l" t="t" r="r" b="b"/>
                <a:pathLst>
                  <a:path h="57785">
                    <a:moveTo>
                      <a:pt x="0" y="57290"/>
                    </a:moveTo>
                    <a:lnTo>
                      <a:pt x="0" y="0"/>
                    </a:lnTo>
                  </a:path>
                  <a:path h="57785">
                    <a:moveTo>
                      <a:pt x="0" y="57290"/>
                    </a:moveTo>
                    <a:lnTo>
                      <a:pt x="0" y="0"/>
                    </a:lnTo>
                  </a:path>
                </a:pathLst>
              </a:custGeom>
              <a:ln w="9549">
                <a:solidFill>
                  <a:srgbClr val="BDBDBD"/>
                </a:solidFill>
              </a:ln>
            </p:spPr>
            <p:txBody>
              <a:bodyPr wrap="square" lIns="0" tIns="0" rIns="0" bIns="0" rtlCol="0"/>
              <a:lstStyle/>
              <a:p>
                <a:endParaRPr/>
              </a:p>
            </p:txBody>
          </p:sp>
          <p:sp>
            <p:nvSpPr>
              <p:cNvPr id="149" name="object 149"/>
              <p:cNvSpPr/>
              <p:nvPr/>
            </p:nvSpPr>
            <p:spPr>
              <a:xfrm>
                <a:off x="5840821" y="5410927"/>
                <a:ext cx="0" cy="57785"/>
              </a:xfrm>
              <a:custGeom>
                <a:avLst/>
                <a:gdLst/>
                <a:ahLst/>
                <a:cxnLst/>
                <a:rect l="l" t="t" r="r" b="b"/>
                <a:pathLst>
                  <a:path h="57785">
                    <a:moveTo>
                      <a:pt x="0" y="57290"/>
                    </a:moveTo>
                    <a:lnTo>
                      <a:pt x="0" y="0"/>
                    </a:lnTo>
                  </a:path>
                  <a:path h="57785">
                    <a:moveTo>
                      <a:pt x="0" y="57290"/>
                    </a:moveTo>
                    <a:lnTo>
                      <a:pt x="0" y="0"/>
                    </a:lnTo>
                  </a:path>
                </a:pathLst>
              </a:custGeom>
              <a:ln w="9549">
                <a:solidFill>
                  <a:srgbClr val="BDBDBD"/>
                </a:solidFill>
              </a:ln>
            </p:spPr>
            <p:txBody>
              <a:bodyPr wrap="square" lIns="0" tIns="0" rIns="0" bIns="0" rtlCol="0"/>
              <a:lstStyle/>
              <a:p>
                <a:endParaRPr/>
              </a:p>
            </p:txBody>
          </p:sp>
          <p:sp>
            <p:nvSpPr>
              <p:cNvPr id="150" name="object 150"/>
              <p:cNvSpPr/>
              <p:nvPr/>
            </p:nvSpPr>
            <p:spPr>
              <a:xfrm>
                <a:off x="5850371" y="5410927"/>
                <a:ext cx="0" cy="57785"/>
              </a:xfrm>
              <a:custGeom>
                <a:avLst/>
                <a:gdLst/>
                <a:ahLst/>
                <a:cxnLst/>
                <a:rect l="l" t="t" r="r" b="b"/>
                <a:pathLst>
                  <a:path h="57785">
                    <a:moveTo>
                      <a:pt x="0" y="57290"/>
                    </a:moveTo>
                    <a:lnTo>
                      <a:pt x="0" y="0"/>
                    </a:lnTo>
                  </a:path>
                  <a:path h="57785">
                    <a:moveTo>
                      <a:pt x="0" y="57290"/>
                    </a:moveTo>
                    <a:lnTo>
                      <a:pt x="0" y="9548"/>
                    </a:lnTo>
                  </a:path>
                </a:pathLst>
              </a:custGeom>
              <a:ln w="9549">
                <a:solidFill>
                  <a:srgbClr val="BDBDBD"/>
                </a:solidFill>
              </a:ln>
            </p:spPr>
            <p:txBody>
              <a:bodyPr wrap="square" lIns="0" tIns="0" rIns="0" bIns="0" rtlCol="0"/>
              <a:lstStyle/>
              <a:p>
                <a:endParaRPr/>
              </a:p>
            </p:txBody>
          </p:sp>
          <p:sp>
            <p:nvSpPr>
              <p:cNvPr id="151" name="object 151"/>
              <p:cNvSpPr/>
              <p:nvPr/>
            </p:nvSpPr>
            <p:spPr>
              <a:xfrm>
                <a:off x="5859922" y="5420475"/>
                <a:ext cx="0" cy="48260"/>
              </a:xfrm>
              <a:custGeom>
                <a:avLst/>
                <a:gdLst/>
                <a:ahLst/>
                <a:cxnLst/>
                <a:rect l="l" t="t" r="r" b="b"/>
                <a:pathLst>
                  <a:path h="48260">
                    <a:moveTo>
                      <a:pt x="0" y="47741"/>
                    </a:moveTo>
                    <a:lnTo>
                      <a:pt x="0" y="0"/>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152" name="object 152"/>
              <p:cNvSpPr/>
              <p:nvPr/>
            </p:nvSpPr>
            <p:spPr>
              <a:xfrm>
                <a:off x="5869472" y="5420475"/>
                <a:ext cx="0" cy="48260"/>
              </a:xfrm>
              <a:custGeom>
                <a:avLst/>
                <a:gdLst/>
                <a:ahLst/>
                <a:cxnLst/>
                <a:rect l="l" t="t" r="r" b="b"/>
                <a:pathLst>
                  <a:path h="48260">
                    <a:moveTo>
                      <a:pt x="0" y="47741"/>
                    </a:moveTo>
                    <a:lnTo>
                      <a:pt x="0" y="0"/>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153" name="object 153"/>
              <p:cNvSpPr/>
              <p:nvPr/>
            </p:nvSpPr>
            <p:spPr>
              <a:xfrm>
                <a:off x="5879023" y="5420475"/>
                <a:ext cx="0" cy="48260"/>
              </a:xfrm>
              <a:custGeom>
                <a:avLst/>
                <a:gdLst/>
                <a:ahLst/>
                <a:cxnLst/>
                <a:rect l="l" t="t" r="r" b="b"/>
                <a:pathLst>
                  <a:path h="48260">
                    <a:moveTo>
                      <a:pt x="0" y="47741"/>
                    </a:moveTo>
                    <a:lnTo>
                      <a:pt x="0" y="0"/>
                    </a:lnTo>
                  </a:path>
                  <a:path h="48260">
                    <a:moveTo>
                      <a:pt x="0" y="47741"/>
                    </a:moveTo>
                    <a:lnTo>
                      <a:pt x="0" y="0"/>
                    </a:lnTo>
                  </a:path>
                </a:pathLst>
              </a:custGeom>
              <a:ln w="9549">
                <a:solidFill>
                  <a:srgbClr val="BDBDBD"/>
                </a:solidFill>
              </a:ln>
            </p:spPr>
            <p:txBody>
              <a:bodyPr wrap="square" lIns="0" tIns="0" rIns="0" bIns="0" rtlCol="0"/>
              <a:lstStyle/>
              <a:p>
                <a:endParaRPr/>
              </a:p>
            </p:txBody>
          </p:sp>
          <p:sp>
            <p:nvSpPr>
              <p:cNvPr id="154" name="object 154"/>
              <p:cNvSpPr/>
              <p:nvPr/>
            </p:nvSpPr>
            <p:spPr>
              <a:xfrm>
                <a:off x="5888573" y="5420475"/>
                <a:ext cx="0" cy="48260"/>
              </a:xfrm>
              <a:custGeom>
                <a:avLst/>
                <a:gdLst/>
                <a:ahLst/>
                <a:cxnLst/>
                <a:rect l="l" t="t" r="r" b="b"/>
                <a:pathLst>
                  <a:path h="48260">
                    <a:moveTo>
                      <a:pt x="0" y="47741"/>
                    </a:moveTo>
                    <a:lnTo>
                      <a:pt x="0" y="0"/>
                    </a:lnTo>
                  </a:path>
                  <a:path h="48260">
                    <a:moveTo>
                      <a:pt x="0" y="47741"/>
                    </a:moveTo>
                    <a:lnTo>
                      <a:pt x="0" y="9548"/>
                    </a:lnTo>
                  </a:path>
                </a:pathLst>
              </a:custGeom>
              <a:ln w="9549">
                <a:solidFill>
                  <a:srgbClr val="BDBDBD"/>
                </a:solidFill>
              </a:ln>
            </p:spPr>
            <p:txBody>
              <a:bodyPr wrap="square" lIns="0" tIns="0" rIns="0" bIns="0" rtlCol="0"/>
              <a:lstStyle/>
              <a:p>
                <a:endParaRPr/>
              </a:p>
            </p:txBody>
          </p:sp>
          <p:sp>
            <p:nvSpPr>
              <p:cNvPr id="155" name="object 155"/>
              <p:cNvSpPr/>
              <p:nvPr/>
            </p:nvSpPr>
            <p:spPr>
              <a:xfrm>
                <a:off x="5898124" y="5430023"/>
                <a:ext cx="0" cy="38735"/>
              </a:xfrm>
              <a:custGeom>
                <a:avLst/>
                <a:gdLst/>
                <a:ahLst/>
                <a:cxnLst/>
                <a:rect l="l" t="t" r="r" b="b"/>
                <a:pathLst>
                  <a:path h="38735">
                    <a:moveTo>
                      <a:pt x="0" y="38193"/>
                    </a:moveTo>
                    <a:lnTo>
                      <a:pt x="0" y="0"/>
                    </a:lnTo>
                  </a:path>
                </a:pathLst>
              </a:custGeom>
              <a:ln w="9550">
                <a:solidFill>
                  <a:srgbClr val="BDBDBD"/>
                </a:solidFill>
              </a:ln>
            </p:spPr>
            <p:txBody>
              <a:bodyPr wrap="square" lIns="0" tIns="0" rIns="0" bIns="0" rtlCol="0"/>
              <a:lstStyle/>
              <a:p>
                <a:endParaRPr/>
              </a:p>
            </p:txBody>
          </p:sp>
          <p:sp>
            <p:nvSpPr>
              <p:cNvPr id="156" name="object 156"/>
              <p:cNvSpPr/>
              <p:nvPr/>
            </p:nvSpPr>
            <p:spPr>
              <a:xfrm>
                <a:off x="5907674"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157" name="object 157"/>
              <p:cNvSpPr/>
              <p:nvPr/>
            </p:nvSpPr>
            <p:spPr>
              <a:xfrm>
                <a:off x="5917225"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158" name="object 158"/>
              <p:cNvSpPr/>
              <p:nvPr/>
            </p:nvSpPr>
            <p:spPr>
              <a:xfrm>
                <a:off x="5926775" y="5430023"/>
                <a:ext cx="0" cy="38735"/>
              </a:xfrm>
              <a:custGeom>
                <a:avLst/>
                <a:gdLst/>
                <a:ahLst/>
                <a:cxnLst/>
                <a:rect l="l" t="t" r="r" b="b"/>
                <a:pathLst>
                  <a:path h="38735">
                    <a:moveTo>
                      <a:pt x="0" y="38193"/>
                    </a:moveTo>
                    <a:lnTo>
                      <a:pt x="0" y="0"/>
                    </a:lnTo>
                  </a:path>
                  <a:path h="38735">
                    <a:moveTo>
                      <a:pt x="0" y="38193"/>
                    </a:moveTo>
                    <a:lnTo>
                      <a:pt x="0" y="0"/>
                    </a:lnTo>
                  </a:path>
                </a:pathLst>
              </a:custGeom>
              <a:ln w="9549">
                <a:solidFill>
                  <a:srgbClr val="BDBDBD"/>
                </a:solidFill>
              </a:ln>
            </p:spPr>
            <p:txBody>
              <a:bodyPr wrap="square" lIns="0" tIns="0" rIns="0" bIns="0" rtlCol="0"/>
              <a:lstStyle/>
              <a:p>
                <a:endParaRPr/>
              </a:p>
            </p:txBody>
          </p:sp>
          <p:sp>
            <p:nvSpPr>
              <p:cNvPr id="159" name="object 159"/>
              <p:cNvSpPr/>
              <p:nvPr/>
            </p:nvSpPr>
            <p:spPr>
              <a:xfrm>
                <a:off x="5936326" y="5430023"/>
                <a:ext cx="0" cy="38735"/>
              </a:xfrm>
              <a:custGeom>
                <a:avLst/>
                <a:gdLst/>
                <a:ahLst/>
                <a:cxnLst/>
                <a:rect l="l" t="t" r="r" b="b"/>
                <a:pathLst>
                  <a:path h="38735">
                    <a:moveTo>
                      <a:pt x="0" y="38193"/>
                    </a:moveTo>
                    <a:lnTo>
                      <a:pt x="0" y="0"/>
                    </a:lnTo>
                  </a:path>
                  <a:path h="38735">
                    <a:moveTo>
                      <a:pt x="0" y="38193"/>
                    </a:moveTo>
                    <a:lnTo>
                      <a:pt x="0" y="9548"/>
                    </a:lnTo>
                  </a:path>
                </a:pathLst>
              </a:custGeom>
              <a:ln w="9549">
                <a:solidFill>
                  <a:srgbClr val="BDBDBD"/>
                </a:solidFill>
              </a:ln>
            </p:spPr>
            <p:txBody>
              <a:bodyPr wrap="square" lIns="0" tIns="0" rIns="0" bIns="0" rtlCol="0"/>
              <a:lstStyle/>
              <a:p>
                <a:endParaRPr/>
              </a:p>
            </p:txBody>
          </p:sp>
          <p:sp>
            <p:nvSpPr>
              <p:cNvPr id="160" name="object 160"/>
              <p:cNvSpPr/>
              <p:nvPr/>
            </p:nvSpPr>
            <p:spPr>
              <a:xfrm>
                <a:off x="5945876"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161" name="object 161"/>
              <p:cNvSpPr/>
              <p:nvPr/>
            </p:nvSpPr>
            <p:spPr>
              <a:xfrm>
                <a:off x="5955427"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162" name="object 162"/>
              <p:cNvSpPr/>
              <p:nvPr/>
            </p:nvSpPr>
            <p:spPr>
              <a:xfrm>
                <a:off x="5964977"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163" name="object 163"/>
              <p:cNvSpPr/>
              <p:nvPr/>
            </p:nvSpPr>
            <p:spPr>
              <a:xfrm>
                <a:off x="5974528"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164" name="object 164"/>
              <p:cNvSpPr/>
              <p:nvPr/>
            </p:nvSpPr>
            <p:spPr>
              <a:xfrm>
                <a:off x="5984078"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165" name="object 165"/>
              <p:cNvSpPr/>
              <p:nvPr/>
            </p:nvSpPr>
            <p:spPr>
              <a:xfrm>
                <a:off x="5993629" y="5439572"/>
                <a:ext cx="0" cy="29209"/>
              </a:xfrm>
              <a:custGeom>
                <a:avLst/>
                <a:gdLst/>
                <a:ahLst/>
                <a:cxnLst/>
                <a:rect l="l" t="t" r="r" b="b"/>
                <a:pathLst>
                  <a:path h="29210">
                    <a:moveTo>
                      <a:pt x="0" y="28645"/>
                    </a:moveTo>
                    <a:lnTo>
                      <a:pt x="0" y="0"/>
                    </a:lnTo>
                  </a:path>
                  <a:path h="29210">
                    <a:moveTo>
                      <a:pt x="0" y="28645"/>
                    </a:moveTo>
                    <a:lnTo>
                      <a:pt x="0" y="0"/>
                    </a:lnTo>
                  </a:path>
                </a:pathLst>
              </a:custGeom>
              <a:ln w="9549">
                <a:solidFill>
                  <a:srgbClr val="BDBDBD"/>
                </a:solidFill>
              </a:ln>
            </p:spPr>
            <p:txBody>
              <a:bodyPr wrap="square" lIns="0" tIns="0" rIns="0" bIns="0" rtlCol="0"/>
              <a:lstStyle/>
              <a:p>
                <a:endParaRPr/>
              </a:p>
            </p:txBody>
          </p:sp>
          <p:sp>
            <p:nvSpPr>
              <p:cNvPr id="166" name="object 166"/>
              <p:cNvSpPr/>
              <p:nvPr/>
            </p:nvSpPr>
            <p:spPr>
              <a:xfrm>
                <a:off x="5998400" y="5449125"/>
                <a:ext cx="86360" cy="19685"/>
              </a:xfrm>
              <a:custGeom>
                <a:avLst/>
                <a:gdLst/>
                <a:ahLst/>
                <a:cxnLst/>
                <a:rect l="l" t="t" r="r" b="b"/>
                <a:pathLst>
                  <a:path w="86360" h="19685">
                    <a:moveTo>
                      <a:pt x="85953" y="0"/>
                    </a:moveTo>
                    <a:lnTo>
                      <a:pt x="85953" y="0"/>
                    </a:lnTo>
                    <a:lnTo>
                      <a:pt x="0" y="0"/>
                    </a:lnTo>
                    <a:lnTo>
                      <a:pt x="0" y="19100"/>
                    </a:lnTo>
                    <a:lnTo>
                      <a:pt x="85953" y="19100"/>
                    </a:lnTo>
                    <a:lnTo>
                      <a:pt x="85953" y="0"/>
                    </a:lnTo>
                    <a:close/>
                  </a:path>
                </a:pathLst>
              </a:custGeom>
              <a:solidFill>
                <a:srgbClr val="BDBDBD"/>
              </a:solidFill>
            </p:spPr>
            <p:txBody>
              <a:bodyPr wrap="square" lIns="0" tIns="0" rIns="0" bIns="0" rtlCol="0"/>
              <a:lstStyle/>
              <a:p>
                <a:endParaRPr/>
              </a:p>
            </p:txBody>
          </p:sp>
          <p:sp>
            <p:nvSpPr>
              <p:cNvPr id="167" name="object 167"/>
              <p:cNvSpPr/>
              <p:nvPr/>
            </p:nvSpPr>
            <p:spPr>
              <a:xfrm>
                <a:off x="6074808" y="5463442"/>
                <a:ext cx="153035" cy="0"/>
              </a:xfrm>
              <a:custGeom>
                <a:avLst/>
                <a:gdLst/>
                <a:ahLst/>
                <a:cxnLst/>
                <a:rect l="l" t="t" r="r" b="b"/>
                <a:pathLst>
                  <a:path w="153035">
                    <a:moveTo>
                      <a:pt x="0" y="0"/>
                    </a:moveTo>
                    <a:lnTo>
                      <a:pt x="9550" y="0"/>
                    </a:lnTo>
                  </a:path>
                  <a:path w="153035">
                    <a:moveTo>
                      <a:pt x="9550" y="0"/>
                    </a:moveTo>
                    <a:lnTo>
                      <a:pt x="19100" y="0"/>
                    </a:lnTo>
                  </a:path>
                  <a:path w="153035">
                    <a:moveTo>
                      <a:pt x="9550" y="0"/>
                    </a:moveTo>
                    <a:lnTo>
                      <a:pt x="19100" y="0"/>
                    </a:lnTo>
                  </a:path>
                  <a:path w="153035">
                    <a:moveTo>
                      <a:pt x="19100" y="0"/>
                    </a:moveTo>
                    <a:lnTo>
                      <a:pt x="28651" y="0"/>
                    </a:lnTo>
                  </a:path>
                  <a:path w="153035">
                    <a:moveTo>
                      <a:pt x="19100" y="0"/>
                    </a:moveTo>
                    <a:lnTo>
                      <a:pt x="28651" y="0"/>
                    </a:lnTo>
                  </a:path>
                  <a:path w="153035">
                    <a:moveTo>
                      <a:pt x="28651" y="0"/>
                    </a:moveTo>
                    <a:lnTo>
                      <a:pt x="38201" y="0"/>
                    </a:lnTo>
                  </a:path>
                  <a:path w="153035">
                    <a:moveTo>
                      <a:pt x="28651" y="0"/>
                    </a:moveTo>
                    <a:lnTo>
                      <a:pt x="38201" y="0"/>
                    </a:lnTo>
                  </a:path>
                  <a:path w="153035">
                    <a:moveTo>
                      <a:pt x="38201" y="0"/>
                    </a:moveTo>
                    <a:lnTo>
                      <a:pt x="47752" y="0"/>
                    </a:lnTo>
                  </a:path>
                  <a:path w="153035">
                    <a:moveTo>
                      <a:pt x="38201" y="0"/>
                    </a:moveTo>
                    <a:lnTo>
                      <a:pt x="47752" y="0"/>
                    </a:lnTo>
                  </a:path>
                  <a:path w="153035">
                    <a:moveTo>
                      <a:pt x="47752" y="0"/>
                    </a:moveTo>
                    <a:lnTo>
                      <a:pt x="57302" y="0"/>
                    </a:lnTo>
                  </a:path>
                  <a:path w="153035">
                    <a:moveTo>
                      <a:pt x="47752" y="0"/>
                    </a:moveTo>
                    <a:lnTo>
                      <a:pt x="57302" y="0"/>
                    </a:lnTo>
                  </a:path>
                  <a:path w="153035">
                    <a:moveTo>
                      <a:pt x="57302" y="0"/>
                    </a:moveTo>
                    <a:lnTo>
                      <a:pt x="66853" y="0"/>
                    </a:lnTo>
                  </a:path>
                  <a:path w="153035">
                    <a:moveTo>
                      <a:pt x="57302" y="0"/>
                    </a:moveTo>
                    <a:lnTo>
                      <a:pt x="66853" y="0"/>
                    </a:lnTo>
                  </a:path>
                  <a:path w="153035">
                    <a:moveTo>
                      <a:pt x="66853" y="0"/>
                    </a:moveTo>
                    <a:lnTo>
                      <a:pt x="76403" y="0"/>
                    </a:lnTo>
                  </a:path>
                  <a:path w="153035">
                    <a:moveTo>
                      <a:pt x="76403" y="0"/>
                    </a:moveTo>
                    <a:lnTo>
                      <a:pt x="85954" y="0"/>
                    </a:lnTo>
                  </a:path>
                  <a:path w="153035">
                    <a:moveTo>
                      <a:pt x="76403" y="0"/>
                    </a:moveTo>
                    <a:lnTo>
                      <a:pt x="85954" y="0"/>
                    </a:lnTo>
                  </a:path>
                  <a:path w="153035">
                    <a:moveTo>
                      <a:pt x="85954" y="0"/>
                    </a:moveTo>
                    <a:lnTo>
                      <a:pt x="95504" y="0"/>
                    </a:lnTo>
                  </a:path>
                  <a:path w="153035">
                    <a:moveTo>
                      <a:pt x="85954" y="0"/>
                    </a:moveTo>
                    <a:lnTo>
                      <a:pt x="95504" y="0"/>
                    </a:lnTo>
                  </a:path>
                  <a:path w="153035">
                    <a:moveTo>
                      <a:pt x="95504" y="0"/>
                    </a:moveTo>
                    <a:lnTo>
                      <a:pt x="105055" y="0"/>
                    </a:lnTo>
                  </a:path>
                  <a:path w="153035">
                    <a:moveTo>
                      <a:pt x="95504" y="0"/>
                    </a:moveTo>
                    <a:lnTo>
                      <a:pt x="105055" y="0"/>
                    </a:lnTo>
                  </a:path>
                  <a:path w="153035">
                    <a:moveTo>
                      <a:pt x="105055" y="0"/>
                    </a:moveTo>
                    <a:lnTo>
                      <a:pt x="114605" y="0"/>
                    </a:lnTo>
                  </a:path>
                  <a:path w="153035">
                    <a:moveTo>
                      <a:pt x="105055" y="0"/>
                    </a:moveTo>
                    <a:lnTo>
                      <a:pt x="114605" y="0"/>
                    </a:lnTo>
                  </a:path>
                  <a:path w="153035">
                    <a:moveTo>
                      <a:pt x="114605" y="0"/>
                    </a:moveTo>
                    <a:lnTo>
                      <a:pt x="124156" y="0"/>
                    </a:lnTo>
                  </a:path>
                  <a:path w="153035">
                    <a:moveTo>
                      <a:pt x="114605" y="0"/>
                    </a:moveTo>
                    <a:lnTo>
                      <a:pt x="124156" y="0"/>
                    </a:lnTo>
                  </a:path>
                  <a:path w="153035">
                    <a:moveTo>
                      <a:pt x="124156" y="0"/>
                    </a:moveTo>
                    <a:lnTo>
                      <a:pt x="133706" y="0"/>
                    </a:lnTo>
                  </a:path>
                  <a:path w="153035">
                    <a:moveTo>
                      <a:pt x="124156" y="0"/>
                    </a:moveTo>
                    <a:lnTo>
                      <a:pt x="133706" y="0"/>
                    </a:lnTo>
                  </a:path>
                  <a:path w="153035">
                    <a:moveTo>
                      <a:pt x="133706" y="0"/>
                    </a:moveTo>
                    <a:lnTo>
                      <a:pt x="143257" y="0"/>
                    </a:lnTo>
                  </a:path>
                  <a:path w="153035">
                    <a:moveTo>
                      <a:pt x="133706" y="0"/>
                    </a:moveTo>
                    <a:lnTo>
                      <a:pt x="143257" y="0"/>
                    </a:lnTo>
                  </a:path>
                  <a:path w="153035">
                    <a:moveTo>
                      <a:pt x="143257" y="0"/>
                    </a:moveTo>
                    <a:lnTo>
                      <a:pt x="152807" y="0"/>
                    </a:lnTo>
                  </a:path>
                </a:pathLst>
              </a:custGeom>
              <a:ln w="9548">
                <a:solidFill>
                  <a:srgbClr val="BDBDBD"/>
                </a:solidFill>
              </a:ln>
            </p:spPr>
            <p:txBody>
              <a:bodyPr wrap="square" lIns="0" tIns="0" rIns="0" bIns="0" rtlCol="0"/>
              <a:lstStyle/>
              <a:p>
                <a:endParaRPr/>
              </a:p>
            </p:txBody>
          </p:sp>
          <p:sp>
            <p:nvSpPr>
              <p:cNvPr id="168" name="object 168"/>
              <p:cNvSpPr/>
              <p:nvPr/>
            </p:nvSpPr>
            <p:spPr>
              <a:xfrm>
                <a:off x="6222840" y="5468217"/>
                <a:ext cx="0" cy="0"/>
              </a:xfrm>
              <a:custGeom>
                <a:avLst/>
                <a:gdLst/>
                <a:ahLst/>
                <a:cxnLst/>
                <a:rect l="l" t="t" r="r" b="b"/>
                <a:pathLst>
                  <a:path>
                    <a:moveTo>
                      <a:pt x="0" y="0"/>
                    </a:moveTo>
                    <a:lnTo>
                      <a:pt x="0" y="0"/>
                    </a:lnTo>
                  </a:path>
                </a:pathLst>
              </a:custGeom>
              <a:ln w="9548">
                <a:solidFill>
                  <a:srgbClr val="BDBDBD"/>
                </a:solidFill>
              </a:ln>
            </p:spPr>
            <p:txBody>
              <a:bodyPr wrap="square" lIns="0" tIns="0" rIns="0" bIns="0" rtlCol="0"/>
              <a:lstStyle/>
              <a:p>
                <a:endParaRPr/>
              </a:p>
            </p:txBody>
          </p:sp>
          <p:sp>
            <p:nvSpPr>
              <p:cNvPr id="169" name="object 169"/>
              <p:cNvSpPr/>
              <p:nvPr/>
            </p:nvSpPr>
            <p:spPr>
              <a:xfrm>
                <a:off x="6232391"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0" name="object 170"/>
              <p:cNvSpPr/>
              <p:nvPr/>
            </p:nvSpPr>
            <p:spPr>
              <a:xfrm>
                <a:off x="6241941"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1" name="object 171"/>
              <p:cNvSpPr/>
              <p:nvPr/>
            </p:nvSpPr>
            <p:spPr>
              <a:xfrm>
                <a:off x="6251492"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2" name="object 172"/>
              <p:cNvSpPr/>
              <p:nvPr/>
            </p:nvSpPr>
            <p:spPr>
              <a:xfrm>
                <a:off x="6261042"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3" name="object 173"/>
              <p:cNvSpPr/>
              <p:nvPr/>
            </p:nvSpPr>
            <p:spPr>
              <a:xfrm>
                <a:off x="6270593"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4" name="object 174"/>
              <p:cNvSpPr/>
              <p:nvPr/>
            </p:nvSpPr>
            <p:spPr>
              <a:xfrm>
                <a:off x="6280143"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5" name="object 175"/>
              <p:cNvSpPr/>
              <p:nvPr/>
            </p:nvSpPr>
            <p:spPr>
              <a:xfrm>
                <a:off x="6289694"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6" name="object 176"/>
              <p:cNvSpPr/>
              <p:nvPr/>
            </p:nvSpPr>
            <p:spPr>
              <a:xfrm>
                <a:off x="6299244"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7" name="object 177"/>
              <p:cNvSpPr/>
              <p:nvPr/>
            </p:nvSpPr>
            <p:spPr>
              <a:xfrm>
                <a:off x="6308795"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8" name="object 178"/>
              <p:cNvSpPr/>
              <p:nvPr/>
            </p:nvSpPr>
            <p:spPr>
              <a:xfrm>
                <a:off x="6318345"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79" name="object 179"/>
              <p:cNvSpPr/>
              <p:nvPr/>
            </p:nvSpPr>
            <p:spPr>
              <a:xfrm>
                <a:off x="6327896"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0" name="object 180"/>
              <p:cNvSpPr/>
              <p:nvPr/>
            </p:nvSpPr>
            <p:spPr>
              <a:xfrm>
                <a:off x="6337446"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1" name="object 181"/>
              <p:cNvSpPr/>
              <p:nvPr/>
            </p:nvSpPr>
            <p:spPr>
              <a:xfrm>
                <a:off x="6346997"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2" name="object 182"/>
              <p:cNvSpPr/>
              <p:nvPr/>
            </p:nvSpPr>
            <p:spPr>
              <a:xfrm>
                <a:off x="6356547"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3" name="object 183"/>
              <p:cNvSpPr/>
              <p:nvPr/>
            </p:nvSpPr>
            <p:spPr>
              <a:xfrm>
                <a:off x="6366098"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4" name="object 184"/>
              <p:cNvSpPr/>
              <p:nvPr/>
            </p:nvSpPr>
            <p:spPr>
              <a:xfrm>
                <a:off x="6375648"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5" name="object 185"/>
              <p:cNvSpPr/>
              <p:nvPr/>
            </p:nvSpPr>
            <p:spPr>
              <a:xfrm>
                <a:off x="6385199"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6" name="object 186"/>
              <p:cNvSpPr/>
              <p:nvPr/>
            </p:nvSpPr>
            <p:spPr>
              <a:xfrm>
                <a:off x="6394749"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7" name="object 187"/>
              <p:cNvSpPr/>
              <p:nvPr/>
            </p:nvSpPr>
            <p:spPr>
              <a:xfrm>
                <a:off x="6404300" y="5468217"/>
                <a:ext cx="0" cy="0"/>
              </a:xfrm>
              <a:custGeom>
                <a:avLst/>
                <a:gdLst/>
                <a:ahLst/>
                <a:cxnLst/>
                <a:rect l="l" t="t" r="r" b="b"/>
                <a:pathLst>
                  <a:path>
                    <a:moveTo>
                      <a:pt x="0" y="0"/>
                    </a:moveTo>
                    <a:lnTo>
                      <a:pt x="0" y="0"/>
                    </a:lnTo>
                  </a:path>
                </a:pathLst>
              </a:custGeom>
              <a:ln w="9548">
                <a:solidFill>
                  <a:srgbClr val="BDBDBD"/>
                </a:solidFill>
              </a:ln>
            </p:spPr>
            <p:txBody>
              <a:bodyPr wrap="square" lIns="0" tIns="0" rIns="0" bIns="0" rtlCol="0"/>
              <a:lstStyle/>
              <a:p>
                <a:endParaRPr/>
              </a:p>
            </p:txBody>
          </p:sp>
          <p:sp>
            <p:nvSpPr>
              <p:cNvPr id="188" name="object 188"/>
              <p:cNvSpPr/>
              <p:nvPr/>
            </p:nvSpPr>
            <p:spPr>
              <a:xfrm>
                <a:off x="6413850"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89" name="object 189"/>
              <p:cNvSpPr/>
              <p:nvPr/>
            </p:nvSpPr>
            <p:spPr>
              <a:xfrm>
                <a:off x="6423401"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0" name="object 190"/>
              <p:cNvSpPr/>
              <p:nvPr/>
            </p:nvSpPr>
            <p:spPr>
              <a:xfrm>
                <a:off x="6432951"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1" name="object 191"/>
              <p:cNvSpPr/>
              <p:nvPr/>
            </p:nvSpPr>
            <p:spPr>
              <a:xfrm>
                <a:off x="6442502"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2" name="object 192"/>
              <p:cNvSpPr/>
              <p:nvPr/>
            </p:nvSpPr>
            <p:spPr>
              <a:xfrm>
                <a:off x="6452052"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3" name="object 193"/>
              <p:cNvSpPr/>
              <p:nvPr/>
            </p:nvSpPr>
            <p:spPr>
              <a:xfrm>
                <a:off x="6461603"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4" name="object 194"/>
              <p:cNvSpPr/>
              <p:nvPr/>
            </p:nvSpPr>
            <p:spPr>
              <a:xfrm>
                <a:off x="6471153"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sp>
            <p:nvSpPr>
              <p:cNvPr id="195" name="object 195"/>
              <p:cNvSpPr/>
              <p:nvPr/>
            </p:nvSpPr>
            <p:spPr>
              <a:xfrm>
                <a:off x="6480704" y="5468217"/>
                <a:ext cx="0" cy="0"/>
              </a:xfrm>
              <a:custGeom>
                <a:avLst/>
                <a:gdLst/>
                <a:ahLst/>
                <a:cxnLst/>
                <a:rect l="l" t="t" r="r" b="b"/>
                <a:pathLst>
                  <a:path>
                    <a:moveTo>
                      <a:pt x="0" y="0"/>
                    </a:moveTo>
                    <a:lnTo>
                      <a:pt x="0" y="0"/>
                    </a:lnTo>
                  </a:path>
                  <a:path>
                    <a:moveTo>
                      <a:pt x="0" y="0"/>
                    </a:moveTo>
                    <a:lnTo>
                      <a:pt x="0" y="0"/>
                    </a:lnTo>
                  </a:path>
                </a:pathLst>
              </a:custGeom>
              <a:ln w="9549">
                <a:solidFill>
                  <a:srgbClr val="BDBDBD"/>
                </a:solidFill>
              </a:ln>
            </p:spPr>
            <p:txBody>
              <a:bodyPr wrap="square" lIns="0" tIns="0" rIns="0" bIns="0" rtlCol="0"/>
              <a:lstStyle/>
              <a:p>
                <a:endParaRPr/>
              </a:p>
            </p:txBody>
          </p:sp>
        </p:grpSp>
        <p:grpSp>
          <p:nvGrpSpPr>
            <p:cNvPr id="196" name="object 196"/>
            <p:cNvGrpSpPr/>
            <p:nvPr/>
          </p:nvGrpSpPr>
          <p:grpSpPr>
            <a:xfrm>
              <a:off x="2426215" y="5606362"/>
              <a:ext cx="3897629" cy="96520"/>
              <a:chOff x="2426215" y="5606362"/>
              <a:chExt cx="3897629" cy="96520"/>
            </a:xfrm>
          </p:grpSpPr>
          <p:sp>
            <p:nvSpPr>
              <p:cNvPr id="197" name="object 197"/>
              <p:cNvSpPr/>
              <p:nvPr/>
            </p:nvSpPr>
            <p:spPr>
              <a:xfrm>
                <a:off x="2431295" y="5611442"/>
                <a:ext cx="3887470" cy="86360"/>
              </a:xfrm>
              <a:custGeom>
                <a:avLst/>
                <a:gdLst/>
                <a:ahLst/>
                <a:cxnLst/>
                <a:rect l="l" t="t" r="r" b="b"/>
                <a:pathLst>
                  <a:path w="3887470" h="86360">
                    <a:moveTo>
                      <a:pt x="0" y="0"/>
                    </a:moveTo>
                    <a:lnTo>
                      <a:pt x="3887049" y="0"/>
                    </a:lnTo>
                  </a:path>
                  <a:path w="3887470" h="86360">
                    <a:moveTo>
                      <a:pt x="0" y="0"/>
                    </a:moveTo>
                    <a:lnTo>
                      <a:pt x="0" y="85935"/>
                    </a:lnTo>
                  </a:path>
                </a:pathLst>
              </a:custGeom>
              <a:ln w="9549">
                <a:solidFill>
                  <a:srgbClr val="000000"/>
                </a:solidFill>
              </a:ln>
            </p:spPr>
            <p:txBody>
              <a:bodyPr wrap="square" lIns="0" tIns="0" rIns="0" bIns="0" rtlCol="0"/>
              <a:lstStyle/>
              <a:p>
                <a:endParaRPr/>
              </a:p>
            </p:txBody>
          </p:sp>
          <p:sp>
            <p:nvSpPr>
              <p:cNvPr id="198" name="object 198"/>
              <p:cNvSpPr/>
              <p:nvPr/>
            </p:nvSpPr>
            <p:spPr>
              <a:xfrm>
                <a:off x="3395895" y="5611442"/>
                <a:ext cx="0" cy="86360"/>
              </a:xfrm>
              <a:custGeom>
                <a:avLst/>
                <a:gdLst/>
                <a:ahLst/>
                <a:cxnLst/>
                <a:rect l="l" t="t" r="r" b="b"/>
                <a:pathLst>
                  <a:path h="86360">
                    <a:moveTo>
                      <a:pt x="0" y="0"/>
                    </a:moveTo>
                    <a:lnTo>
                      <a:pt x="0" y="85935"/>
                    </a:lnTo>
                  </a:path>
                </a:pathLst>
              </a:custGeom>
              <a:ln w="9550">
                <a:solidFill>
                  <a:srgbClr val="000000"/>
                </a:solidFill>
              </a:ln>
            </p:spPr>
            <p:txBody>
              <a:bodyPr wrap="square" lIns="0" tIns="0" rIns="0" bIns="0" rtlCol="0"/>
              <a:lstStyle/>
              <a:p>
                <a:endParaRPr/>
              </a:p>
            </p:txBody>
          </p:sp>
          <p:sp>
            <p:nvSpPr>
              <p:cNvPr id="199" name="object 199"/>
              <p:cNvSpPr/>
              <p:nvPr/>
            </p:nvSpPr>
            <p:spPr>
              <a:xfrm>
                <a:off x="4370045" y="5611442"/>
                <a:ext cx="0" cy="86360"/>
              </a:xfrm>
              <a:custGeom>
                <a:avLst/>
                <a:gdLst/>
                <a:ahLst/>
                <a:cxnLst/>
                <a:rect l="l" t="t" r="r" b="b"/>
                <a:pathLst>
                  <a:path h="86360">
                    <a:moveTo>
                      <a:pt x="0" y="0"/>
                    </a:moveTo>
                    <a:lnTo>
                      <a:pt x="0" y="85935"/>
                    </a:lnTo>
                  </a:path>
                </a:pathLst>
              </a:custGeom>
              <a:ln w="9550">
                <a:solidFill>
                  <a:srgbClr val="000000"/>
                </a:solidFill>
              </a:ln>
            </p:spPr>
            <p:txBody>
              <a:bodyPr wrap="square" lIns="0" tIns="0" rIns="0" bIns="0" rtlCol="0"/>
              <a:lstStyle/>
              <a:p>
                <a:endParaRPr/>
              </a:p>
            </p:txBody>
          </p:sp>
          <p:sp>
            <p:nvSpPr>
              <p:cNvPr id="200" name="object 200"/>
              <p:cNvSpPr/>
              <p:nvPr/>
            </p:nvSpPr>
            <p:spPr>
              <a:xfrm>
                <a:off x="5344195" y="5611442"/>
                <a:ext cx="0" cy="86360"/>
              </a:xfrm>
              <a:custGeom>
                <a:avLst/>
                <a:gdLst/>
                <a:ahLst/>
                <a:cxnLst/>
                <a:rect l="l" t="t" r="r" b="b"/>
                <a:pathLst>
                  <a:path h="86360">
                    <a:moveTo>
                      <a:pt x="0" y="0"/>
                    </a:moveTo>
                    <a:lnTo>
                      <a:pt x="0" y="85935"/>
                    </a:lnTo>
                  </a:path>
                </a:pathLst>
              </a:custGeom>
              <a:ln w="9550">
                <a:solidFill>
                  <a:srgbClr val="000000"/>
                </a:solidFill>
              </a:ln>
            </p:spPr>
            <p:txBody>
              <a:bodyPr wrap="square" lIns="0" tIns="0" rIns="0" bIns="0" rtlCol="0"/>
              <a:lstStyle/>
              <a:p>
                <a:endParaRPr/>
              </a:p>
            </p:txBody>
          </p:sp>
          <p:sp>
            <p:nvSpPr>
              <p:cNvPr id="201" name="object 201"/>
              <p:cNvSpPr/>
              <p:nvPr/>
            </p:nvSpPr>
            <p:spPr>
              <a:xfrm>
                <a:off x="6318345" y="5611442"/>
                <a:ext cx="0" cy="86360"/>
              </a:xfrm>
              <a:custGeom>
                <a:avLst/>
                <a:gdLst/>
                <a:ahLst/>
                <a:cxnLst/>
                <a:rect l="l" t="t" r="r" b="b"/>
                <a:pathLst>
                  <a:path h="86360">
                    <a:moveTo>
                      <a:pt x="0" y="0"/>
                    </a:moveTo>
                    <a:lnTo>
                      <a:pt x="0" y="85935"/>
                    </a:lnTo>
                  </a:path>
                </a:pathLst>
              </a:custGeom>
              <a:ln w="9550">
                <a:solidFill>
                  <a:srgbClr val="000000"/>
                </a:solidFill>
              </a:ln>
            </p:spPr>
            <p:txBody>
              <a:bodyPr wrap="square" lIns="0" tIns="0" rIns="0" bIns="0" rtlCol="0"/>
              <a:lstStyle/>
              <a:p>
                <a:endParaRPr/>
              </a:p>
            </p:txBody>
          </p:sp>
        </p:grpSp>
        <p:sp>
          <p:nvSpPr>
            <p:cNvPr id="202" name="object 202"/>
            <p:cNvSpPr txBox="1"/>
            <p:nvPr/>
          </p:nvSpPr>
          <p:spPr>
            <a:xfrm>
              <a:off x="2418595" y="5799258"/>
              <a:ext cx="158750" cy="208915"/>
            </a:xfrm>
            <a:prstGeom prst="rect">
              <a:avLst/>
            </a:prstGeom>
          </p:spPr>
          <p:txBody>
            <a:bodyPr vert="horz" wrap="square" lIns="0" tIns="12700" rIns="0" bIns="0" rtlCol="0">
              <a:spAutoFit/>
            </a:bodyPr>
            <a:lstStyle/>
            <a:p>
              <a:pPr marL="12700">
                <a:lnSpc>
                  <a:spcPct val="100000"/>
                </a:lnSpc>
                <a:spcBef>
                  <a:spcPts val="100"/>
                </a:spcBef>
              </a:pPr>
              <a:r>
                <a:rPr sz="1200" spc="-25" dirty="0">
                  <a:latin typeface="Arial"/>
                  <a:cs typeface="Arial"/>
                </a:rPr>
                <a:t>-</a:t>
              </a:r>
              <a:r>
                <a:rPr sz="1200" dirty="0">
                  <a:latin typeface="Arial"/>
                  <a:cs typeface="Arial"/>
                </a:rPr>
                <a:t>4</a:t>
              </a:r>
              <a:endParaRPr sz="1200">
                <a:latin typeface="Arial"/>
                <a:cs typeface="Arial"/>
              </a:endParaRPr>
            </a:p>
          </p:txBody>
        </p:sp>
        <p:sp>
          <p:nvSpPr>
            <p:cNvPr id="203" name="object 203"/>
            <p:cNvSpPr txBox="1"/>
            <p:nvPr/>
          </p:nvSpPr>
          <p:spPr>
            <a:xfrm>
              <a:off x="3383195" y="5799258"/>
              <a:ext cx="158750" cy="208915"/>
            </a:xfrm>
            <a:prstGeom prst="rect">
              <a:avLst/>
            </a:prstGeom>
          </p:spPr>
          <p:txBody>
            <a:bodyPr vert="horz" wrap="square" lIns="0" tIns="12700" rIns="0" bIns="0" rtlCol="0">
              <a:spAutoFit/>
            </a:bodyPr>
            <a:lstStyle/>
            <a:p>
              <a:pPr marL="12700">
                <a:lnSpc>
                  <a:spcPct val="100000"/>
                </a:lnSpc>
                <a:spcBef>
                  <a:spcPts val="100"/>
                </a:spcBef>
              </a:pPr>
              <a:r>
                <a:rPr sz="1200" spc="-25" dirty="0">
                  <a:latin typeface="Arial"/>
                  <a:cs typeface="Arial"/>
                </a:rPr>
                <a:t>-</a:t>
              </a:r>
              <a:r>
                <a:rPr sz="1200" dirty="0">
                  <a:latin typeface="Arial"/>
                  <a:cs typeface="Arial"/>
                </a:rPr>
                <a:t>2</a:t>
              </a:r>
              <a:endParaRPr sz="1200">
                <a:latin typeface="Arial"/>
                <a:cs typeface="Arial"/>
              </a:endParaRPr>
            </a:p>
          </p:txBody>
        </p:sp>
        <p:sp>
          <p:nvSpPr>
            <p:cNvPr id="204" name="object 204"/>
            <p:cNvSpPr txBox="1"/>
            <p:nvPr/>
          </p:nvSpPr>
          <p:spPr>
            <a:xfrm>
              <a:off x="4357346" y="5799258"/>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0</a:t>
              </a:r>
              <a:endParaRPr sz="1200">
                <a:latin typeface="Arial"/>
                <a:cs typeface="Arial"/>
              </a:endParaRPr>
            </a:p>
          </p:txBody>
        </p:sp>
        <p:sp>
          <p:nvSpPr>
            <p:cNvPr id="205" name="object 205"/>
            <p:cNvSpPr txBox="1"/>
            <p:nvPr/>
          </p:nvSpPr>
          <p:spPr>
            <a:xfrm>
              <a:off x="6305645" y="5799258"/>
              <a:ext cx="110489" cy="208915"/>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4</a:t>
              </a:r>
              <a:endParaRPr sz="1200">
                <a:latin typeface="Arial"/>
                <a:cs typeface="Arial"/>
              </a:endParaRPr>
            </a:p>
          </p:txBody>
        </p:sp>
        <p:grpSp>
          <p:nvGrpSpPr>
            <p:cNvPr id="206" name="object 206"/>
            <p:cNvGrpSpPr/>
            <p:nvPr/>
          </p:nvGrpSpPr>
          <p:grpSpPr>
            <a:xfrm>
              <a:off x="2177903" y="2092568"/>
              <a:ext cx="96520" cy="3380740"/>
              <a:chOff x="2177903" y="2092568"/>
              <a:chExt cx="96520" cy="3380740"/>
            </a:xfrm>
          </p:grpSpPr>
          <p:sp>
            <p:nvSpPr>
              <p:cNvPr id="207" name="object 207"/>
              <p:cNvSpPr/>
              <p:nvPr/>
            </p:nvSpPr>
            <p:spPr>
              <a:xfrm>
                <a:off x="2182983" y="2097648"/>
                <a:ext cx="86360" cy="3370579"/>
              </a:xfrm>
              <a:custGeom>
                <a:avLst/>
                <a:gdLst/>
                <a:ahLst/>
                <a:cxnLst/>
                <a:rect l="l" t="t" r="r" b="b"/>
                <a:pathLst>
                  <a:path w="86360" h="3370579">
                    <a:moveTo>
                      <a:pt x="85954" y="3370569"/>
                    </a:moveTo>
                    <a:lnTo>
                      <a:pt x="85954" y="0"/>
                    </a:lnTo>
                  </a:path>
                  <a:path w="86360" h="3370579">
                    <a:moveTo>
                      <a:pt x="85954" y="3370569"/>
                    </a:moveTo>
                    <a:lnTo>
                      <a:pt x="0" y="3370569"/>
                    </a:lnTo>
                  </a:path>
                </a:pathLst>
              </a:custGeom>
              <a:ln w="9549">
                <a:solidFill>
                  <a:srgbClr val="000000"/>
                </a:solidFill>
              </a:ln>
            </p:spPr>
            <p:txBody>
              <a:bodyPr wrap="square" lIns="0" tIns="0" rIns="0" bIns="0" rtlCol="0"/>
              <a:lstStyle/>
              <a:p>
                <a:endParaRPr/>
              </a:p>
            </p:txBody>
          </p:sp>
          <p:sp>
            <p:nvSpPr>
              <p:cNvPr id="208" name="object 208"/>
              <p:cNvSpPr/>
              <p:nvPr/>
            </p:nvSpPr>
            <p:spPr>
              <a:xfrm>
                <a:off x="2182983" y="4627961"/>
                <a:ext cx="86360" cy="0"/>
              </a:xfrm>
              <a:custGeom>
                <a:avLst/>
                <a:gdLst/>
                <a:ahLst/>
                <a:cxnLst/>
                <a:rect l="l" t="t" r="r" b="b"/>
                <a:pathLst>
                  <a:path w="86360">
                    <a:moveTo>
                      <a:pt x="85954" y="0"/>
                    </a:moveTo>
                    <a:lnTo>
                      <a:pt x="0" y="0"/>
                    </a:lnTo>
                  </a:path>
                </a:pathLst>
              </a:custGeom>
              <a:ln w="9548">
                <a:solidFill>
                  <a:srgbClr val="000000"/>
                </a:solidFill>
              </a:ln>
            </p:spPr>
            <p:txBody>
              <a:bodyPr wrap="square" lIns="0" tIns="0" rIns="0" bIns="0" rtlCol="0"/>
              <a:lstStyle/>
              <a:p>
                <a:endParaRPr/>
              </a:p>
            </p:txBody>
          </p:sp>
          <p:sp>
            <p:nvSpPr>
              <p:cNvPr id="209" name="object 209"/>
              <p:cNvSpPr/>
              <p:nvPr/>
            </p:nvSpPr>
            <p:spPr>
              <a:xfrm>
                <a:off x="2182983" y="3787706"/>
                <a:ext cx="86360" cy="0"/>
              </a:xfrm>
              <a:custGeom>
                <a:avLst/>
                <a:gdLst/>
                <a:ahLst/>
                <a:cxnLst/>
                <a:rect l="l" t="t" r="r" b="b"/>
                <a:pathLst>
                  <a:path w="86360">
                    <a:moveTo>
                      <a:pt x="85954" y="0"/>
                    </a:moveTo>
                    <a:lnTo>
                      <a:pt x="0" y="0"/>
                    </a:lnTo>
                  </a:path>
                </a:pathLst>
              </a:custGeom>
              <a:ln w="9548">
                <a:solidFill>
                  <a:srgbClr val="000000"/>
                </a:solidFill>
              </a:ln>
            </p:spPr>
            <p:txBody>
              <a:bodyPr wrap="square" lIns="0" tIns="0" rIns="0" bIns="0" rtlCol="0"/>
              <a:lstStyle/>
              <a:p>
                <a:endParaRPr/>
              </a:p>
            </p:txBody>
          </p:sp>
          <p:sp>
            <p:nvSpPr>
              <p:cNvPr id="210" name="object 210"/>
              <p:cNvSpPr/>
              <p:nvPr/>
            </p:nvSpPr>
            <p:spPr>
              <a:xfrm>
                <a:off x="2182983" y="2947451"/>
                <a:ext cx="86360" cy="0"/>
              </a:xfrm>
              <a:custGeom>
                <a:avLst/>
                <a:gdLst/>
                <a:ahLst/>
                <a:cxnLst/>
                <a:rect l="l" t="t" r="r" b="b"/>
                <a:pathLst>
                  <a:path w="86360">
                    <a:moveTo>
                      <a:pt x="85954" y="0"/>
                    </a:moveTo>
                    <a:lnTo>
                      <a:pt x="0" y="0"/>
                    </a:lnTo>
                  </a:path>
                </a:pathLst>
              </a:custGeom>
              <a:ln w="9548">
                <a:solidFill>
                  <a:srgbClr val="000000"/>
                </a:solidFill>
              </a:ln>
            </p:spPr>
            <p:txBody>
              <a:bodyPr wrap="square" lIns="0" tIns="0" rIns="0" bIns="0" rtlCol="0"/>
              <a:lstStyle/>
              <a:p>
                <a:endParaRPr/>
              </a:p>
            </p:txBody>
          </p:sp>
          <p:sp>
            <p:nvSpPr>
              <p:cNvPr id="211" name="object 211"/>
              <p:cNvSpPr/>
              <p:nvPr/>
            </p:nvSpPr>
            <p:spPr>
              <a:xfrm>
                <a:off x="2182983" y="2097648"/>
                <a:ext cx="86360" cy="0"/>
              </a:xfrm>
              <a:custGeom>
                <a:avLst/>
                <a:gdLst/>
                <a:ahLst/>
                <a:cxnLst/>
                <a:rect l="l" t="t" r="r" b="b"/>
                <a:pathLst>
                  <a:path w="86360">
                    <a:moveTo>
                      <a:pt x="85954" y="0"/>
                    </a:moveTo>
                    <a:lnTo>
                      <a:pt x="0" y="0"/>
                    </a:lnTo>
                  </a:path>
                </a:pathLst>
              </a:custGeom>
              <a:ln w="9548">
                <a:solidFill>
                  <a:srgbClr val="000000"/>
                </a:solidFill>
              </a:ln>
            </p:spPr>
            <p:txBody>
              <a:bodyPr wrap="square" lIns="0" tIns="0" rIns="0" bIns="0" rtlCol="0"/>
              <a:lstStyle/>
              <a:p>
                <a:endParaRPr/>
              </a:p>
            </p:txBody>
          </p:sp>
        </p:grpSp>
        <p:sp>
          <p:nvSpPr>
            <p:cNvPr id="212" name="object 212"/>
            <p:cNvSpPr txBox="1"/>
            <p:nvPr/>
          </p:nvSpPr>
          <p:spPr>
            <a:xfrm>
              <a:off x="2074778" y="5379130"/>
              <a:ext cx="230504"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0</a:t>
              </a:r>
              <a:r>
                <a:rPr sz="1200" spc="-35" dirty="0">
                  <a:latin typeface="Arial"/>
                  <a:cs typeface="Arial"/>
                </a:rPr>
                <a:t>.0</a:t>
              </a:r>
              <a:endParaRPr sz="1200">
                <a:latin typeface="Arial"/>
                <a:cs typeface="Arial"/>
              </a:endParaRPr>
            </a:p>
          </p:txBody>
        </p:sp>
        <p:sp>
          <p:nvSpPr>
            <p:cNvPr id="213" name="object 213"/>
            <p:cNvSpPr txBox="1"/>
            <p:nvPr/>
          </p:nvSpPr>
          <p:spPr>
            <a:xfrm>
              <a:off x="2074778" y="3689072"/>
              <a:ext cx="230504"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0</a:t>
              </a:r>
              <a:r>
                <a:rPr sz="1200" spc="-35" dirty="0">
                  <a:latin typeface="Arial"/>
                  <a:cs typeface="Arial"/>
                </a:rPr>
                <a:t>.2</a:t>
              </a:r>
              <a:endParaRPr sz="1200">
                <a:latin typeface="Arial"/>
                <a:cs typeface="Arial"/>
              </a:endParaRPr>
            </a:p>
          </p:txBody>
        </p:sp>
        <p:sp>
          <p:nvSpPr>
            <p:cNvPr id="214" name="object 214"/>
            <p:cNvSpPr txBox="1"/>
            <p:nvPr/>
          </p:nvSpPr>
          <p:spPr>
            <a:xfrm>
              <a:off x="2074778" y="2848817"/>
              <a:ext cx="230504"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0</a:t>
              </a:r>
              <a:r>
                <a:rPr sz="1200" spc="-35" dirty="0">
                  <a:latin typeface="Arial"/>
                  <a:cs typeface="Arial"/>
                </a:rPr>
                <a:t>.3</a:t>
              </a:r>
              <a:endParaRPr sz="1200">
                <a:latin typeface="Arial"/>
                <a:cs typeface="Arial"/>
              </a:endParaRPr>
            </a:p>
          </p:txBody>
        </p:sp>
        <p:sp>
          <p:nvSpPr>
            <p:cNvPr id="215" name="object 215"/>
            <p:cNvSpPr txBox="1"/>
            <p:nvPr/>
          </p:nvSpPr>
          <p:spPr>
            <a:xfrm>
              <a:off x="2074778" y="2008562"/>
              <a:ext cx="230504"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0</a:t>
              </a:r>
              <a:r>
                <a:rPr sz="1200" spc="-35" dirty="0">
                  <a:latin typeface="Arial"/>
                  <a:cs typeface="Arial"/>
                </a:rPr>
                <a:t>.4</a:t>
              </a:r>
              <a:endParaRPr sz="1200">
                <a:latin typeface="Arial"/>
                <a:cs typeface="Arial"/>
              </a:endParaRPr>
            </a:p>
          </p:txBody>
        </p:sp>
        <p:grpSp>
          <p:nvGrpSpPr>
            <p:cNvPr id="217" name="object 217"/>
            <p:cNvGrpSpPr/>
            <p:nvPr/>
          </p:nvGrpSpPr>
          <p:grpSpPr>
            <a:xfrm>
              <a:off x="2268931" y="1963971"/>
              <a:ext cx="4211955" cy="3648075"/>
              <a:chOff x="2268931" y="1963971"/>
              <a:chExt cx="4211955" cy="3648075"/>
            </a:xfrm>
          </p:grpSpPr>
          <p:sp>
            <p:nvSpPr>
              <p:cNvPr id="218" name="object 218"/>
              <p:cNvSpPr/>
              <p:nvPr/>
            </p:nvSpPr>
            <p:spPr>
              <a:xfrm>
                <a:off x="2268938" y="1963971"/>
                <a:ext cx="4202430" cy="3648075"/>
              </a:xfrm>
              <a:custGeom>
                <a:avLst/>
                <a:gdLst/>
                <a:ahLst/>
                <a:cxnLst/>
                <a:rect l="l" t="t" r="r" b="b"/>
                <a:pathLst>
                  <a:path w="4202430" h="3648075">
                    <a:moveTo>
                      <a:pt x="0" y="3647471"/>
                    </a:moveTo>
                    <a:lnTo>
                      <a:pt x="4202216" y="3647471"/>
                    </a:lnTo>
                    <a:lnTo>
                      <a:pt x="4202216" y="0"/>
                    </a:lnTo>
                    <a:lnTo>
                      <a:pt x="0" y="0"/>
                    </a:lnTo>
                    <a:lnTo>
                      <a:pt x="0" y="3647471"/>
                    </a:lnTo>
                    <a:close/>
                  </a:path>
                </a:pathLst>
              </a:custGeom>
              <a:ln w="9549">
                <a:solidFill>
                  <a:srgbClr val="000000"/>
                </a:solidFill>
              </a:ln>
            </p:spPr>
            <p:txBody>
              <a:bodyPr wrap="square" lIns="0" tIns="0" rIns="0" bIns="0" rtlCol="0"/>
              <a:lstStyle/>
              <a:p>
                <a:endParaRPr/>
              </a:p>
            </p:txBody>
          </p:sp>
          <p:sp>
            <p:nvSpPr>
              <p:cNvPr id="219" name="object 219"/>
              <p:cNvSpPr/>
              <p:nvPr/>
            </p:nvSpPr>
            <p:spPr>
              <a:xfrm>
                <a:off x="2268931" y="2145389"/>
                <a:ext cx="4211955" cy="3322954"/>
              </a:xfrm>
              <a:custGeom>
                <a:avLst/>
                <a:gdLst/>
                <a:ahLst/>
                <a:cxnLst/>
                <a:rect l="l" t="t" r="r" b="b"/>
                <a:pathLst>
                  <a:path w="4211955" h="3322954">
                    <a:moveTo>
                      <a:pt x="0" y="3322827"/>
                    </a:moveTo>
                    <a:lnTo>
                      <a:pt x="0" y="3322827"/>
                    </a:lnTo>
                    <a:lnTo>
                      <a:pt x="248319" y="3322827"/>
                    </a:lnTo>
                    <a:lnTo>
                      <a:pt x="257869" y="3313278"/>
                    </a:lnTo>
                    <a:lnTo>
                      <a:pt x="391576" y="3313278"/>
                    </a:lnTo>
                    <a:lnTo>
                      <a:pt x="401127" y="3303730"/>
                    </a:lnTo>
                    <a:lnTo>
                      <a:pt x="477531" y="3303730"/>
                    </a:lnTo>
                    <a:lnTo>
                      <a:pt x="477531" y="3294182"/>
                    </a:lnTo>
                    <a:lnTo>
                      <a:pt x="534833" y="3294182"/>
                    </a:lnTo>
                    <a:lnTo>
                      <a:pt x="544384" y="3284633"/>
                    </a:lnTo>
                    <a:lnTo>
                      <a:pt x="553934" y="3284633"/>
                    </a:lnTo>
                    <a:lnTo>
                      <a:pt x="563485" y="3284633"/>
                    </a:lnTo>
                    <a:lnTo>
                      <a:pt x="573035" y="3284633"/>
                    </a:lnTo>
                    <a:lnTo>
                      <a:pt x="582586" y="3284633"/>
                    </a:lnTo>
                    <a:lnTo>
                      <a:pt x="582586" y="3275085"/>
                    </a:lnTo>
                    <a:lnTo>
                      <a:pt x="592136" y="3275085"/>
                    </a:lnTo>
                    <a:lnTo>
                      <a:pt x="601687" y="3275085"/>
                    </a:lnTo>
                    <a:lnTo>
                      <a:pt x="611237" y="3275085"/>
                    </a:lnTo>
                    <a:lnTo>
                      <a:pt x="620788" y="3275085"/>
                    </a:lnTo>
                    <a:lnTo>
                      <a:pt x="620788" y="3265537"/>
                    </a:lnTo>
                    <a:lnTo>
                      <a:pt x="630338" y="3265537"/>
                    </a:lnTo>
                    <a:lnTo>
                      <a:pt x="639889" y="3265537"/>
                    </a:lnTo>
                    <a:lnTo>
                      <a:pt x="649439" y="3265537"/>
                    </a:lnTo>
                    <a:lnTo>
                      <a:pt x="658990" y="3265537"/>
                    </a:lnTo>
                    <a:lnTo>
                      <a:pt x="658990" y="3255988"/>
                    </a:lnTo>
                    <a:lnTo>
                      <a:pt x="668540" y="3255988"/>
                    </a:lnTo>
                    <a:lnTo>
                      <a:pt x="678091" y="3255988"/>
                    </a:lnTo>
                    <a:lnTo>
                      <a:pt x="687641" y="3255988"/>
                    </a:lnTo>
                    <a:lnTo>
                      <a:pt x="687641" y="3246440"/>
                    </a:lnTo>
                    <a:lnTo>
                      <a:pt x="697192" y="3246440"/>
                    </a:lnTo>
                    <a:lnTo>
                      <a:pt x="706742" y="3246440"/>
                    </a:lnTo>
                    <a:lnTo>
                      <a:pt x="716293" y="3236892"/>
                    </a:lnTo>
                    <a:lnTo>
                      <a:pt x="725843" y="3236892"/>
                    </a:lnTo>
                    <a:lnTo>
                      <a:pt x="735394" y="3236892"/>
                    </a:lnTo>
                    <a:lnTo>
                      <a:pt x="735394" y="3227343"/>
                    </a:lnTo>
                    <a:lnTo>
                      <a:pt x="744944" y="3227343"/>
                    </a:lnTo>
                    <a:lnTo>
                      <a:pt x="754495" y="3227343"/>
                    </a:lnTo>
                    <a:lnTo>
                      <a:pt x="764045" y="3217795"/>
                    </a:lnTo>
                    <a:lnTo>
                      <a:pt x="773596" y="3217795"/>
                    </a:lnTo>
                    <a:lnTo>
                      <a:pt x="783146" y="3208247"/>
                    </a:lnTo>
                    <a:lnTo>
                      <a:pt x="792697" y="3208247"/>
                    </a:lnTo>
                    <a:lnTo>
                      <a:pt x="792697" y="3198698"/>
                    </a:lnTo>
                    <a:lnTo>
                      <a:pt x="802247" y="3198698"/>
                    </a:lnTo>
                    <a:lnTo>
                      <a:pt x="811798" y="3198698"/>
                    </a:lnTo>
                    <a:lnTo>
                      <a:pt x="811798" y="3189150"/>
                    </a:lnTo>
                    <a:lnTo>
                      <a:pt x="821348" y="3189150"/>
                    </a:lnTo>
                    <a:lnTo>
                      <a:pt x="830899" y="3179601"/>
                    </a:lnTo>
                    <a:lnTo>
                      <a:pt x="840449" y="3179601"/>
                    </a:lnTo>
                    <a:lnTo>
                      <a:pt x="840449" y="3170053"/>
                    </a:lnTo>
                    <a:lnTo>
                      <a:pt x="850000" y="3170053"/>
                    </a:lnTo>
                    <a:lnTo>
                      <a:pt x="859550" y="3160505"/>
                    </a:lnTo>
                    <a:lnTo>
                      <a:pt x="869101" y="3160505"/>
                    </a:lnTo>
                    <a:lnTo>
                      <a:pt x="869101" y="3150956"/>
                    </a:lnTo>
                    <a:lnTo>
                      <a:pt x="878651" y="3150956"/>
                    </a:lnTo>
                    <a:lnTo>
                      <a:pt x="888202" y="3141408"/>
                    </a:lnTo>
                    <a:lnTo>
                      <a:pt x="897752" y="3141408"/>
                    </a:lnTo>
                    <a:lnTo>
                      <a:pt x="897752" y="3131860"/>
                    </a:lnTo>
                    <a:lnTo>
                      <a:pt x="907303" y="3131860"/>
                    </a:lnTo>
                    <a:lnTo>
                      <a:pt x="907303" y="3122311"/>
                    </a:lnTo>
                    <a:lnTo>
                      <a:pt x="916853" y="3122311"/>
                    </a:lnTo>
                    <a:lnTo>
                      <a:pt x="926404" y="3112763"/>
                    </a:lnTo>
                    <a:lnTo>
                      <a:pt x="935954" y="3103215"/>
                    </a:lnTo>
                    <a:lnTo>
                      <a:pt x="983707" y="3055473"/>
                    </a:lnTo>
                    <a:lnTo>
                      <a:pt x="983707" y="3045925"/>
                    </a:lnTo>
                    <a:lnTo>
                      <a:pt x="993257" y="3045925"/>
                    </a:lnTo>
                    <a:lnTo>
                      <a:pt x="993257" y="3036376"/>
                    </a:lnTo>
                    <a:lnTo>
                      <a:pt x="1002808" y="3036376"/>
                    </a:lnTo>
                    <a:lnTo>
                      <a:pt x="1002808" y="3026828"/>
                    </a:lnTo>
                    <a:lnTo>
                      <a:pt x="1012358" y="3017279"/>
                    </a:lnTo>
                    <a:lnTo>
                      <a:pt x="1021909" y="3007731"/>
                    </a:lnTo>
                    <a:lnTo>
                      <a:pt x="1031459" y="2998183"/>
                    </a:lnTo>
                    <a:lnTo>
                      <a:pt x="1031459" y="2988634"/>
                    </a:lnTo>
                    <a:lnTo>
                      <a:pt x="1041009" y="2988634"/>
                    </a:lnTo>
                    <a:lnTo>
                      <a:pt x="1041009" y="2979086"/>
                    </a:lnTo>
                    <a:lnTo>
                      <a:pt x="1050560" y="2969538"/>
                    </a:lnTo>
                    <a:lnTo>
                      <a:pt x="1050560" y="2959989"/>
                    </a:lnTo>
                    <a:lnTo>
                      <a:pt x="1060110" y="2959989"/>
                    </a:lnTo>
                    <a:lnTo>
                      <a:pt x="1060110" y="2950441"/>
                    </a:lnTo>
                    <a:lnTo>
                      <a:pt x="1069661" y="2940893"/>
                    </a:lnTo>
                    <a:lnTo>
                      <a:pt x="1069661" y="2931344"/>
                    </a:lnTo>
                    <a:lnTo>
                      <a:pt x="1079211" y="2931344"/>
                    </a:lnTo>
                    <a:lnTo>
                      <a:pt x="1079211" y="2921796"/>
                    </a:lnTo>
                    <a:lnTo>
                      <a:pt x="1088762" y="2912248"/>
                    </a:lnTo>
                    <a:lnTo>
                      <a:pt x="1088762" y="2902699"/>
                    </a:lnTo>
                    <a:lnTo>
                      <a:pt x="1098312" y="2902699"/>
                    </a:lnTo>
                    <a:lnTo>
                      <a:pt x="1098312" y="2893151"/>
                    </a:lnTo>
                    <a:lnTo>
                      <a:pt x="1107863" y="2883603"/>
                    </a:lnTo>
                    <a:lnTo>
                      <a:pt x="1107863" y="2874054"/>
                    </a:lnTo>
                    <a:lnTo>
                      <a:pt x="1117413" y="2864506"/>
                    </a:lnTo>
                    <a:lnTo>
                      <a:pt x="1117413" y="2854957"/>
                    </a:lnTo>
                    <a:lnTo>
                      <a:pt x="1126964" y="2845409"/>
                    </a:lnTo>
                    <a:lnTo>
                      <a:pt x="1136514" y="2835861"/>
                    </a:lnTo>
                    <a:lnTo>
                      <a:pt x="1146065" y="2826312"/>
                    </a:lnTo>
                    <a:lnTo>
                      <a:pt x="1146065" y="2816764"/>
                    </a:lnTo>
                    <a:lnTo>
                      <a:pt x="1155615" y="2807216"/>
                    </a:lnTo>
                    <a:lnTo>
                      <a:pt x="1155615" y="2797667"/>
                    </a:lnTo>
                    <a:lnTo>
                      <a:pt x="1165166" y="2788119"/>
                    </a:lnTo>
                    <a:lnTo>
                      <a:pt x="1165166" y="2778571"/>
                    </a:lnTo>
                    <a:lnTo>
                      <a:pt x="1174716" y="2769022"/>
                    </a:lnTo>
                    <a:lnTo>
                      <a:pt x="1174716" y="2759474"/>
                    </a:lnTo>
                    <a:lnTo>
                      <a:pt x="1184267" y="2749926"/>
                    </a:lnTo>
                    <a:lnTo>
                      <a:pt x="1184267" y="2740377"/>
                    </a:lnTo>
                    <a:lnTo>
                      <a:pt x="1193817" y="2730829"/>
                    </a:lnTo>
                    <a:lnTo>
                      <a:pt x="1193817" y="2711732"/>
                    </a:lnTo>
                    <a:lnTo>
                      <a:pt x="1203368" y="2702184"/>
                    </a:lnTo>
                    <a:lnTo>
                      <a:pt x="1203368" y="2692635"/>
                    </a:lnTo>
                    <a:lnTo>
                      <a:pt x="1212918" y="2683087"/>
                    </a:lnTo>
                    <a:lnTo>
                      <a:pt x="1212918" y="2673539"/>
                    </a:lnTo>
                    <a:lnTo>
                      <a:pt x="1222469" y="2663990"/>
                    </a:lnTo>
                    <a:lnTo>
                      <a:pt x="1222469" y="2654442"/>
                    </a:lnTo>
                    <a:lnTo>
                      <a:pt x="1232019" y="2635345"/>
                    </a:lnTo>
                    <a:lnTo>
                      <a:pt x="1232019" y="2625797"/>
                    </a:lnTo>
                    <a:lnTo>
                      <a:pt x="1241570" y="2616249"/>
                    </a:lnTo>
                    <a:lnTo>
                      <a:pt x="1241570" y="2606700"/>
                    </a:lnTo>
                    <a:lnTo>
                      <a:pt x="1251120" y="2597152"/>
                    </a:lnTo>
                    <a:lnTo>
                      <a:pt x="1251120" y="2578055"/>
                    </a:lnTo>
                    <a:lnTo>
                      <a:pt x="1260671" y="2568507"/>
                    </a:lnTo>
                    <a:lnTo>
                      <a:pt x="1260671" y="2558958"/>
                    </a:lnTo>
                    <a:lnTo>
                      <a:pt x="1270221" y="2549410"/>
                    </a:lnTo>
                    <a:lnTo>
                      <a:pt x="1270221" y="2530313"/>
                    </a:lnTo>
                    <a:lnTo>
                      <a:pt x="1279772" y="2520765"/>
                    </a:lnTo>
                    <a:lnTo>
                      <a:pt x="1279772" y="2511217"/>
                    </a:lnTo>
                    <a:lnTo>
                      <a:pt x="1289322" y="2492120"/>
                    </a:lnTo>
                    <a:lnTo>
                      <a:pt x="1289322" y="2482572"/>
                    </a:lnTo>
                    <a:lnTo>
                      <a:pt x="1298873" y="2463475"/>
                    </a:lnTo>
                    <a:lnTo>
                      <a:pt x="1298873" y="2453927"/>
                    </a:lnTo>
                    <a:lnTo>
                      <a:pt x="1308423" y="2444378"/>
                    </a:lnTo>
                    <a:lnTo>
                      <a:pt x="1308423" y="2425281"/>
                    </a:lnTo>
                    <a:lnTo>
                      <a:pt x="1317974" y="2415733"/>
                    </a:lnTo>
                    <a:lnTo>
                      <a:pt x="1317974" y="2396636"/>
                    </a:lnTo>
                    <a:lnTo>
                      <a:pt x="1327524" y="2387088"/>
                    </a:lnTo>
                    <a:lnTo>
                      <a:pt x="1327524" y="2367991"/>
                    </a:lnTo>
                    <a:lnTo>
                      <a:pt x="1337075" y="2358443"/>
                    </a:lnTo>
                    <a:lnTo>
                      <a:pt x="1337075" y="2339346"/>
                    </a:lnTo>
                    <a:lnTo>
                      <a:pt x="1346625" y="2329798"/>
                    </a:lnTo>
                    <a:lnTo>
                      <a:pt x="1346625" y="2310701"/>
                    </a:lnTo>
                    <a:lnTo>
                      <a:pt x="1356176" y="2301153"/>
                    </a:lnTo>
                    <a:lnTo>
                      <a:pt x="1356176" y="2282056"/>
                    </a:lnTo>
                    <a:lnTo>
                      <a:pt x="1365726" y="2262959"/>
                    </a:lnTo>
                    <a:lnTo>
                      <a:pt x="1365726" y="2253411"/>
                    </a:lnTo>
                    <a:lnTo>
                      <a:pt x="1375277" y="2234314"/>
                    </a:lnTo>
                    <a:lnTo>
                      <a:pt x="1384827" y="2224766"/>
                    </a:lnTo>
                    <a:lnTo>
                      <a:pt x="1384827" y="2205669"/>
                    </a:lnTo>
                    <a:lnTo>
                      <a:pt x="1394378" y="2186573"/>
                    </a:lnTo>
                    <a:lnTo>
                      <a:pt x="1394378" y="2177024"/>
                    </a:lnTo>
                    <a:lnTo>
                      <a:pt x="1403928" y="2157928"/>
                    </a:lnTo>
                    <a:lnTo>
                      <a:pt x="1403928" y="2138831"/>
                    </a:lnTo>
                    <a:lnTo>
                      <a:pt x="1413479" y="2119734"/>
                    </a:lnTo>
                    <a:lnTo>
                      <a:pt x="1413479" y="2110186"/>
                    </a:lnTo>
                    <a:lnTo>
                      <a:pt x="1423029" y="2091089"/>
                    </a:lnTo>
                    <a:lnTo>
                      <a:pt x="1423029" y="2071992"/>
                    </a:lnTo>
                    <a:lnTo>
                      <a:pt x="1432580" y="2052896"/>
                    </a:lnTo>
                    <a:lnTo>
                      <a:pt x="1432580" y="2043347"/>
                    </a:lnTo>
                    <a:lnTo>
                      <a:pt x="1442130" y="2024251"/>
                    </a:lnTo>
                    <a:lnTo>
                      <a:pt x="1442130" y="2005154"/>
                    </a:lnTo>
                    <a:lnTo>
                      <a:pt x="1451681" y="1986057"/>
                    </a:lnTo>
                    <a:lnTo>
                      <a:pt x="1451681" y="1966960"/>
                    </a:lnTo>
                    <a:lnTo>
                      <a:pt x="1461231" y="1947864"/>
                    </a:lnTo>
                    <a:lnTo>
                      <a:pt x="1461231" y="1938315"/>
                    </a:lnTo>
                    <a:lnTo>
                      <a:pt x="1470782" y="1919219"/>
                    </a:lnTo>
                    <a:lnTo>
                      <a:pt x="1470782" y="1900122"/>
                    </a:lnTo>
                    <a:lnTo>
                      <a:pt x="1480332" y="1881025"/>
                    </a:lnTo>
                    <a:lnTo>
                      <a:pt x="1480332" y="1861929"/>
                    </a:lnTo>
                    <a:lnTo>
                      <a:pt x="1489883" y="1842832"/>
                    </a:lnTo>
                    <a:lnTo>
                      <a:pt x="1489883" y="1823735"/>
                    </a:lnTo>
                    <a:lnTo>
                      <a:pt x="1499433" y="1804638"/>
                    </a:lnTo>
                    <a:lnTo>
                      <a:pt x="1499433" y="1785542"/>
                    </a:lnTo>
                    <a:lnTo>
                      <a:pt x="1508984" y="1766445"/>
                    </a:lnTo>
                    <a:lnTo>
                      <a:pt x="1508984" y="1747348"/>
                    </a:lnTo>
                    <a:lnTo>
                      <a:pt x="1518534" y="1728252"/>
                    </a:lnTo>
                    <a:lnTo>
                      <a:pt x="1518534" y="1709155"/>
                    </a:lnTo>
                    <a:lnTo>
                      <a:pt x="1528085" y="1690058"/>
                    </a:lnTo>
                    <a:lnTo>
                      <a:pt x="1528085" y="1670962"/>
                    </a:lnTo>
                    <a:lnTo>
                      <a:pt x="1537635" y="1651865"/>
                    </a:lnTo>
                    <a:lnTo>
                      <a:pt x="1537635" y="1632768"/>
                    </a:lnTo>
                    <a:lnTo>
                      <a:pt x="1547186" y="1613671"/>
                    </a:lnTo>
                    <a:lnTo>
                      <a:pt x="1547186" y="1594575"/>
                    </a:lnTo>
                    <a:lnTo>
                      <a:pt x="1556736" y="1575478"/>
                    </a:lnTo>
                    <a:lnTo>
                      <a:pt x="1556736" y="1556381"/>
                    </a:lnTo>
                    <a:lnTo>
                      <a:pt x="1566287" y="1537285"/>
                    </a:lnTo>
                    <a:lnTo>
                      <a:pt x="1566287" y="1518188"/>
                    </a:lnTo>
                    <a:lnTo>
                      <a:pt x="1575837" y="1499091"/>
                    </a:lnTo>
                    <a:lnTo>
                      <a:pt x="1575837" y="1479994"/>
                    </a:lnTo>
                    <a:lnTo>
                      <a:pt x="1585387" y="1460898"/>
                    </a:lnTo>
                    <a:lnTo>
                      <a:pt x="1585387" y="1441801"/>
                    </a:lnTo>
                    <a:lnTo>
                      <a:pt x="1594938" y="1422704"/>
                    </a:lnTo>
                    <a:lnTo>
                      <a:pt x="1594938" y="1403608"/>
                    </a:lnTo>
                    <a:lnTo>
                      <a:pt x="1604488" y="1384511"/>
                    </a:lnTo>
                    <a:lnTo>
                      <a:pt x="1604488" y="1365414"/>
                    </a:lnTo>
                    <a:lnTo>
                      <a:pt x="1614039" y="1336769"/>
                    </a:lnTo>
                    <a:lnTo>
                      <a:pt x="1614039" y="1317672"/>
                    </a:lnTo>
                    <a:lnTo>
                      <a:pt x="1623589" y="1298576"/>
                    </a:lnTo>
                    <a:lnTo>
                      <a:pt x="1633140" y="1279479"/>
                    </a:lnTo>
                    <a:lnTo>
                      <a:pt x="1633140" y="1260382"/>
                    </a:lnTo>
                    <a:lnTo>
                      <a:pt x="1642690" y="1241286"/>
                    </a:lnTo>
                    <a:lnTo>
                      <a:pt x="1642690" y="1222189"/>
                    </a:lnTo>
                    <a:lnTo>
                      <a:pt x="1652241" y="1203092"/>
                    </a:lnTo>
                    <a:lnTo>
                      <a:pt x="1652241" y="1183995"/>
                    </a:lnTo>
                    <a:lnTo>
                      <a:pt x="1661791" y="1164899"/>
                    </a:lnTo>
                    <a:lnTo>
                      <a:pt x="1661791" y="1145802"/>
                    </a:lnTo>
                    <a:lnTo>
                      <a:pt x="1671342" y="1117157"/>
                    </a:lnTo>
                    <a:lnTo>
                      <a:pt x="1671342" y="1098060"/>
                    </a:lnTo>
                    <a:lnTo>
                      <a:pt x="1680892" y="1078964"/>
                    </a:lnTo>
                    <a:lnTo>
                      <a:pt x="1680892" y="1059867"/>
                    </a:lnTo>
                    <a:lnTo>
                      <a:pt x="1690443" y="1040770"/>
                    </a:lnTo>
                    <a:lnTo>
                      <a:pt x="1690443" y="1021673"/>
                    </a:lnTo>
                    <a:lnTo>
                      <a:pt x="1699993" y="1002577"/>
                    </a:lnTo>
                    <a:lnTo>
                      <a:pt x="1699993" y="983480"/>
                    </a:lnTo>
                    <a:lnTo>
                      <a:pt x="1709544" y="964383"/>
                    </a:lnTo>
                    <a:lnTo>
                      <a:pt x="1709544" y="945287"/>
                    </a:lnTo>
                    <a:lnTo>
                      <a:pt x="1719094" y="926190"/>
                    </a:lnTo>
                    <a:lnTo>
                      <a:pt x="1719094" y="907093"/>
                    </a:lnTo>
                    <a:lnTo>
                      <a:pt x="1728645" y="887996"/>
                    </a:lnTo>
                    <a:lnTo>
                      <a:pt x="1728645" y="868900"/>
                    </a:lnTo>
                    <a:lnTo>
                      <a:pt x="1738195" y="849803"/>
                    </a:lnTo>
                    <a:lnTo>
                      <a:pt x="1738195" y="830706"/>
                    </a:lnTo>
                    <a:lnTo>
                      <a:pt x="1747746" y="811610"/>
                    </a:lnTo>
                    <a:lnTo>
                      <a:pt x="1747746" y="792513"/>
                    </a:lnTo>
                    <a:lnTo>
                      <a:pt x="1757296" y="773416"/>
                    </a:lnTo>
                    <a:lnTo>
                      <a:pt x="1757296" y="754319"/>
                    </a:lnTo>
                    <a:lnTo>
                      <a:pt x="1766847" y="735223"/>
                    </a:lnTo>
                    <a:lnTo>
                      <a:pt x="1766847" y="716126"/>
                    </a:lnTo>
                    <a:lnTo>
                      <a:pt x="1776397" y="697029"/>
                    </a:lnTo>
                    <a:lnTo>
                      <a:pt x="1776397" y="677933"/>
                    </a:lnTo>
                    <a:lnTo>
                      <a:pt x="1785948" y="658836"/>
                    </a:lnTo>
                    <a:lnTo>
                      <a:pt x="1785948" y="639739"/>
                    </a:lnTo>
                    <a:lnTo>
                      <a:pt x="1795498" y="630191"/>
                    </a:lnTo>
                    <a:lnTo>
                      <a:pt x="1795498" y="611094"/>
                    </a:lnTo>
                    <a:lnTo>
                      <a:pt x="1805049" y="591997"/>
                    </a:lnTo>
                    <a:lnTo>
                      <a:pt x="1805049" y="572901"/>
                    </a:lnTo>
                    <a:lnTo>
                      <a:pt x="1814599" y="553804"/>
                    </a:lnTo>
                    <a:lnTo>
                      <a:pt x="1814599" y="544256"/>
                    </a:lnTo>
                    <a:lnTo>
                      <a:pt x="1824150" y="525159"/>
                    </a:lnTo>
                    <a:lnTo>
                      <a:pt x="1824150" y="506062"/>
                    </a:lnTo>
                    <a:lnTo>
                      <a:pt x="1833700" y="486966"/>
                    </a:lnTo>
                    <a:lnTo>
                      <a:pt x="1833700" y="477417"/>
                    </a:lnTo>
                    <a:lnTo>
                      <a:pt x="1843251" y="458321"/>
                    </a:lnTo>
                    <a:lnTo>
                      <a:pt x="1843251" y="439224"/>
                    </a:lnTo>
                    <a:lnTo>
                      <a:pt x="1852801" y="429675"/>
                    </a:lnTo>
                    <a:lnTo>
                      <a:pt x="1852801" y="410579"/>
                    </a:lnTo>
                    <a:lnTo>
                      <a:pt x="1862352" y="401030"/>
                    </a:lnTo>
                    <a:lnTo>
                      <a:pt x="1862352" y="381934"/>
                    </a:lnTo>
                    <a:lnTo>
                      <a:pt x="1871902" y="362837"/>
                    </a:lnTo>
                    <a:lnTo>
                      <a:pt x="1871902" y="353289"/>
                    </a:lnTo>
                    <a:lnTo>
                      <a:pt x="1881453" y="334192"/>
                    </a:lnTo>
                    <a:lnTo>
                      <a:pt x="1891003" y="324644"/>
                    </a:lnTo>
                    <a:lnTo>
                      <a:pt x="1891003" y="315095"/>
                    </a:lnTo>
                    <a:lnTo>
                      <a:pt x="1900554" y="295998"/>
                    </a:lnTo>
                    <a:lnTo>
                      <a:pt x="1900554" y="286450"/>
                    </a:lnTo>
                    <a:lnTo>
                      <a:pt x="1910104" y="267353"/>
                    </a:lnTo>
                    <a:lnTo>
                      <a:pt x="1910104" y="257805"/>
                    </a:lnTo>
                    <a:lnTo>
                      <a:pt x="1919655" y="248257"/>
                    </a:lnTo>
                    <a:lnTo>
                      <a:pt x="1919655" y="238708"/>
                    </a:lnTo>
                    <a:lnTo>
                      <a:pt x="1929205" y="219612"/>
                    </a:lnTo>
                    <a:lnTo>
                      <a:pt x="1929205" y="210063"/>
                    </a:lnTo>
                    <a:lnTo>
                      <a:pt x="1938756" y="200515"/>
                    </a:lnTo>
                    <a:lnTo>
                      <a:pt x="1938756" y="190967"/>
                    </a:lnTo>
                    <a:lnTo>
                      <a:pt x="1948306" y="181418"/>
                    </a:lnTo>
                    <a:lnTo>
                      <a:pt x="1948306" y="162322"/>
                    </a:lnTo>
                    <a:lnTo>
                      <a:pt x="1957857" y="152773"/>
                    </a:lnTo>
                    <a:lnTo>
                      <a:pt x="1957857" y="143225"/>
                    </a:lnTo>
                    <a:lnTo>
                      <a:pt x="1967407" y="133676"/>
                    </a:lnTo>
                    <a:lnTo>
                      <a:pt x="1967407" y="124128"/>
                    </a:lnTo>
                    <a:lnTo>
                      <a:pt x="1976958" y="114580"/>
                    </a:lnTo>
                    <a:lnTo>
                      <a:pt x="1986508" y="105031"/>
                    </a:lnTo>
                    <a:lnTo>
                      <a:pt x="1986508" y="95483"/>
                    </a:lnTo>
                    <a:lnTo>
                      <a:pt x="1996059" y="85935"/>
                    </a:lnTo>
                    <a:lnTo>
                      <a:pt x="1996059" y="76386"/>
                    </a:lnTo>
                    <a:lnTo>
                      <a:pt x="2005609" y="66838"/>
                    </a:lnTo>
                    <a:lnTo>
                      <a:pt x="2015160" y="57290"/>
                    </a:lnTo>
                    <a:lnTo>
                      <a:pt x="2015160" y="47741"/>
                    </a:lnTo>
                    <a:lnTo>
                      <a:pt x="2024710" y="47741"/>
                    </a:lnTo>
                    <a:lnTo>
                      <a:pt x="2024710" y="38193"/>
                    </a:lnTo>
                    <a:lnTo>
                      <a:pt x="2034261" y="38193"/>
                    </a:lnTo>
                    <a:lnTo>
                      <a:pt x="2034261" y="28645"/>
                    </a:lnTo>
                    <a:lnTo>
                      <a:pt x="2043811" y="28645"/>
                    </a:lnTo>
                    <a:lnTo>
                      <a:pt x="2043811" y="19096"/>
                    </a:lnTo>
                    <a:lnTo>
                      <a:pt x="2053362" y="19096"/>
                    </a:lnTo>
                    <a:lnTo>
                      <a:pt x="2062912" y="9548"/>
                    </a:lnTo>
                    <a:lnTo>
                      <a:pt x="2072463" y="9548"/>
                    </a:lnTo>
                    <a:lnTo>
                      <a:pt x="2072463" y="0"/>
                    </a:lnTo>
                    <a:lnTo>
                      <a:pt x="2129765" y="0"/>
                    </a:lnTo>
                    <a:lnTo>
                      <a:pt x="2139316" y="9548"/>
                    </a:lnTo>
                    <a:lnTo>
                      <a:pt x="2148866" y="9548"/>
                    </a:lnTo>
                    <a:lnTo>
                      <a:pt x="2148866" y="19096"/>
                    </a:lnTo>
                    <a:lnTo>
                      <a:pt x="2158417" y="19096"/>
                    </a:lnTo>
                    <a:lnTo>
                      <a:pt x="2167967" y="28645"/>
                    </a:lnTo>
                    <a:lnTo>
                      <a:pt x="2177518" y="38193"/>
                    </a:lnTo>
                    <a:lnTo>
                      <a:pt x="2187068" y="47741"/>
                    </a:lnTo>
                    <a:lnTo>
                      <a:pt x="2196619" y="57290"/>
                    </a:lnTo>
                    <a:lnTo>
                      <a:pt x="2196619" y="66838"/>
                    </a:lnTo>
                    <a:lnTo>
                      <a:pt x="2206169" y="66838"/>
                    </a:lnTo>
                    <a:lnTo>
                      <a:pt x="2206169" y="76386"/>
                    </a:lnTo>
                    <a:lnTo>
                      <a:pt x="2215720" y="85935"/>
                    </a:lnTo>
                    <a:lnTo>
                      <a:pt x="2215720" y="95483"/>
                    </a:lnTo>
                    <a:lnTo>
                      <a:pt x="2225270" y="105031"/>
                    </a:lnTo>
                    <a:lnTo>
                      <a:pt x="2225270" y="114580"/>
                    </a:lnTo>
                    <a:lnTo>
                      <a:pt x="2234821" y="114580"/>
                    </a:lnTo>
                    <a:lnTo>
                      <a:pt x="2234821" y="124128"/>
                    </a:lnTo>
                    <a:lnTo>
                      <a:pt x="2244371" y="133676"/>
                    </a:lnTo>
                    <a:lnTo>
                      <a:pt x="2244371" y="143225"/>
                    </a:lnTo>
                    <a:lnTo>
                      <a:pt x="2253922" y="152773"/>
                    </a:lnTo>
                    <a:lnTo>
                      <a:pt x="2253922" y="162322"/>
                    </a:lnTo>
                    <a:lnTo>
                      <a:pt x="2263472" y="181418"/>
                    </a:lnTo>
                    <a:lnTo>
                      <a:pt x="2263472" y="190967"/>
                    </a:lnTo>
                    <a:lnTo>
                      <a:pt x="2273023" y="200515"/>
                    </a:lnTo>
                    <a:lnTo>
                      <a:pt x="2273023" y="210063"/>
                    </a:lnTo>
                    <a:lnTo>
                      <a:pt x="2282573" y="219612"/>
                    </a:lnTo>
                    <a:lnTo>
                      <a:pt x="2282573" y="238708"/>
                    </a:lnTo>
                    <a:lnTo>
                      <a:pt x="2292124" y="248257"/>
                    </a:lnTo>
                    <a:lnTo>
                      <a:pt x="2292124" y="257805"/>
                    </a:lnTo>
                    <a:lnTo>
                      <a:pt x="2301674" y="267353"/>
                    </a:lnTo>
                    <a:lnTo>
                      <a:pt x="2301674" y="286450"/>
                    </a:lnTo>
                    <a:lnTo>
                      <a:pt x="2311225" y="295998"/>
                    </a:lnTo>
                    <a:lnTo>
                      <a:pt x="2311225" y="315095"/>
                    </a:lnTo>
                    <a:lnTo>
                      <a:pt x="2320775" y="324644"/>
                    </a:lnTo>
                    <a:lnTo>
                      <a:pt x="2320775" y="334192"/>
                    </a:lnTo>
                    <a:lnTo>
                      <a:pt x="2330326" y="353289"/>
                    </a:lnTo>
                    <a:lnTo>
                      <a:pt x="2330326" y="362837"/>
                    </a:lnTo>
                    <a:lnTo>
                      <a:pt x="2339876" y="381934"/>
                    </a:lnTo>
                    <a:lnTo>
                      <a:pt x="2339876" y="401030"/>
                    </a:lnTo>
                    <a:lnTo>
                      <a:pt x="2349427" y="410579"/>
                    </a:lnTo>
                    <a:lnTo>
                      <a:pt x="2349427" y="429675"/>
                    </a:lnTo>
                    <a:lnTo>
                      <a:pt x="2358977" y="439224"/>
                    </a:lnTo>
                    <a:lnTo>
                      <a:pt x="2358977" y="458321"/>
                    </a:lnTo>
                    <a:lnTo>
                      <a:pt x="2368528" y="477417"/>
                    </a:lnTo>
                    <a:lnTo>
                      <a:pt x="2368528" y="486966"/>
                    </a:lnTo>
                    <a:lnTo>
                      <a:pt x="2378078" y="506062"/>
                    </a:lnTo>
                    <a:lnTo>
                      <a:pt x="2387629" y="525159"/>
                    </a:lnTo>
                    <a:lnTo>
                      <a:pt x="2387629" y="544256"/>
                    </a:lnTo>
                    <a:lnTo>
                      <a:pt x="2397179" y="553804"/>
                    </a:lnTo>
                    <a:lnTo>
                      <a:pt x="2397179" y="572901"/>
                    </a:lnTo>
                    <a:lnTo>
                      <a:pt x="2406730" y="591997"/>
                    </a:lnTo>
                    <a:lnTo>
                      <a:pt x="2406730" y="611094"/>
                    </a:lnTo>
                    <a:lnTo>
                      <a:pt x="2416280" y="630191"/>
                    </a:lnTo>
                    <a:lnTo>
                      <a:pt x="2416280" y="639739"/>
                    </a:lnTo>
                    <a:lnTo>
                      <a:pt x="2425831" y="658836"/>
                    </a:lnTo>
                    <a:lnTo>
                      <a:pt x="2425831" y="677933"/>
                    </a:lnTo>
                    <a:lnTo>
                      <a:pt x="2435381" y="697029"/>
                    </a:lnTo>
                    <a:lnTo>
                      <a:pt x="2435381" y="716126"/>
                    </a:lnTo>
                    <a:lnTo>
                      <a:pt x="2444932" y="735223"/>
                    </a:lnTo>
                    <a:lnTo>
                      <a:pt x="2444932" y="754319"/>
                    </a:lnTo>
                    <a:lnTo>
                      <a:pt x="2454482" y="773416"/>
                    </a:lnTo>
                    <a:lnTo>
                      <a:pt x="2454482" y="792513"/>
                    </a:lnTo>
                    <a:lnTo>
                      <a:pt x="2464033" y="811610"/>
                    </a:lnTo>
                    <a:lnTo>
                      <a:pt x="2464033" y="830706"/>
                    </a:lnTo>
                    <a:lnTo>
                      <a:pt x="2473583" y="849803"/>
                    </a:lnTo>
                    <a:lnTo>
                      <a:pt x="2473583" y="868900"/>
                    </a:lnTo>
                    <a:lnTo>
                      <a:pt x="2483134" y="887996"/>
                    </a:lnTo>
                    <a:lnTo>
                      <a:pt x="2483134" y="907093"/>
                    </a:lnTo>
                    <a:lnTo>
                      <a:pt x="2492684" y="926190"/>
                    </a:lnTo>
                    <a:lnTo>
                      <a:pt x="2492684" y="945287"/>
                    </a:lnTo>
                    <a:lnTo>
                      <a:pt x="2502235" y="964383"/>
                    </a:lnTo>
                    <a:lnTo>
                      <a:pt x="2502235" y="983480"/>
                    </a:lnTo>
                    <a:lnTo>
                      <a:pt x="2511785" y="1002577"/>
                    </a:lnTo>
                    <a:lnTo>
                      <a:pt x="2511785" y="1021673"/>
                    </a:lnTo>
                    <a:lnTo>
                      <a:pt x="2521336" y="1040770"/>
                    </a:lnTo>
                    <a:lnTo>
                      <a:pt x="2521336" y="1059867"/>
                    </a:lnTo>
                    <a:lnTo>
                      <a:pt x="2530886" y="1078964"/>
                    </a:lnTo>
                    <a:lnTo>
                      <a:pt x="2530886" y="1098060"/>
                    </a:lnTo>
                    <a:lnTo>
                      <a:pt x="2540437" y="1117157"/>
                    </a:lnTo>
                    <a:lnTo>
                      <a:pt x="2540437" y="1145802"/>
                    </a:lnTo>
                    <a:lnTo>
                      <a:pt x="2549987" y="1164899"/>
                    </a:lnTo>
                    <a:lnTo>
                      <a:pt x="2549987" y="1183995"/>
                    </a:lnTo>
                    <a:lnTo>
                      <a:pt x="2559538" y="1203092"/>
                    </a:lnTo>
                    <a:lnTo>
                      <a:pt x="2559538" y="1222189"/>
                    </a:lnTo>
                    <a:lnTo>
                      <a:pt x="2569088" y="1241286"/>
                    </a:lnTo>
                    <a:lnTo>
                      <a:pt x="2569088" y="1260382"/>
                    </a:lnTo>
                    <a:lnTo>
                      <a:pt x="2578639" y="1279479"/>
                    </a:lnTo>
                    <a:lnTo>
                      <a:pt x="2578639" y="1298576"/>
                    </a:lnTo>
                    <a:lnTo>
                      <a:pt x="2588189" y="1317672"/>
                    </a:lnTo>
                    <a:lnTo>
                      <a:pt x="2588189" y="1336769"/>
                    </a:lnTo>
                    <a:lnTo>
                      <a:pt x="2597740" y="1365414"/>
                    </a:lnTo>
                    <a:lnTo>
                      <a:pt x="2597740" y="1384511"/>
                    </a:lnTo>
                    <a:lnTo>
                      <a:pt x="2607290" y="1403608"/>
                    </a:lnTo>
                    <a:lnTo>
                      <a:pt x="2607290" y="1422704"/>
                    </a:lnTo>
                    <a:lnTo>
                      <a:pt x="2616841" y="1441801"/>
                    </a:lnTo>
                    <a:lnTo>
                      <a:pt x="2616841" y="1460898"/>
                    </a:lnTo>
                    <a:lnTo>
                      <a:pt x="2626391" y="1479994"/>
                    </a:lnTo>
                    <a:lnTo>
                      <a:pt x="2635942" y="1499091"/>
                    </a:lnTo>
                    <a:lnTo>
                      <a:pt x="2635942" y="1518188"/>
                    </a:lnTo>
                    <a:lnTo>
                      <a:pt x="2645492" y="1537285"/>
                    </a:lnTo>
                    <a:lnTo>
                      <a:pt x="2645492" y="1556381"/>
                    </a:lnTo>
                    <a:lnTo>
                      <a:pt x="2655043" y="1575478"/>
                    </a:lnTo>
                    <a:lnTo>
                      <a:pt x="2655043" y="1594575"/>
                    </a:lnTo>
                    <a:lnTo>
                      <a:pt x="2664593" y="1613671"/>
                    </a:lnTo>
                    <a:lnTo>
                      <a:pt x="2664593" y="1632768"/>
                    </a:lnTo>
                    <a:lnTo>
                      <a:pt x="2674143" y="1651865"/>
                    </a:lnTo>
                    <a:lnTo>
                      <a:pt x="2674143" y="1670962"/>
                    </a:lnTo>
                    <a:lnTo>
                      <a:pt x="2683694" y="1690058"/>
                    </a:lnTo>
                    <a:lnTo>
                      <a:pt x="2683694" y="1709155"/>
                    </a:lnTo>
                    <a:lnTo>
                      <a:pt x="2693244" y="1728252"/>
                    </a:lnTo>
                    <a:lnTo>
                      <a:pt x="2693244" y="1747348"/>
                    </a:lnTo>
                    <a:lnTo>
                      <a:pt x="2702795" y="1766445"/>
                    </a:lnTo>
                    <a:lnTo>
                      <a:pt x="2702795" y="1785542"/>
                    </a:lnTo>
                    <a:lnTo>
                      <a:pt x="2712345" y="1804638"/>
                    </a:lnTo>
                    <a:lnTo>
                      <a:pt x="2712345" y="1823735"/>
                    </a:lnTo>
                    <a:lnTo>
                      <a:pt x="2721896" y="1842832"/>
                    </a:lnTo>
                    <a:lnTo>
                      <a:pt x="2721896" y="1861929"/>
                    </a:lnTo>
                    <a:lnTo>
                      <a:pt x="2731446" y="1881025"/>
                    </a:lnTo>
                    <a:lnTo>
                      <a:pt x="2731446" y="1900122"/>
                    </a:lnTo>
                    <a:lnTo>
                      <a:pt x="2740997" y="1919219"/>
                    </a:lnTo>
                    <a:lnTo>
                      <a:pt x="2740997" y="1938315"/>
                    </a:lnTo>
                    <a:lnTo>
                      <a:pt x="2750547" y="1947864"/>
                    </a:lnTo>
                    <a:lnTo>
                      <a:pt x="2750547" y="1966960"/>
                    </a:lnTo>
                    <a:lnTo>
                      <a:pt x="2760098" y="1986057"/>
                    </a:lnTo>
                    <a:lnTo>
                      <a:pt x="2760098" y="2005154"/>
                    </a:lnTo>
                    <a:lnTo>
                      <a:pt x="2769648" y="2024251"/>
                    </a:lnTo>
                    <a:lnTo>
                      <a:pt x="2769648" y="2043347"/>
                    </a:lnTo>
                    <a:lnTo>
                      <a:pt x="2779199" y="2052896"/>
                    </a:lnTo>
                    <a:lnTo>
                      <a:pt x="2779199" y="2071992"/>
                    </a:lnTo>
                    <a:lnTo>
                      <a:pt x="2788749" y="2091089"/>
                    </a:lnTo>
                    <a:lnTo>
                      <a:pt x="2788749" y="2110186"/>
                    </a:lnTo>
                    <a:lnTo>
                      <a:pt x="2798300" y="2119734"/>
                    </a:lnTo>
                    <a:lnTo>
                      <a:pt x="2798300" y="2138831"/>
                    </a:lnTo>
                    <a:lnTo>
                      <a:pt x="2807850" y="2157928"/>
                    </a:lnTo>
                    <a:lnTo>
                      <a:pt x="2807850" y="2177024"/>
                    </a:lnTo>
                    <a:lnTo>
                      <a:pt x="2817401" y="2186573"/>
                    </a:lnTo>
                    <a:lnTo>
                      <a:pt x="2817401" y="2205669"/>
                    </a:lnTo>
                    <a:lnTo>
                      <a:pt x="2826951" y="2224766"/>
                    </a:lnTo>
                    <a:lnTo>
                      <a:pt x="2826951" y="2234314"/>
                    </a:lnTo>
                    <a:lnTo>
                      <a:pt x="2836502" y="2253411"/>
                    </a:lnTo>
                    <a:lnTo>
                      <a:pt x="2836502" y="2262959"/>
                    </a:lnTo>
                    <a:lnTo>
                      <a:pt x="2846052" y="2282056"/>
                    </a:lnTo>
                    <a:lnTo>
                      <a:pt x="2846052" y="2301153"/>
                    </a:lnTo>
                    <a:lnTo>
                      <a:pt x="2855603" y="2310701"/>
                    </a:lnTo>
                    <a:lnTo>
                      <a:pt x="2855603" y="2329798"/>
                    </a:lnTo>
                    <a:lnTo>
                      <a:pt x="2865153" y="2339346"/>
                    </a:lnTo>
                    <a:lnTo>
                      <a:pt x="2865153" y="2358443"/>
                    </a:lnTo>
                    <a:lnTo>
                      <a:pt x="2874704" y="2367991"/>
                    </a:lnTo>
                    <a:lnTo>
                      <a:pt x="2884254" y="2387088"/>
                    </a:lnTo>
                    <a:lnTo>
                      <a:pt x="2884254" y="2396636"/>
                    </a:lnTo>
                    <a:lnTo>
                      <a:pt x="2893805" y="2415733"/>
                    </a:lnTo>
                    <a:lnTo>
                      <a:pt x="2893805" y="2425281"/>
                    </a:lnTo>
                    <a:lnTo>
                      <a:pt x="2903355" y="2444378"/>
                    </a:lnTo>
                    <a:lnTo>
                      <a:pt x="2903355" y="2453927"/>
                    </a:lnTo>
                    <a:lnTo>
                      <a:pt x="2912906" y="2463475"/>
                    </a:lnTo>
                    <a:lnTo>
                      <a:pt x="2912906" y="2482572"/>
                    </a:lnTo>
                    <a:lnTo>
                      <a:pt x="2922456" y="2492120"/>
                    </a:lnTo>
                    <a:lnTo>
                      <a:pt x="2922456" y="2511217"/>
                    </a:lnTo>
                    <a:lnTo>
                      <a:pt x="2932007" y="2520765"/>
                    </a:lnTo>
                    <a:lnTo>
                      <a:pt x="2932007" y="2530313"/>
                    </a:lnTo>
                    <a:lnTo>
                      <a:pt x="2941557" y="2549410"/>
                    </a:lnTo>
                    <a:lnTo>
                      <a:pt x="2941557" y="2558958"/>
                    </a:lnTo>
                    <a:lnTo>
                      <a:pt x="2951108" y="2568507"/>
                    </a:lnTo>
                    <a:lnTo>
                      <a:pt x="2951108" y="2578055"/>
                    </a:lnTo>
                    <a:lnTo>
                      <a:pt x="2960658" y="2597152"/>
                    </a:lnTo>
                    <a:lnTo>
                      <a:pt x="2960658" y="2606700"/>
                    </a:lnTo>
                    <a:lnTo>
                      <a:pt x="2970209" y="2616249"/>
                    </a:lnTo>
                    <a:lnTo>
                      <a:pt x="2970209" y="2625797"/>
                    </a:lnTo>
                    <a:lnTo>
                      <a:pt x="2979759" y="2635345"/>
                    </a:lnTo>
                    <a:lnTo>
                      <a:pt x="2979759" y="2654442"/>
                    </a:lnTo>
                    <a:lnTo>
                      <a:pt x="2989310" y="2663990"/>
                    </a:lnTo>
                    <a:lnTo>
                      <a:pt x="2989310" y="2673539"/>
                    </a:lnTo>
                    <a:lnTo>
                      <a:pt x="2998860" y="2683087"/>
                    </a:lnTo>
                    <a:lnTo>
                      <a:pt x="2998860" y="2692635"/>
                    </a:lnTo>
                    <a:lnTo>
                      <a:pt x="3008411" y="2702184"/>
                    </a:lnTo>
                    <a:lnTo>
                      <a:pt x="3008411" y="2711732"/>
                    </a:lnTo>
                    <a:lnTo>
                      <a:pt x="3017961" y="2730829"/>
                    </a:lnTo>
                    <a:lnTo>
                      <a:pt x="3017961" y="2740377"/>
                    </a:lnTo>
                    <a:lnTo>
                      <a:pt x="3027512" y="2749926"/>
                    </a:lnTo>
                    <a:lnTo>
                      <a:pt x="3027512" y="2759474"/>
                    </a:lnTo>
                    <a:lnTo>
                      <a:pt x="3037062" y="2769022"/>
                    </a:lnTo>
                    <a:lnTo>
                      <a:pt x="3037062" y="2778571"/>
                    </a:lnTo>
                    <a:lnTo>
                      <a:pt x="3046613" y="2788119"/>
                    </a:lnTo>
                    <a:lnTo>
                      <a:pt x="3046613" y="2797667"/>
                    </a:lnTo>
                    <a:lnTo>
                      <a:pt x="3056163" y="2807216"/>
                    </a:lnTo>
                    <a:lnTo>
                      <a:pt x="3056163" y="2816764"/>
                    </a:lnTo>
                    <a:lnTo>
                      <a:pt x="3065714" y="2826312"/>
                    </a:lnTo>
                    <a:lnTo>
                      <a:pt x="3065714" y="2835861"/>
                    </a:lnTo>
                    <a:lnTo>
                      <a:pt x="3075264" y="2835861"/>
                    </a:lnTo>
                    <a:lnTo>
                      <a:pt x="3075264" y="2845409"/>
                    </a:lnTo>
                    <a:lnTo>
                      <a:pt x="3084815" y="2854957"/>
                    </a:lnTo>
                    <a:lnTo>
                      <a:pt x="3084815" y="2864506"/>
                    </a:lnTo>
                    <a:lnTo>
                      <a:pt x="3094365" y="2874054"/>
                    </a:lnTo>
                    <a:lnTo>
                      <a:pt x="3094365" y="2883603"/>
                    </a:lnTo>
                    <a:lnTo>
                      <a:pt x="3103916" y="2893151"/>
                    </a:lnTo>
                    <a:lnTo>
                      <a:pt x="3103916" y="2902699"/>
                    </a:lnTo>
                    <a:lnTo>
                      <a:pt x="3113466" y="2902699"/>
                    </a:lnTo>
                    <a:lnTo>
                      <a:pt x="3113466" y="2912248"/>
                    </a:lnTo>
                    <a:lnTo>
                      <a:pt x="3123017" y="2921796"/>
                    </a:lnTo>
                    <a:lnTo>
                      <a:pt x="3123017" y="2931344"/>
                    </a:lnTo>
                    <a:lnTo>
                      <a:pt x="3132567" y="2931344"/>
                    </a:lnTo>
                    <a:lnTo>
                      <a:pt x="3142118" y="2940893"/>
                    </a:lnTo>
                    <a:lnTo>
                      <a:pt x="3142118" y="2950441"/>
                    </a:lnTo>
                    <a:lnTo>
                      <a:pt x="3151668" y="2959989"/>
                    </a:lnTo>
                    <a:lnTo>
                      <a:pt x="3161219" y="2969538"/>
                    </a:lnTo>
                    <a:lnTo>
                      <a:pt x="3161219" y="2979086"/>
                    </a:lnTo>
                    <a:lnTo>
                      <a:pt x="3170769" y="2988634"/>
                    </a:lnTo>
                    <a:lnTo>
                      <a:pt x="3180320" y="2998183"/>
                    </a:lnTo>
                    <a:lnTo>
                      <a:pt x="3180320" y="3007731"/>
                    </a:lnTo>
                    <a:lnTo>
                      <a:pt x="3189870" y="3007731"/>
                    </a:lnTo>
                    <a:lnTo>
                      <a:pt x="3189870" y="3017279"/>
                    </a:lnTo>
                    <a:lnTo>
                      <a:pt x="3199421" y="3017279"/>
                    </a:lnTo>
                    <a:lnTo>
                      <a:pt x="3199421" y="3026828"/>
                    </a:lnTo>
                    <a:lnTo>
                      <a:pt x="3208971" y="3036376"/>
                    </a:lnTo>
                    <a:lnTo>
                      <a:pt x="3218521" y="3045925"/>
                    </a:lnTo>
                    <a:lnTo>
                      <a:pt x="3228072" y="3055473"/>
                    </a:lnTo>
                    <a:lnTo>
                      <a:pt x="3228072" y="3065021"/>
                    </a:lnTo>
                    <a:lnTo>
                      <a:pt x="3237622" y="3065021"/>
                    </a:lnTo>
                    <a:lnTo>
                      <a:pt x="3237622" y="3074570"/>
                    </a:lnTo>
                    <a:lnTo>
                      <a:pt x="3247173" y="3074570"/>
                    </a:lnTo>
                    <a:lnTo>
                      <a:pt x="3247173" y="3084118"/>
                    </a:lnTo>
                    <a:lnTo>
                      <a:pt x="3256723" y="3084118"/>
                    </a:lnTo>
                    <a:lnTo>
                      <a:pt x="3256723" y="3093666"/>
                    </a:lnTo>
                    <a:lnTo>
                      <a:pt x="3266274" y="3093666"/>
                    </a:lnTo>
                    <a:lnTo>
                      <a:pt x="3266274" y="3103215"/>
                    </a:lnTo>
                    <a:lnTo>
                      <a:pt x="3275824" y="3103215"/>
                    </a:lnTo>
                    <a:lnTo>
                      <a:pt x="3275824" y="3112763"/>
                    </a:lnTo>
                    <a:lnTo>
                      <a:pt x="3285375" y="3112763"/>
                    </a:lnTo>
                    <a:lnTo>
                      <a:pt x="3285375" y="3122311"/>
                    </a:lnTo>
                    <a:lnTo>
                      <a:pt x="3294925" y="3122311"/>
                    </a:lnTo>
                    <a:lnTo>
                      <a:pt x="3304476" y="3131860"/>
                    </a:lnTo>
                    <a:lnTo>
                      <a:pt x="3314026" y="3141408"/>
                    </a:lnTo>
                    <a:lnTo>
                      <a:pt x="3323577" y="3141408"/>
                    </a:lnTo>
                    <a:lnTo>
                      <a:pt x="3323577" y="3150956"/>
                    </a:lnTo>
                    <a:lnTo>
                      <a:pt x="3333127" y="3150956"/>
                    </a:lnTo>
                    <a:lnTo>
                      <a:pt x="3333127" y="3160505"/>
                    </a:lnTo>
                    <a:lnTo>
                      <a:pt x="3342678" y="3160505"/>
                    </a:lnTo>
                    <a:lnTo>
                      <a:pt x="3352228" y="3170053"/>
                    </a:lnTo>
                    <a:lnTo>
                      <a:pt x="3361779" y="3170053"/>
                    </a:lnTo>
                    <a:lnTo>
                      <a:pt x="3361779" y="3179601"/>
                    </a:lnTo>
                    <a:lnTo>
                      <a:pt x="3371329" y="3179601"/>
                    </a:lnTo>
                    <a:lnTo>
                      <a:pt x="3380880" y="3189150"/>
                    </a:lnTo>
                    <a:lnTo>
                      <a:pt x="3390430" y="3189150"/>
                    </a:lnTo>
                    <a:lnTo>
                      <a:pt x="3399981" y="3198698"/>
                    </a:lnTo>
                    <a:lnTo>
                      <a:pt x="3409531" y="3198698"/>
                    </a:lnTo>
                    <a:lnTo>
                      <a:pt x="3419082" y="3208247"/>
                    </a:lnTo>
                    <a:lnTo>
                      <a:pt x="3428632" y="3208247"/>
                    </a:lnTo>
                    <a:lnTo>
                      <a:pt x="3428632" y="3217795"/>
                    </a:lnTo>
                    <a:lnTo>
                      <a:pt x="3438183" y="3217795"/>
                    </a:lnTo>
                    <a:lnTo>
                      <a:pt x="3447733" y="3217795"/>
                    </a:lnTo>
                    <a:lnTo>
                      <a:pt x="3447733" y="3227343"/>
                    </a:lnTo>
                    <a:lnTo>
                      <a:pt x="3457284" y="3227343"/>
                    </a:lnTo>
                    <a:lnTo>
                      <a:pt x="3466834" y="3227343"/>
                    </a:lnTo>
                    <a:lnTo>
                      <a:pt x="3476385" y="3236892"/>
                    </a:lnTo>
                    <a:lnTo>
                      <a:pt x="3485935" y="3236892"/>
                    </a:lnTo>
                    <a:lnTo>
                      <a:pt x="3495486" y="3236892"/>
                    </a:lnTo>
                    <a:lnTo>
                      <a:pt x="3495486" y="3246440"/>
                    </a:lnTo>
                    <a:lnTo>
                      <a:pt x="3505036" y="3246440"/>
                    </a:lnTo>
                    <a:lnTo>
                      <a:pt x="3514587" y="3246440"/>
                    </a:lnTo>
                    <a:lnTo>
                      <a:pt x="3524137" y="3255988"/>
                    </a:lnTo>
                    <a:lnTo>
                      <a:pt x="3533688" y="3255988"/>
                    </a:lnTo>
                    <a:lnTo>
                      <a:pt x="3543238" y="3255988"/>
                    </a:lnTo>
                    <a:lnTo>
                      <a:pt x="3552789" y="3265537"/>
                    </a:lnTo>
                    <a:lnTo>
                      <a:pt x="3562339" y="3265537"/>
                    </a:lnTo>
                    <a:lnTo>
                      <a:pt x="3571890" y="3265537"/>
                    </a:lnTo>
                    <a:lnTo>
                      <a:pt x="3581440" y="3265537"/>
                    </a:lnTo>
                    <a:lnTo>
                      <a:pt x="3581440" y="3275085"/>
                    </a:lnTo>
                    <a:lnTo>
                      <a:pt x="3590991" y="3275085"/>
                    </a:lnTo>
                    <a:lnTo>
                      <a:pt x="3600541" y="3275085"/>
                    </a:lnTo>
                    <a:lnTo>
                      <a:pt x="3610092" y="3275085"/>
                    </a:lnTo>
                    <a:lnTo>
                      <a:pt x="3619642" y="3275085"/>
                    </a:lnTo>
                    <a:lnTo>
                      <a:pt x="3619642" y="3284633"/>
                    </a:lnTo>
                    <a:lnTo>
                      <a:pt x="3667395" y="3284633"/>
                    </a:lnTo>
                    <a:lnTo>
                      <a:pt x="3667395" y="3294182"/>
                    </a:lnTo>
                    <a:lnTo>
                      <a:pt x="3724698" y="3294182"/>
                    </a:lnTo>
                    <a:lnTo>
                      <a:pt x="3734248" y="3303730"/>
                    </a:lnTo>
                    <a:lnTo>
                      <a:pt x="3810652" y="3303730"/>
                    </a:lnTo>
                    <a:lnTo>
                      <a:pt x="3810652" y="3313278"/>
                    </a:lnTo>
                    <a:lnTo>
                      <a:pt x="3953909" y="3313278"/>
                    </a:lnTo>
                    <a:lnTo>
                      <a:pt x="3953909" y="3322827"/>
                    </a:lnTo>
                    <a:lnTo>
                      <a:pt x="4211773" y="3322827"/>
                    </a:lnTo>
                  </a:path>
                </a:pathLst>
              </a:custGeom>
              <a:ln w="9549">
                <a:solidFill>
                  <a:srgbClr val="000000"/>
                </a:solidFill>
              </a:ln>
            </p:spPr>
            <p:txBody>
              <a:bodyPr wrap="square" lIns="0" tIns="0" rIns="0" bIns="0" rtlCol="0"/>
              <a:lstStyle/>
              <a:p>
                <a:endParaRPr/>
              </a:p>
            </p:txBody>
          </p:sp>
        </p:grpSp>
        <p:sp>
          <p:nvSpPr>
            <p:cNvPr id="222" name="object 222"/>
            <p:cNvSpPr txBox="1"/>
            <p:nvPr/>
          </p:nvSpPr>
          <p:spPr>
            <a:xfrm>
              <a:off x="4357346" y="6162095"/>
              <a:ext cx="532765" cy="208915"/>
            </a:xfrm>
            <a:prstGeom prst="rect">
              <a:avLst/>
            </a:prstGeom>
          </p:spPr>
          <p:txBody>
            <a:bodyPr vert="horz" wrap="square" lIns="0" tIns="12700" rIns="0" bIns="0" rtlCol="0">
              <a:spAutoFit/>
            </a:bodyPr>
            <a:lstStyle/>
            <a:p>
              <a:pPr marL="12700">
                <a:lnSpc>
                  <a:spcPct val="100000"/>
                </a:lnSpc>
                <a:spcBef>
                  <a:spcPts val="100"/>
                </a:spcBef>
              </a:pPr>
              <a:r>
                <a:rPr sz="1200" spc="-35" dirty="0">
                  <a:latin typeface="Arial"/>
                  <a:cs typeface="Arial"/>
                </a:rPr>
                <a:t>t</a:t>
              </a:r>
              <a:r>
                <a:rPr sz="1200" spc="-25" dirty="0">
                  <a:latin typeface="Arial"/>
                  <a:cs typeface="Arial"/>
                </a:rPr>
                <a:t>-</a:t>
              </a:r>
              <a:r>
                <a:rPr sz="1200" spc="-80" dirty="0">
                  <a:latin typeface="Arial"/>
                  <a:cs typeface="Arial"/>
                </a:rPr>
                <a:t>v</a:t>
              </a:r>
              <a:r>
                <a:rPr sz="1200" spc="5" dirty="0">
                  <a:latin typeface="Arial"/>
                  <a:cs typeface="Arial"/>
                </a:rPr>
                <a:t>a</a:t>
              </a:r>
              <a:r>
                <a:rPr sz="1200" spc="-45" dirty="0">
                  <a:latin typeface="Arial"/>
                  <a:cs typeface="Arial"/>
                </a:rPr>
                <a:t>l</a:t>
              </a:r>
              <a:r>
                <a:rPr sz="1200" spc="-70" dirty="0">
                  <a:latin typeface="Arial"/>
                  <a:cs typeface="Arial"/>
                </a:rPr>
                <a:t>u</a:t>
              </a:r>
              <a:r>
                <a:rPr sz="1200" spc="5" dirty="0">
                  <a:latin typeface="Arial"/>
                  <a:cs typeface="Arial"/>
                </a:rPr>
                <a:t>es</a:t>
              </a:r>
              <a:endParaRPr sz="1200">
                <a:latin typeface="Arial"/>
                <a:cs typeface="Arial"/>
              </a:endParaRPr>
            </a:p>
          </p:txBody>
        </p:sp>
        <p:grpSp>
          <p:nvGrpSpPr>
            <p:cNvPr id="226" name="object 226"/>
            <p:cNvGrpSpPr/>
            <p:nvPr/>
          </p:nvGrpSpPr>
          <p:grpSpPr>
            <a:xfrm>
              <a:off x="2431295" y="3272095"/>
              <a:ext cx="3887252" cy="2196699"/>
              <a:chOff x="2431295" y="3272095"/>
              <a:chExt cx="3887252" cy="2196699"/>
            </a:xfrm>
          </p:grpSpPr>
          <p:sp>
            <p:nvSpPr>
              <p:cNvPr id="231" name="object 231"/>
              <p:cNvSpPr/>
              <p:nvPr/>
            </p:nvSpPr>
            <p:spPr>
              <a:xfrm>
                <a:off x="3367243" y="3367579"/>
                <a:ext cx="0" cy="2101215"/>
              </a:xfrm>
              <a:custGeom>
                <a:avLst/>
                <a:gdLst/>
                <a:ahLst/>
                <a:cxnLst/>
                <a:rect l="l" t="t" r="r" b="b"/>
                <a:pathLst>
                  <a:path h="2101215">
                    <a:moveTo>
                      <a:pt x="0" y="2100637"/>
                    </a:moveTo>
                    <a:lnTo>
                      <a:pt x="0" y="0"/>
                    </a:lnTo>
                  </a:path>
                </a:pathLst>
              </a:custGeom>
              <a:ln w="9550">
                <a:solidFill>
                  <a:srgbClr val="FF0000"/>
                </a:solidFill>
              </a:ln>
            </p:spPr>
            <p:txBody>
              <a:bodyPr wrap="square" lIns="0" tIns="0" rIns="0" bIns="0" rtlCol="0"/>
              <a:lstStyle/>
              <a:p>
                <a:endParaRPr/>
              </a:p>
            </p:txBody>
          </p:sp>
          <p:sp>
            <p:nvSpPr>
              <p:cNvPr id="232" name="object 232"/>
              <p:cNvSpPr/>
              <p:nvPr/>
            </p:nvSpPr>
            <p:spPr>
              <a:xfrm>
                <a:off x="5372847" y="3367579"/>
                <a:ext cx="0" cy="2101215"/>
              </a:xfrm>
              <a:custGeom>
                <a:avLst/>
                <a:gdLst/>
                <a:ahLst/>
                <a:cxnLst/>
                <a:rect l="l" t="t" r="r" b="b"/>
                <a:pathLst>
                  <a:path h="2101215">
                    <a:moveTo>
                      <a:pt x="0" y="2100637"/>
                    </a:moveTo>
                    <a:lnTo>
                      <a:pt x="0" y="0"/>
                    </a:lnTo>
                  </a:path>
                </a:pathLst>
              </a:custGeom>
              <a:ln w="9550">
                <a:solidFill>
                  <a:srgbClr val="FF0000"/>
                </a:solidFill>
              </a:ln>
            </p:spPr>
            <p:txBody>
              <a:bodyPr wrap="square" lIns="0" tIns="0" rIns="0" bIns="0" rtlCol="0"/>
              <a:lstStyle/>
              <a:p>
                <a:endParaRPr/>
              </a:p>
            </p:txBody>
          </p:sp>
          <p:sp>
            <p:nvSpPr>
              <p:cNvPr id="233" name="object 233"/>
              <p:cNvSpPr/>
              <p:nvPr/>
            </p:nvSpPr>
            <p:spPr>
              <a:xfrm>
                <a:off x="2431295" y="3367579"/>
                <a:ext cx="935990" cy="0"/>
              </a:xfrm>
              <a:custGeom>
                <a:avLst/>
                <a:gdLst/>
                <a:ahLst/>
                <a:cxnLst/>
                <a:rect l="l" t="t" r="r" b="b"/>
                <a:pathLst>
                  <a:path w="935989">
                    <a:moveTo>
                      <a:pt x="935948" y="0"/>
                    </a:moveTo>
                    <a:lnTo>
                      <a:pt x="0" y="0"/>
                    </a:lnTo>
                  </a:path>
                </a:pathLst>
              </a:custGeom>
              <a:ln w="9548">
                <a:solidFill>
                  <a:srgbClr val="FF0000"/>
                </a:solidFill>
              </a:ln>
            </p:spPr>
            <p:txBody>
              <a:bodyPr wrap="square" lIns="0" tIns="0" rIns="0" bIns="0" rtlCol="0"/>
              <a:lstStyle/>
              <a:p>
                <a:endParaRPr/>
              </a:p>
            </p:txBody>
          </p:sp>
          <p:sp>
            <p:nvSpPr>
              <p:cNvPr id="234" name="object 234"/>
              <p:cNvSpPr/>
              <p:nvPr/>
            </p:nvSpPr>
            <p:spPr>
              <a:xfrm>
                <a:off x="2431295" y="3272095"/>
                <a:ext cx="153035" cy="181610"/>
              </a:xfrm>
              <a:custGeom>
                <a:avLst/>
                <a:gdLst/>
                <a:ahLst/>
                <a:cxnLst/>
                <a:rect l="l" t="t" r="r" b="b"/>
                <a:pathLst>
                  <a:path w="153035" h="181610">
                    <a:moveTo>
                      <a:pt x="152807" y="0"/>
                    </a:moveTo>
                    <a:lnTo>
                      <a:pt x="0" y="95483"/>
                    </a:lnTo>
                    <a:lnTo>
                      <a:pt x="152807" y="181418"/>
                    </a:lnTo>
                  </a:path>
                </a:pathLst>
              </a:custGeom>
              <a:ln w="9549">
                <a:solidFill>
                  <a:srgbClr val="FF0000"/>
                </a:solidFill>
              </a:ln>
            </p:spPr>
            <p:txBody>
              <a:bodyPr wrap="square" lIns="0" tIns="0" rIns="0" bIns="0" rtlCol="0"/>
              <a:lstStyle/>
              <a:p>
                <a:endParaRPr/>
              </a:p>
            </p:txBody>
          </p:sp>
          <p:sp>
            <p:nvSpPr>
              <p:cNvPr id="235" name="object 235"/>
              <p:cNvSpPr/>
              <p:nvPr/>
            </p:nvSpPr>
            <p:spPr>
              <a:xfrm>
                <a:off x="6155987" y="3272095"/>
                <a:ext cx="162560" cy="181610"/>
              </a:xfrm>
              <a:custGeom>
                <a:avLst/>
                <a:gdLst/>
                <a:ahLst/>
                <a:cxnLst/>
                <a:rect l="l" t="t" r="r" b="b"/>
                <a:pathLst>
                  <a:path w="162560" h="181610">
                    <a:moveTo>
                      <a:pt x="0" y="181418"/>
                    </a:moveTo>
                    <a:lnTo>
                      <a:pt x="162358" y="95483"/>
                    </a:lnTo>
                    <a:lnTo>
                      <a:pt x="0" y="0"/>
                    </a:lnTo>
                  </a:path>
                </a:pathLst>
              </a:custGeom>
              <a:ln w="9549">
                <a:solidFill>
                  <a:srgbClr val="FF0000"/>
                </a:solidFill>
              </a:ln>
            </p:spPr>
            <p:txBody>
              <a:bodyPr wrap="square" lIns="0" tIns="0" rIns="0" bIns="0" rtlCol="0"/>
              <a:lstStyle/>
              <a:p>
                <a:endParaRPr/>
              </a:p>
            </p:txBody>
          </p:sp>
        </p:grpSp>
        <p:sp>
          <p:nvSpPr>
            <p:cNvPr id="236" name="object 236"/>
            <p:cNvSpPr txBox="1"/>
            <p:nvPr/>
          </p:nvSpPr>
          <p:spPr>
            <a:xfrm>
              <a:off x="3297241" y="2982494"/>
              <a:ext cx="655955" cy="390525"/>
            </a:xfrm>
            <a:prstGeom prst="rect">
              <a:avLst/>
            </a:prstGeom>
          </p:spPr>
          <p:txBody>
            <a:bodyPr vert="horz" wrap="square" lIns="0" tIns="19685" rIns="0" bIns="0" rtlCol="0">
              <a:spAutoFit/>
            </a:bodyPr>
            <a:lstStyle/>
            <a:p>
              <a:pPr marL="50800" marR="5080" indent="-38735">
                <a:lnSpc>
                  <a:spcPts val="1430"/>
                </a:lnSpc>
                <a:spcBef>
                  <a:spcPts val="155"/>
                </a:spcBef>
              </a:pPr>
              <a:r>
                <a:rPr sz="1200" spc="-45" dirty="0">
                  <a:solidFill>
                    <a:srgbClr val="FF0000"/>
                  </a:solidFill>
                  <a:latin typeface="Arial"/>
                  <a:cs typeface="Arial"/>
                </a:rPr>
                <a:t>R</a:t>
              </a:r>
              <a:r>
                <a:rPr sz="1200" spc="5" dirty="0">
                  <a:solidFill>
                    <a:srgbClr val="FF0000"/>
                  </a:solidFill>
                  <a:latin typeface="Arial"/>
                  <a:cs typeface="Arial"/>
                </a:rPr>
                <a:t>e</a:t>
              </a:r>
              <a:r>
                <a:rPr sz="1200" spc="-45" dirty="0">
                  <a:solidFill>
                    <a:srgbClr val="FF0000"/>
                  </a:solidFill>
                  <a:latin typeface="Arial"/>
                  <a:cs typeface="Arial"/>
                </a:rPr>
                <a:t>j</a:t>
              </a:r>
              <a:r>
                <a:rPr sz="1200" spc="5" dirty="0">
                  <a:solidFill>
                    <a:srgbClr val="FF0000"/>
                  </a:solidFill>
                  <a:latin typeface="Arial"/>
                  <a:cs typeface="Arial"/>
                </a:rPr>
                <a:t>e</a:t>
              </a:r>
              <a:r>
                <a:rPr sz="1200" spc="-5" dirty="0">
                  <a:solidFill>
                    <a:srgbClr val="FF0000"/>
                  </a:solidFill>
                  <a:latin typeface="Arial"/>
                  <a:cs typeface="Arial"/>
                </a:rPr>
                <a:t>c</a:t>
              </a:r>
              <a:r>
                <a:rPr sz="1200" spc="-35" dirty="0">
                  <a:solidFill>
                    <a:srgbClr val="FF0000"/>
                  </a:solidFill>
                  <a:latin typeface="Arial"/>
                  <a:cs typeface="Arial"/>
                </a:rPr>
                <a:t>t</a:t>
              </a:r>
              <a:r>
                <a:rPr sz="1200" spc="30" dirty="0">
                  <a:solidFill>
                    <a:srgbClr val="FF0000"/>
                  </a:solidFill>
                  <a:latin typeface="Arial"/>
                  <a:cs typeface="Arial"/>
                </a:rPr>
                <a:t>i</a:t>
              </a:r>
              <a:r>
                <a:rPr sz="1200" spc="5" dirty="0">
                  <a:solidFill>
                    <a:srgbClr val="FF0000"/>
                  </a:solidFill>
                  <a:latin typeface="Arial"/>
                  <a:cs typeface="Arial"/>
                </a:rPr>
                <a:t>on  region</a:t>
              </a:r>
              <a:endParaRPr sz="1200">
                <a:latin typeface="Arial"/>
                <a:cs typeface="Arial"/>
              </a:endParaRPr>
            </a:p>
          </p:txBody>
        </p:sp>
        <p:sp>
          <p:nvSpPr>
            <p:cNvPr id="237" name="object 237"/>
            <p:cNvSpPr/>
            <p:nvPr/>
          </p:nvSpPr>
          <p:spPr>
            <a:xfrm>
              <a:off x="2268937" y="5468217"/>
              <a:ext cx="4202430" cy="0"/>
            </a:xfrm>
            <a:custGeom>
              <a:avLst/>
              <a:gdLst/>
              <a:ahLst/>
              <a:cxnLst/>
              <a:rect l="l" t="t" r="r" b="b"/>
              <a:pathLst>
                <a:path w="4202430">
                  <a:moveTo>
                    <a:pt x="0" y="0"/>
                  </a:moveTo>
                  <a:lnTo>
                    <a:pt x="4202216" y="0"/>
                  </a:lnTo>
                </a:path>
              </a:pathLst>
            </a:custGeom>
            <a:ln w="9548">
              <a:solidFill>
                <a:srgbClr val="000000"/>
              </a:solidFill>
            </a:ln>
          </p:spPr>
          <p:txBody>
            <a:bodyPr wrap="square" lIns="0" tIns="0" rIns="0" bIns="0" rtlCol="0"/>
            <a:lstStyle/>
            <a:p>
              <a:endParaRPr/>
            </a:p>
          </p:txBody>
        </p:sp>
        <p:sp>
          <p:nvSpPr>
            <p:cNvPr id="238" name="object 238"/>
            <p:cNvSpPr txBox="1"/>
            <p:nvPr/>
          </p:nvSpPr>
          <p:spPr>
            <a:xfrm>
              <a:off x="5371128" y="2879275"/>
              <a:ext cx="970915" cy="390525"/>
            </a:xfrm>
            <a:prstGeom prst="rect">
              <a:avLst/>
            </a:prstGeom>
          </p:spPr>
          <p:txBody>
            <a:bodyPr vert="horz" wrap="square" lIns="0" tIns="12700" rIns="0" bIns="0" rtlCol="0">
              <a:spAutoFit/>
            </a:bodyPr>
            <a:lstStyle/>
            <a:p>
              <a:pPr marL="79375">
                <a:lnSpc>
                  <a:spcPts val="1435"/>
                </a:lnSpc>
                <a:spcBef>
                  <a:spcPts val="100"/>
                </a:spcBef>
              </a:pPr>
              <a:r>
                <a:rPr sz="1200" spc="-10" dirty="0">
                  <a:solidFill>
                    <a:srgbClr val="FF0000"/>
                  </a:solidFill>
                  <a:latin typeface="Arial"/>
                  <a:cs typeface="Arial"/>
                </a:rPr>
                <a:t>Rejection</a:t>
              </a:r>
              <a:endParaRPr sz="1200" dirty="0">
                <a:latin typeface="Arial"/>
                <a:cs typeface="Arial"/>
              </a:endParaRPr>
            </a:p>
            <a:p>
              <a:pPr marL="12700">
                <a:lnSpc>
                  <a:spcPts val="1435"/>
                </a:lnSpc>
                <a:tabLst>
                  <a:tab pos="957580" algn="l"/>
                </a:tabLst>
              </a:pPr>
              <a:r>
                <a:rPr sz="1200" u="sng" dirty="0">
                  <a:solidFill>
                    <a:srgbClr val="FF0000"/>
                  </a:solidFill>
                  <a:uFill>
                    <a:solidFill>
                      <a:srgbClr val="FF0000"/>
                    </a:solidFill>
                  </a:uFill>
                  <a:latin typeface="Arial"/>
                  <a:cs typeface="Arial"/>
                </a:rPr>
                <a:t> </a:t>
              </a:r>
              <a:r>
                <a:rPr sz="1200" u="sng" spc="155" dirty="0">
                  <a:solidFill>
                    <a:srgbClr val="FF0000"/>
                  </a:solidFill>
                  <a:uFill>
                    <a:solidFill>
                      <a:srgbClr val="FF0000"/>
                    </a:solidFill>
                  </a:uFill>
                  <a:latin typeface="Arial"/>
                  <a:cs typeface="Arial"/>
                </a:rPr>
                <a:t> </a:t>
              </a:r>
              <a:r>
                <a:rPr sz="1200" u="sng" dirty="0">
                  <a:solidFill>
                    <a:srgbClr val="FF0000"/>
                  </a:solidFill>
                  <a:uFill>
                    <a:solidFill>
                      <a:srgbClr val="FF0000"/>
                    </a:solidFill>
                  </a:uFill>
                  <a:latin typeface="Arial"/>
                  <a:cs typeface="Arial"/>
                </a:rPr>
                <a:t>region	</a:t>
              </a:r>
              <a:endParaRPr sz="1200" dirty="0">
                <a:latin typeface="Arial"/>
                <a:cs typeface="Arial"/>
              </a:endParaRPr>
            </a:p>
          </p:txBody>
        </p:sp>
        <p:sp>
          <p:nvSpPr>
            <p:cNvPr id="241" name="object 241"/>
            <p:cNvSpPr txBox="1"/>
            <p:nvPr/>
          </p:nvSpPr>
          <p:spPr>
            <a:xfrm>
              <a:off x="5331495" y="5799259"/>
              <a:ext cx="465455" cy="491830"/>
            </a:xfrm>
            <a:prstGeom prst="rect">
              <a:avLst/>
            </a:prstGeom>
          </p:spPr>
          <p:txBody>
            <a:bodyPr vert="horz" wrap="square" lIns="0" tIns="12700" rIns="0" bIns="0" rtlCol="0">
              <a:spAutoFit/>
            </a:bodyPr>
            <a:lstStyle/>
            <a:p>
              <a:pPr marL="12700">
                <a:lnSpc>
                  <a:spcPts val="1395"/>
                </a:lnSpc>
                <a:spcBef>
                  <a:spcPts val="100"/>
                </a:spcBef>
              </a:pPr>
              <a:r>
                <a:rPr sz="1200" dirty="0">
                  <a:highlight>
                    <a:srgbClr val="000000"/>
                  </a:highlight>
                  <a:latin typeface="Arial"/>
                  <a:cs typeface="Arial"/>
                </a:rPr>
                <a:t>2</a:t>
              </a:r>
            </a:p>
            <a:p>
              <a:pPr marL="48260">
                <a:lnSpc>
                  <a:spcPts val="1635"/>
                </a:lnSpc>
              </a:pPr>
              <a:r>
                <a:rPr sz="1400" spc="5" dirty="0">
                  <a:solidFill>
                    <a:srgbClr val="EDEBE0"/>
                  </a:solidFill>
                  <a:highlight>
                    <a:srgbClr val="000000"/>
                  </a:highlight>
                  <a:latin typeface="Times New Roman"/>
                  <a:cs typeface="Times New Roman"/>
                </a:rPr>
                <a:t>2</a:t>
              </a:r>
              <a:r>
                <a:rPr sz="1400" spc="-5" dirty="0">
                  <a:solidFill>
                    <a:srgbClr val="EDEBE0"/>
                  </a:solidFill>
                  <a:highlight>
                    <a:srgbClr val="000000"/>
                  </a:highlight>
                  <a:latin typeface="Times New Roman"/>
                  <a:cs typeface="Times New Roman"/>
                </a:rPr>
                <a:t>.</a:t>
              </a:r>
              <a:r>
                <a:rPr sz="1400" spc="5" dirty="0">
                  <a:solidFill>
                    <a:srgbClr val="EDEBE0"/>
                  </a:solidFill>
                  <a:highlight>
                    <a:srgbClr val="000000"/>
                  </a:highlight>
                  <a:latin typeface="Times New Roman"/>
                  <a:cs typeface="Times New Roman"/>
                </a:rPr>
                <a:t>086</a:t>
              </a:r>
              <a:endParaRPr sz="1400" dirty="0">
                <a:highlight>
                  <a:srgbClr val="000000"/>
                </a:highlight>
                <a:latin typeface="Times New Roman"/>
                <a:cs typeface="Times New Roman"/>
              </a:endParaRPr>
            </a:p>
          </p:txBody>
        </p:sp>
        <p:sp>
          <p:nvSpPr>
            <p:cNvPr id="242" name="object 242"/>
            <p:cNvSpPr txBox="1"/>
            <p:nvPr/>
          </p:nvSpPr>
          <p:spPr>
            <a:xfrm>
              <a:off x="2593266" y="5970523"/>
              <a:ext cx="488950" cy="282406"/>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EDEBE0"/>
                  </a:solidFill>
                  <a:highlight>
                    <a:srgbClr val="000000"/>
                  </a:highlight>
                  <a:latin typeface="Times New Roman"/>
                  <a:cs typeface="Times New Roman"/>
                </a:rPr>
                <a:t>-</a:t>
              </a:r>
              <a:r>
                <a:rPr sz="1400" spc="5" dirty="0">
                  <a:solidFill>
                    <a:srgbClr val="EDEBE0"/>
                  </a:solidFill>
                  <a:highlight>
                    <a:srgbClr val="000000"/>
                  </a:highlight>
                  <a:latin typeface="Times New Roman"/>
                  <a:cs typeface="Times New Roman"/>
                </a:rPr>
                <a:t>2</a:t>
              </a:r>
              <a:r>
                <a:rPr sz="1400" spc="-5" dirty="0">
                  <a:solidFill>
                    <a:srgbClr val="EDEBE0"/>
                  </a:solidFill>
                  <a:highlight>
                    <a:srgbClr val="000000"/>
                  </a:highlight>
                  <a:latin typeface="Times New Roman"/>
                  <a:cs typeface="Times New Roman"/>
                </a:rPr>
                <a:t>.</a:t>
              </a:r>
              <a:r>
                <a:rPr sz="1400" spc="5" dirty="0">
                  <a:solidFill>
                    <a:srgbClr val="EDEBE0"/>
                  </a:solidFill>
                  <a:highlight>
                    <a:srgbClr val="000000"/>
                  </a:highlight>
                  <a:latin typeface="Times New Roman"/>
                  <a:cs typeface="Times New Roman"/>
                </a:rPr>
                <a:t>086</a:t>
              </a:r>
              <a:endParaRPr sz="1400" dirty="0">
                <a:highlight>
                  <a:srgbClr val="000000"/>
                </a:highlight>
                <a:latin typeface="Times New Roman"/>
                <a:cs typeface="Times New Roman"/>
              </a:endParaRPr>
            </a:p>
          </p:txBody>
        </p:sp>
        <p:grpSp>
          <p:nvGrpSpPr>
            <p:cNvPr id="243" name="object 243"/>
            <p:cNvGrpSpPr/>
            <p:nvPr/>
          </p:nvGrpSpPr>
          <p:grpSpPr>
            <a:xfrm>
              <a:off x="3041904" y="5497318"/>
              <a:ext cx="3129280" cy="634365"/>
              <a:chOff x="3041904" y="5497318"/>
              <a:chExt cx="3129280" cy="634365"/>
            </a:xfrm>
          </p:grpSpPr>
          <p:sp>
            <p:nvSpPr>
              <p:cNvPr id="244" name="object 244"/>
              <p:cNvSpPr/>
              <p:nvPr/>
            </p:nvSpPr>
            <p:spPr>
              <a:xfrm>
                <a:off x="5403115" y="5512456"/>
                <a:ext cx="274955" cy="514984"/>
              </a:xfrm>
              <a:custGeom>
                <a:avLst/>
                <a:gdLst/>
                <a:ahLst/>
                <a:cxnLst/>
                <a:rect l="l" t="t" r="r" b="b"/>
                <a:pathLst>
                  <a:path w="274954" h="514985">
                    <a:moveTo>
                      <a:pt x="274510" y="514705"/>
                    </a:moveTo>
                    <a:lnTo>
                      <a:pt x="0" y="0"/>
                    </a:lnTo>
                  </a:path>
                </a:pathLst>
              </a:custGeom>
              <a:ln w="28956">
                <a:solidFill>
                  <a:schemeClr val="tx1"/>
                </a:solidFill>
              </a:ln>
            </p:spPr>
            <p:txBody>
              <a:bodyPr wrap="square" lIns="0" tIns="0" rIns="0" bIns="0" rtlCol="0"/>
              <a:lstStyle/>
              <a:p>
                <a:endParaRPr dirty="0">
                  <a:highlight>
                    <a:srgbClr val="000000"/>
                  </a:highlight>
                </a:endParaRPr>
              </a:p>
            </p:txBody>
          </p:sp>
          <p:sp>
            <p:nvSpPr>
              <p:cNvPr id="245" name="object 245"/>
              <p:cNvSpPr/>
              <p:nvPr/>
            </p:nvSpPr>
            <p:spPr>
              <a:xfrm>
                <a:off x="5399277" y="5512455"/>
                <a:ext cx="89535" cy="100965"/>
              </a:xfrm>
              <a:custGeom>
                <a:avLst/>
                <a:gdLst/>
                <a:ahLst/>
                <a:cxnLst/>
                <a:rect l="l" t="t" r="r" b="b"/>
                <a:pathLst>
                  <a:path w="89535" h="100964">
                    <a:moveTo>
                      <a:pt x="0" y="100495"/>
                    </a:moveTo>
                    <a:lnTo>
                      <a:pt x="3835" y="0"/>
                    </a:lnTo>
                    <a:lnTo>
                      <a:pt x="89420" y="52806"/>
                    </a:lnTo>
                  </a:path>
                </a:pathLst>
              </a:custGeom>
              <a:ln w="28956">
                <a:solidFill>
                  <a:srgbClr val="EDEBE0"/>
                </a:solidFill>
              </a:ln>
            </p:spPr>
            <p:txBody>
              <a:bodyPr wrap="square" lIns="0" tIns="0" rIns="0" bIns="0" rtlCol="0"/>
              <a:lstStyle/>
              <a:p>
                <a:endParaRPr/>
              </a:p>
            </p:txBody>
          </p:sp>
          <p:sp>
            <p:nvSpPr>
              <p:cNvPr id="246" name="object 246"/>
              <p:cNvSpPr/>
              <p:nvPr/>
            </p:nvSpPr>
            <p:spPr>
              <a:xfrm>
                <a:off x="3056382" y="5511796"/>
                <a:ext cx="307340" cy="515620"/>
              </a:xfrm>
              <a:custGeom>
                <a:avLst/>
                <a:gdLst/>
                <a:ahLst/>
                <a:cxnLst/>
                <a:rect l="l" t="t" r="r" b="b"/>
                <a:pathLst>
                  <a:path w="307339" h="515620">
                    <a:moveTo>
                      <a:pt x="0" y="515365"/>
                    </a:moveTo>
                    <a:lnTo>
                      <a:pt x="306933" y="0"/>
                    </a:lnTo>
                  </a:path>
                </a:pathLst>
              </a:custGeom>
              <a:ln w="28956">
                <a:solidFill>
                  <a:schemeClr val="tx1"/>
                </a:solidFill>
              </a:ln>
            </p:spPr>
            <p:txBody>
              <a:bodyPr wrap="square" lIns="0" tIns="0" rIns="0" bIns="0" rtlCol="0"/>
              <a:lstStyle/>
              <a:p>
                <a:endParaRPr/>
              </a:p>
            </p:txBody>
          </p:sp>
          <p:sp>
            <p:nvSpPr>
              <p:cNvPr id="247" name="object 247"/>
              <p:cNvSpPr/>
              <p:nvPr/>
            </p:nvSpPr>
            <p:spPr>
              <a:xfrm>
                <a:off x="3275336" y="5511796"/>
                <a:ext cx="88265" cy="100965"/>
              </a:xfrm>
              <a:custGeom>
                <a:avLst/>
                <a:gdLst/>
                <a:ahLst/>
                <a:cxnLst/>
                <a:rect l="l" t="t" r="r" b="b"/>
                <a:pathLst>
                  <a:path w="88264" h="100964">
                    <a:moveTo>
                      <a:pt x="87071" y="100558"/>
                    </a:moveTo>
                    <a:lnTo>
                      <a:pt x="87972" y="0"/>
                    </a:lnTo>
                    <a:lnTo>
                      <a:pt x="0" y="48704"/>
                    </a:lnTo>
                  </a:path>
                </a:pathLst>
              </a:custGeom>
              <a:ln w="28956">
                <a:solidFill>
                  <a:srgbClr val="EDEBE0"/>
                </a:solidFill>
              </a:ln>
            </p:spPr>
            <p:txBody>
              <a:bodyPr wrap="square" lIns="0" tIns="0" rIns="0" bIns="0" rtlCol="0"/>
              <a:lstStyle/>
              <a:p>
                <a:endParaRPr/>
              </a:p>
            </p:txBody>
          </p:sp>
          <p:sp>
            <p:nvSpPr>
              <p:cNvPr id="248" name="object 248"/>
              <p:cNvSpPr/>
              <p:nvPr/>
            </p:nvSpPr>
            <p:spPr>
              <a:xfrm>
                <a:off x="5953686" y="5527988"/>
                <a:ext cx="202565" cy="589280"/>
              </a:xfrm>
              <a:custGeom>
                <a:avLst/>
                <a:gdLst/>
                <a:ahLst/>
                <a:cxnLst/>
                <a:rect l="l" t="t" r="r" b="b"/>
                <a:pathLst>
                  <a:path w="202564" h="589279">
                    <a:moveTo>
                      <a:pt x="202476" y="589089"/>
                    </a:moveTo>
                    <a:lnTo>
                      <a:pt x="0" y="0"/>
                    </a:lnTo>
                  </a:path>
                </a:pathLst>
              </a:custGeom>
              <a:ln w="28956">
                <a:solidFill>
                  <a:schemeClr val="tx1"/>
                </a:solidFill>
              </a:ln>
            </p:spPr>
            <p:txBody>
              <a:bodyPr wrap="square" lIns="0" tIns="0" rIns="0" bIns="0" rtlCol="0"/>
              <a:lstStyle/>
              <a:p>
                <a:endParaRPr/>
              </a:p>
            </p:txBody>
          </p:sp>
          <p:sp>
            <p:nvSpPr>
              <p:cNvPr id="249" name="object 249"/>
              <p:cNvSpPr/>
              <p:nvPr/>
            </p:nvSpPr>
            <p:spPr>
              <a:xfrm>
                <a:off x="5933989" y="5527993"/>
                <a:ext cx="95885" cy="99060"/>
              </a:xfrm>
              <a:custGeom>
                <a:avLst/>
                <a:gdLst/>
                <a:ahLst/>
                <a:cxnLst/>
                <a:rect l="l" t="t" r="r" b="b"/>
                <a:pathLst>
                  <a:path w="95885" h="99060">
                    <a:moveTo>
                      <a:pt x="0" y="98615"/>
                    </a:moveTo>
                    <a:lnTo>
                      <a:pt x="19685" y="0"/>
                    </a:lnTo>
                    <a:lnTo>
                      <a:pt x="95846" y="65671"/>
                    </a:lnTo>
                  </a:path>
                </a:pathLst>
              </a:custGeom>
              <a:ln w="28956">
                <a:solidFill>
                  <a:srgbClr val="EDEBE0"/>
                </a:solidFill>
              </a:ln>
            </p:spPr>
            <p:txBody>
              <a:bodyPr wrap="square" lIns="0" tIns="0" rIns="0" bIns="0" rtlCol="0"/>
              <a:lstStyle/>
              <a:p>
                <a:endParaRPr/>
              </a:p>
            </p:txBody>
          </p:sp>
        </p:grpSp>
        <p:sp>
          <p:nvSpPr>
            <p:cNvPr id="250" name="object 250"/>
            <p:cNvSpPr txBox="1"/>
            <p:nvPr/>
          </p:nvSpPr>
          <p:spPr>
            <a:xfrm>
              <a:off x="5942293" y="6178433"/>
              <a:ext cx="382270"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0000"/>
                  </a:solidFill>
                  <a:latin typeface="Times New Roman"/>
                  <a:cs typeface="Times New Roman"/>
                </a:rPr>
                <a:t>3</a:t>
              </a:r>
              <a:r>
                <a:rPr sz="1600" b="1" spc="-10" dirty="0">
                  <a:solidFill>
                    <a:srgbClr val="FF0000"/>
                  </a:solidFill>
                  <a:latin typeface="Times New Roman"/>
                  <a:cs typeface="Times New Roman"/>
                </a:rPr>
                <a:t>.</a:t>
              </a:r>
              <a:r>
                <a:rPr sz="1600" b="1" dirty="0">
                  <a:solidFill>
                    <a:srgbClr val="FF0000"/>
                  </a:solidFill>
                  <a:latin typeface="Times New Roman"/>
                  <a:cs typeface="Times New Roman"/>
                </a:rPr>
                <a:t>94</a:t>
              </a:r>
              <a:endParaRPr sz="1600" dirty="0">
                <a:latin typeface="Times New Roman"/>
                <a:cs typeface="Times New Roman"/>
              </a:endParaRPr>
            </a:p>
          </p:txBody>
        </p:sp>
      </p:grpSp>
      <p:sp>
        <p:nvSpPr>
          <p:cNvPr id="254" name="object 3">
            <a:extLst>
              <a:ext uri="{FF2B5EF4-FFF2-40B4-BE49-F238E27FC236}">
                <a16:creationId xmlns:a16="http://schemas.microsoft.com/office/drawing/2014/main" id="{313DFD7E-3B64-4A91-BDFA-4BFFD91EC286}"/>
              </a:ext>
            </a:extLst>
          </p:cNvPr>
          <p:cNvSpPr txBox="1"/>
          <p:nvPr/>
        </p:nvSpPr>
        <p:spPr>
          <a:xfrm>
            <a:off x="426720" y="986022"/>
            <a:ext cx="8290559" cy="2416687"/>
          </a:xfrm>
          <a:prstGeom prst="rect">
            <a:avLst/>
          </a:prstGeom>
        </p:spPr>
        <p:txBody>
          <a:bodyPr vert="horz" wrap="square" lIns="0" tIns="13335" rIns="0" bIns="0" rtlCol="0">
            <a:spAutoFit/>
          </a:bodyPr>
          <a:lstStyle/>
          <a:p>
            <a:pPr marL="431165" marR="193675" indent="-342900">
              <a:lnSpc>
                <a:spcPct val="80000"/>
              </a:lnSpc>
              <a:spcBef>
                <a:spcPts val="480"/>
              </a:spcBef>
              <a:buClr>
                <a:srgbClr val="FF0000"/>
              </a:buClr>
              <a:buFont typeface="Wingdings"/>
              <a:buChar char=""/>
              <a:tabLst>
                <a:tab pos="431165" algn="l"/>
                <a:tab pos="431800" algn="l"/>
              </a:tabLst>
            </a:pPr>
            <a:r>
              <a:rPr lang="en-US" sz="2000" dirty="0">
                <a:latin typeface="Arial"/>
                <a:cs typeface="Arial"/>
              </a:rPr>
              <a:t>Values above </a:t>
            </a:r>
            <a:r>
              <a:rPr sz="2000" dirty="0">
                <a:latin typeface="Arial"/>
                <a:cs typeface="Arial"/>
              </a:rPr>
              <a:t>2.086 </a:t>
            </a:r>
            <a:r>
              <a:rPr lang="en-US" sz="2000" dirty="0">
                <a:latin typeface="Arial"/>
                <a:cs typeface="Arial"/>
              </a:rPr>
              <a:t>are unlikely in the t distribution when there are 20 </a:t>
            </a:r>
            <a:r>
              <a:rPr lang="en-US" sz="2000" dirty="0" err="1">
                <a:latin typeface="Arial"/>
                <a:cs typeface="Arial"/>
              </a:rPr>
              <a:t>df</a:t>
            </a:r>
            <a:r>
              <a:rPr lang="en-US" sz="2000" dirty="0">
                <a:latin typeface="Arial"/>
                <a:cs typeface="Arial"/>
              </a:rPr>
              <a:t>. </a:t>
            </a:r>
          </a:p>
          <a:p>
            <a:pPr marL="88265" marR="193675">
              <a:lnSpc>
                <a:spcPct val="80000"/>
              </a:lnSpc>
              <a:spcBef>
                <a:spcPts val="480"/>
              </a:spcBef>
              <a:buClr>
                <a:srgbClr val="FF0000"/>
              </a:buClr>
              <a:tabLst>
                <a:tab pos="431165" algn="l"/>
                <a:tab pos="431800" algn="l"/>
              </a:tabLst>
            </a:pPr>
            <a:endParaRPr sz="1000" dirty="0">
              <a:latin typeface="Arial"/>
              <a:cs typeface="Arial"/>
            </a:endParaRPr>
          </a:p>
          <a:p>
            <a:pPr marL="431800" marR="63500" indent="-342900">
              <a:lnSpc>
                <a:spcPct val="80000"/>
              </a:lnSpc>
              <a:buClr>
                <a:srgbClr val="FF0000"/>
              </a:buClr>
              <a:buFont typeface="Wingdings"/>
              <a:buChar char=""/>
              <a:tabLst>
                <a:tab pos="431165" algn="l"/>
                <a:tab pos="431800" algn="l"/>
              </a:tabLst>
            </a:pPr>
            <a:r>
              <a:rPr sz="2000" dirty="0">
                <a:latin typeface="Arial"/>
                <a:cs typeface="Arial"/>
              </a:rPr>
              <a:t>Conclusion: </a:t>
            </a:r>
            <a:r>
              <a:rPr lang="en-CA" sz="2000" dirty="0">
                <a:latin typeface="Arial"/>
                <a:cs typeface="Arial"/>
              </a:rPr>
              <a:t>Reject the null hypothesis of no difference in energy expenditure. Instead, we believe </a:t>
            </a:r>
            <a:r>
              <a:rPr sz="2000" dirty="0">
                <a:latin typeface="Arial"/>
                <a:cs typeface="Arial"/>
              </a:rPr>
              <a:t>there </a:t>
            </a:r>
            <a:r>
              <a:rPr sz="2000" spc="-5" dirty="0">
                <a:latin typeface="Arial"/>
                <a:cs typeface="Arial"/>
              </a:rPr>
              <a:t>is </a:t>
            </a:r>
            <a:r>
              <a:rPr sz="2000" dirty="0">
                <a:latin typeface="Arial"/>
                <a:cs typeface="Arial"/>
              </a:rPr>
              <a:t>evidence </a:t>
            </a:r>
            <a:r>
              <a:rPr sz="2000" spc="-5" dirty="0">
                <a:latin typeface="Arial"/>
                <a:cs typeface="Arial"/>
              </a:rPr>
              <a:t>to </a:t>
            </a:r>
            <a:r>
              <a:rPr sz="2000" dirty="0">
                <a:latin typeface="Arial"/>
                <a:cs typeface="Arial"/>
              </a:rPr>
              <a:t>suggest a </a:t>
            </a:r>
            <a:r>
              <a:rPr sz="2000" spc="-5" dirty="0">
                <a:latin typeface="Arial"/>
                <a:cs typeface="Arial"/>
              </a:rPr>
              <a:t>difference in </a:t>
            </a:r>
            <a:r>
              <a:rPr sz="2000" dirty="0">
                <a:latin typeface="Arial"/>
                <a:cs typeface="Arial"/>
              </a:rPr>
              <a:t>the 24</a:t>
            </a:r>
            <a:r>
              <a:rPr lang="en-US" sz="2000" dirty="0">
                <a:latin typeface="Arial"/>
                <a:cs typeface="Arial"/>
              </a:rPr>
              <a:t>-</a:t>
            </a:r>
            <a:r>
              <a:rPr sz="2000" dirty="0">
                <a:latin typeface="Arial"/>
                <a:cs typeface="Arial"/>
              </a:rPr>
              <a:t>hour </a:t>
            </a:r>
            <a:r>
              <a:rPr sz="2000" spc="-5" dirty="0">
                <a:latin typeface="Arial"/>
                <a:cs typeface="Arial"/>
              </a:rPr>
              <a:t>total </a:t>
            </a:r>
            <a:r>
              <a:rPr sz="2000" dirty="0">
                <a:latin typeface="Arial"/>
                <a:cs typeface="Arial"/>
              </a:rPr>
              <a:t>energy expenditure between lean and obese </a:t>
            </a:r>
            <a:r>
              <a:rPr lang="en-US" sz="2000" dirty="0">
                <a:latin typeface="Arial"/>
                <a:cs typeface="Arial"/>
              </a:rPr>
              <a:t>people.</a:t>
            </a:r>
            <a:endParaRPr lang="en-CA" sz="2000" dirty="0">
              <a:latin typeface="Arial"/>
              <a:cs typeface="Arial"/>
            </a:endParaRPr>
          </a:p>
          <a:p>
            <a:pPr marL="431800" marR="63500" indent="-342900">
              <a:lnSpc>
                <a:spcPct val="80000"/>
              </a:lnSpc>
              <a:buClr>
                <a:srgbClr val="FF0000"/>
              </a:buClr>
              <a:buFont typeface="Wingdings"/>
              <a:buChar char=""/>
              <a:tabLst>
                <a:tab pos="431165" algn="l"/>
                <a:tab pos="431800" algn="l"/>
              </a:tabLst>
            </a:pPr>
            <a:r>
              <a:rPr lang="en-CA" sz="2000" dirty="0">
                <a:latin typeface="Arial"/>
                <a:cs typeface="Arial"/>
              </a:rPr>
              <a:t>There is less than 5% chance that we would have obtained this difference in energy expenditure if there were no differences between lean and obese people.</a:t>
            </a:r>
            <a:endParaRPr sz="2000" dirty="0">
              <a:latin typeface="Arial"/>
              <a:cs typeface="Arial"/>
            </a:endParaRPr>
          </a:p>
        </p:txBody>
      </p:sp>
      <p:sp>
        <p:nvSpPr>
          <p:cNvPr id="255" name="object 2">
            <a:extLst>
              <a:ext uri="{FF2B5EF4-FFF2-40B4-BE49-F238E27FC236}">
                <a16:creationId xmlns:a16="http://schemas.microsoft.com/office/drawing/2014/main" id="{100AA931-4906-413C-993B-D827D54494E3}"/>
              </a:ext>
            </a:extLst>
          </p:cNvPr>
          <p:cNvSpPr txBox="1">
            <a:spLocks noGrp="1"/>
          </p:cNvSpPr>
          <p:nvPr>
            <p:ph type="title"/>
          </p:nvPr>
        </p:nvSpPr>
        <p:spPr>
          <a:xfrm>
            <a:off x="3329432" y="298196"/>
            <a:ext cx="5506720" cy="452120"/>
          </a:xfrm>
          <a:prstGeom prst="rect">
            <a:avLst/>
          </a:prstGeom>
        </p:spPr>
        <p:txBody>
          <a:bodyPr vert="horz" wrap="square" lIns="0" tIns="12065" rIns="0" bIns="0" rtlCol="0">
            <a:spAutoFit/>
          </a:bodyPr>
          <a:lstStyle/>
          <a:p>
            <a:pPr marL="12700">
              <a:lnSpc>
                <a:spcPct val="100000"/>
              </a:lnSpc>
              <a:spcBef>
                <a:spcPts val="95"/>
              </a:spcBef>
            </a:pPr>
            <a:r>
              <a:rPr sz="2800" spc="-5" dirty="0"/>
              <a:t>Independent </a:t>
            </a:r>
            <a:r>
              <a:rPr sz="2800" spc="-10" dirty="0"/>
              <a:t>groups </a:t>
            </a:r>
            <a:r>
              <a:rPr sz="2800" dirty="0"/>
              <a:t>t-test</a:t>
            </a:r>
            <a:r>
              <a:rPr sz="2800" spc="85" dirty="0"/>
              <a:t> </a:t>
            </a:r>
            <a:r>
              <a:rPr sz="2800" spc="-5" dirty="0"/>
              <a:t>(cont)</a:t>
            </a:r>
            <a:endParaRPr sz="2800"/>
          </a:p>
        </p:txBody>
      </p:sp>
      <p:sp>
        <p:nvSpPr>
          <p:cNvPr id="216" name="Slide Number Placeholder 215">
            <a:extLst>
              <a:ext uri="{FF2B5EF4-FFF2-40B4-BE49-F238E27FC236}">
                <a16:creationId xmlns:a16="http://schemas.microsoft.com/office/drawing/2014/main" id="{43100EFB-9990-4629-BCC1-04ABCF47B3FD}"/>
              </a:ext>
            </a:extLst>
          </p:cNvPr>
          <p:cNvSpPr>
            <a:spLocks noGrp="1"/>
          </p:cNvSpPr>
          <p:nvPr>
            <p:ph type="sldNum" sz="quarter" idx="7"/>
          </p:nvPr>
        </p:nvSpPr>
        <p:spPr/>
        <p:txBody>
          <a:bodyPr/>
          <a:lstStyle/>
          <a:p>
            <a:fld id="{B6F15528-21DE-4FAA-801E-634DDDAF4B2B}" type="slidenum">
              <a:rPr lang="en-CA" smtClean="0"/>
              <a:t>39</a:t>
            </a:fld>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2C00-90C3-485C-9F4B-D855D2F91E3A}"/>
              </a:ext>
            </a:extLst>
          </p:cNvPr>
          <p:cNvSpPr>
            <a:spLocks noGrp="1"/>
          </p:cNvSpPr>
          <p:nvPr>
            <p:ph type="title"/>
          </p:nvPr>
        </p:nvSpPr>
        <p:spPr>
          <a:xfrm>
            <a:off x="5029200" y="856"/>
            <a:ext cx="3989764" cy="1107996"/>
          </a:xfrm>
        </p:spPr>
        <p:txBody>
          <a:bodyPr/>
          <a:lstStyle/>
          <a:p>
            <a:r>
              <a:rPr lang="en-CA" sz="3600" dirty="0"/>
              <a:t>So why bother?</a:t>
            </a:r>
          </a:p>
        </p:txBody>
      </p:sp>
      <p:sp>
        <p:nvSpPr>
          <p:cNvPr id="3" name="Text Placeholder 2">
            <a:extLst>
              <a:ext uri="{FF2B5EF4-FFF2-40B4-BE49-F238E27FC236}">
                <a16:creationId xmlns:a16="http://schemas.microsoft.com/office/drawing/2014/main" id="{60B09770-97F3-4058-B092-B8B5DB2638D6}"/>
              </a:ext>
            </a:extLst>
          </p:cNvPr>
          <p:cNvSpPr>
            <a:spLocks noGrp="1"/>
          </p:cNvSpPr>
          <p:nvPr>
            <p:ph type="body" idx="1"/>
          </p:nvPr>
        </p:nvSpPr>
        <p:spPr>
          <a:xfrm>
            <a:off x="457200" y="990600"/>
            <a:ext cx="8561764" cy="5893758"/>
          </a:xfrm>
        </p:spPr>
        <p:txBody>
          <a:bodyPr/>
          <a:lstStyle/>
          <a:p>
            <a:r>
              <a:rPr lang="en-CA" sz="3600" dirty="0"/>
              <a:t>Because the alternatives are worse.</a:t>
            </a:r>
          </a:p>
          <a:p>
            <a:endParaRPr lang="en-CA" sz="3600" dirty="0"/>
          </a:p>
          <a:p>
            <a:r>
              <a:rPr lang="en-CA" sz="3600" dirty="0"/>
              <a:t>Because clinical wisdom/intuition is susceptible to chance and confirmation bias.</a:t>
            </a:r>
          </a:p>
          <a:p>
            <a:endParaRPr lang="en-CA" sz="3600" dirty="0"/>
          </a:p>
          <a:p>
            <a:r>
              <a:rPr lang="en-CA" sz="3600" dirty="0"/>
              <a:t>Because if we let the data speak, we will make new discoveries.</a:t>
            </a:r>
          </a:p>
          <a:p>
            <a:endParaRPr lang="en-CA" sz="3600" dirty="0"/>
          </a:p>
          <a:p>
            <a:r>
              <a:rPr lang="en-CA" sz="3600" dirty="0"/>
              <a:t>Because statistics help to separate the signal from the noise.</a:t>
            </a:r>
          </a:p>
        </p:txBody>
      </p:sp>
      <p:sp>
        <p:nvSpPr>
          <p:cNvPr id="4" name="Slide Number Placeholder 3">
            <a:extLst>
              <a:ext uri="{FF2B5EF4-FFF2-40B4-BE49-F238E27FC236}">
                <a16:creationId xmlns:a16="http://schemas.microsoft.com/office/drawing/2014/main" id="{2640F81F-E80D-4619-8B14-62C7A13A157E}"/>
              </a:ext>
            </a:extLst>
          </p:cNvPr>
          <p:cNvSpPr>
            <a:spLocks noGrp="1"/>
          </p:cNvSpPr>
          <p:nvPr>
            <p:ph type="sldNum" sz="quarter" idx="7"/>
          </p:nvPr>
        </p:nvSpPr>
        <p:spPr/>
        <p:txBody>
          <a:bodyPr/>
          <a:lstStyle/>
          <a:p>
            <a:fld id="{B6F15528-21DE-4FAA-801E-634DDDAF4B2B}" type="slidenum">
              <a:rPr lang="en-CA" smtClean="0"/>
              <a:t>4</a:t>
            </a:fld>
            <a:endParaRPr lang="en-CA"/>
          </a:p>
        </p:txBody>
      </p:sp>
    </p:spTree>
    <p:extLst>
      <p:ext uri="{BB962C8B-B14F-4D97-AF65-F5344CB8AC3E}">
        <p14:creationId xmlns:p14="http://schemas.microsoft.com/office/powerpoint/2010/main" val="2251653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5476" y="161672"/>
            <a:ext cx="3110865" cy="452120"/>
          </a:xfrm>
          <a:prstGeom prst="rect">
            <a:avLst/>
          </a:prstGeom>
        </p:spPr>
        <p:txBody>
          <a:bodyPr vert="horz" wrap="square" lIns="0" tIns="12065" rIns="0" bIns="0" rtlCol="0">
            <a:spAutoFit/>
          </a:bodyPr>
          <a:lstStyle/>
          <a:p>
            <a:pPr marL="12700">
              <a:lnSpc>
                <a:spcPct val="100000"/>
              </a:lnSpc>
              <a:spcBef>
                <a:spcPts val="95"/>
              </a:spcBef>
            </a:pPr>
            <a:r>
              <a:rPr sz="2800" spc="-5" dirty="0"/>
              <a:t>Confidence</a:t>
            </a:r>
            <a:r>
              <a:rPr sz="2800" spc="-10" dirty="0"/>
              <a:t> </a:t>
            </a:r>
            <a:r>
              <a:rPr sz="2800" spc="-5" dirty="0"/>
              <a:t>Limits</a:t>
            </a:r>
            <a:endParaRPr sz="2800"/>
          </a:p>
        </p:txBody>
      </p:sp>
      <p:sp>
        <p:nvSpPr>
          <p:cNvPr id="3" name="object 3"/>
          <p:cNvSpPr txBox="1"/>
          <p:nvPr/>
        </p:nvSpPr>
        <p:spPr>
          <a:xfrm>
            <a:off x="487117" y="814099"/>
            <a:ext cx="8108950" cy="6024726"/>
          </a:xfrm>
          <a:prstGeom prst="rect">
            <a:avLst/>
          </a:prstGeom>
        </p:spPr>
        <p:txBody>
          <a:bodyPr vert="horz" wrap="square" lIns="0" tIns="91440" rIns="0" bIns="0" rtlCol="0">
            <a:spAutoFit/>
          </a:bodyPr>
          <a:lstStyle/>
          <a:p>
            <a:pPr marL="381000" indent="-342900">
              <a:lnSpc>
                <a:spcPct val="100000"/>
              </a:lnSpc>
              <a:spcBef>
                <a:spcPts val="720"/>
              </a:spcBef>
              <a:buClr>
                <a:srgbClr val="FF0000"/>
              </a:buClr>
              <a:buFont typeface="Wingdings"/>
              <a:buChar char=""/>
              <a:tabLst>
                <a:tab pos="380365" algn="l"/>
                <a:tab pos="381000" algn="l"/>
              </a:tabLst>
            </a:pPr>
            <a:r>
              <a:rPr lang="en-CA" sz="2600" dirty="0">
                <a:latin typeface="Arial"/>
                <a:cs typeface="Arial"/>
              </a:rPr>
              <a:t>Point estimates are great (simple) but you should always report the range of estimates that are plausible, given your data.</a:t>
            </a:r>
          </a:p>
          <a:p>
            <a:pPr marL="381000" indent="-342900">
              <a:lnSpc>
                <a:spcPct val="100000"/>
              </a:lnSpc>
              <a:spcBef>
                <a:spcPts val="720"/>
              </a:spcBef>
              <a:buClr>
                <a:srgbClr val="FF0000"/>
              </a:buClr>
              <a:buFont typeface="Wingdings"/>
              <a:buChar char=""/>
              <a:tabLst>
                <a:tab pos="380365" algn="l"/>
                <a:tab pos="381000" algn="l"/>
              </a:tabLst>
            </a:pPr>
            <a:r>
              <a:rPr lang="en-CA" sz="2600" dirty="0">
                <a:latin typeface="Arial"/>
                <a:cs typeface="Arial"/>
              </a:rPr>
              <a:t>This requires creating a confidence interval (CI).</a:t>
            </a:r>
          </a:p>
          <a:p>
            <a:pPr marL="381000" indent="-342900">
              <a:lnSpc>
                <a:spcPct val="100000"/>
              </a:lnSpc>
              <a:spcBef>
                <a:spcPts val="720"/>
              </a:spcBef>
              <a:buClr>
                <a:srgbClr val="FF0000"/>
              </a:buClr>
              <a:buFont typeface="Wingdings"/>
              <a:buChar char=""/>
              <a:tabLst>
                <a:tab pos="380365" algn="l"/>
                <a:tab pos="381000" algn="l"/>
              </a:tabLst>
            </a:pPr>
            <a:endParaRPr lang="en-CA" sz="2600" dirty="0">
              <a:latin typeface="Arial"/>
              <a:cs typeface="Arial"/>
            </a:endParaRPr>
          </a:p>
          <a:p>
            <a:pPr marL="381000" indent="-342900">
              <a:lnSpc>
                <a:spcPct val="100000"/>
              </a:lnSpc>
              <a:spcBef>
                <a:spcPts val="720"/>
              </a:spcBef>
              <a:buClr>
                <a:srgbClr val="FF0000"/>
              </a:buClr>
              <a:buFont typeface="Wingdings"/>
              <a:buChar char=""/>
              <a:tabLst>
                <a:tab pos="380365" algn="l"/>
                <a:tab pos="381000" algn="l"/>
              </a:tabLst>
            </a:pPr>
            <a:r>
              <a:rPr lang="en-CA" sz="2600" dirty="0">
                <a:latin typeface="Arial"/>
                <a:cs typeface="Arial"/>
              </a:rPr>
              <a:t>95% CI = </a:t>
            </a:r>
            <a:r>
              <a:rPr sz="2600" dirty="0">
                <a:latin typeface="Arial"/>
                <a:cs typeface="Arial"/>
              </a:rPr>
              <a:t>sample mean</a:t>
            </a:r>
            <a:r>
              <a:rPr sz="2550" baseline="-21241" dirty="0">
                <a:latin typeface="Arial"/>
                <a:cs typeface="Arial"/>
              </a:rPr>
              <a:t>O</a:t>
            </a:r>
            <a:r>
              <a:rPr sz="2600" dirty="0">
                <a:latin typeface="Arial"/>
                <a:cs typeface="Arial"/>
              </a:rPr>
              <a:t>– sample </a:t>
            </a:r>
            <a:r>
              <a:rPr sz="2600" spc="5" dirty="0" err="1">
                <a:latin typeface="Arial"/>
                <a:cs typeface="Arial"/>
              </a:rPr>
              <a:t>mean</a:t>
            </a:r>
            <a:r>
              <a:rPr sz="2550" spc="7" baseline="-21241" dirty="0" err="1">
                <a:latin typeface="Arial"/>
                <a:cs typeface="Arial"/>
              </a:rPr>
              <a:t>L</a:t>
            </a:r>
            <a:r>
              <a:rPr sz="2550" spc="7" baseline="-21241" dirty="0">
                <a:latin typeface="Arial"/>
                <a:cs typeface="Arial"/>
              </a:rPr>
              <a:t> </a:t>
            </a:r>
            <a:r>
              <a:rPr sz="2600" dirty="0">
                <a:latin typeface="Arial"/>
                <a:cs typeface="Arial"/>
              </a:rPr>
              <a:t>±</a:t>
            </a:r>
            <a:r>
              <a:rPr lang="en-CA" sz="2600" dirty="0">
                <a:latin typeface="Arial"/>
                <a:cs typeface="Arial"/>
              </a:rPr>
              <a:t> (</a:t>
            </a:r>
            <a:r>
              <a:rPr sz="2600" spc="5" dirty="0">
                <a:latin typeface="Arial"/>
                <a:cs typeface="Arial"/>
              </a:rPr>
              <a:t>t</a:t>
            </a:r>
            <a:r>
              <a:rPr sz="2550" spc="7" baseline="-21241" dirty="0">
                <a:latin typeface="Arial"/>
                <a:cs typeface="Arial"/>
              </a:rPr>
              <a:t>(critical)</a:t>
            </a:r>
            <a:r>
              <a:rPr sz="2600" spc="5" dirty="0">
                <a:latin typeface="Arial"/>
                <a:cs typeface="Arial"/>
              </a:rPr>
              <a:t>*S</a:t>
            </a:r>
            <a:r>
              <a:rPr lang="en-CA" sz="2600" spc="5" dirty="0">
                <a:latin typeface="Arial"/>
                <a:cs typeface="Arial"/>
              </a:rPr>
              <a:t>E</a:t>
            </a:r>
            <a:r>
              <a:rPr sz="2550" spc="7" baseline="-21241" dirty="0">
                <a:latin typeface="Arial"/>
                <a:cs typeface="Arial"/>
              </a:rPr>
              <a:t>difference</a:t>
            </a:r>
            <a:r>
              <a:rPr lang="en-CA" sz="2400" dirty="0">
                <a:latin typeface="Arial"/>
                <a:cs typeface="Arial"/>
              </a:rPr>
              <a:t>)</a:t>
            </a:r>
            <a:endParaRPr sz="2550" baseline="-21241" dirty="0">
              <a:latin typeface="Arial"/>
              <a:cs typeface="Arial"/>
            </a:endParaRPr>
          </a:p>
          <a:p>
            <a:pPr marL="838200" lvl="1" indent="-342900">
              <a:spcBef>
                <a:spcPts val="625"/>
              </a:spcBef>
              <a:buClr>
                <a:srgbClr val="FF0000"/>
              </a:buClr>
              <a:buFont typeface="Wingdings"/>
              <a:buChar char=""/>
              <a:tabLst>
                <a:tab pos="380365" algn="l"/>
                <a:tab pos="381000" algn="l"/>
              </a:tabLst>
            </a:pPr>
            <a:r>
              <a:rPr lang="en-CA" sz="2600" dirty="0">
                <a:latin typeface="Arial"/>
                <a:cs typeface="Arial"/>
              </a:rPr>
              <a:t>For a 95% CI the critical value is 2.086</a:t>
            </a:r>
          </a:p>
          <a:p>
            <a:pPr marL="838200" lvl="1" indent="-342900">
              <a:spcBef>
                <a:spcPts val="625"/>
              </a:spcBef>
              <a:buClr>
                <a:srgbClr val="FF0000"/>
              </a:buClr>
              <a:buFont typeface="Wingdings"/>
              <a:buChar char=""/>
              <a:tabLst>
                <a:tab pos="380365" algn="l"/>
                <a:tab pos="381000" algn="l"/>
              </a:tabLst>
            </a:pPr>
            <a:r>
              <a:rPr lang="en-CA" sz="2600" dirty="0">
                <a:latin typeface="Arial"/>
                <a:cs typeface="Arial"/>
              </a:rPr>
              <a:t>The mean difference between groups is 2.23</a:t>
            </a:r>
          </a:p>
          <a:p>
            <a:pPr marL="838200" lvl="1" indent="-342900">
              <a:spcBef>
                <a:spcPts val="625"/>
              </a:spcBef>
              <a:buClr>
                <a:srgbClr val="FF0000"/>
              </a:buClr>
              <a:buFont typeface="Wingdings"/>
              <a:buChar char=""/>
              <a:tabLst>
                <a:tab pos="380365" algn="l"/>
                <a:tab pos="381000" algn="l"/>
              </a:tabLst>
            </a:pPr>
            <a:r>
              <a:rPr lang="en-CA" sz="2600" dirty="0">
                <a:latin typeface="Arial"/>
                <a:cs typeface="Arial"/>
              </a:rPr>
              <a:t>The SE of the difference is 0.5656</a:t>
            </a:r>
          </a:p>
          <a:p>
            <a:pPr marL="381000" indent="-342900">
              <a:lnSpc>
                <a:spcPct val="100000"/>
              </a:lnSpc>
              <a:spcBef>
                <a:spcPts val="625"/>
              </a:spcBef>
              <a:buClr>
                <a:srgbClr val="FF0000"/>
              </a:buClr>
              <a:buFont typeface="Wingdings"/>
              <a:buChar char=""/>
              <a:tabLst>
                <a:tab pos="380365" algn="l"/>
                <a:tab pos="381000" algn="l"/>
              </a:tabLst>
            </a:pPr>
            <a:endParaRPr lang="en-CA" sz="2600" dirty="0">
              <a:latin typeface="Arial"/>
              <a:cs typeface="Arial"/>
            </a:endParaRPr>
          </a:p>
          <a:p>
            <a:pPr marL="381000" indent="-342900">
              <a:lnSpc>
                <a:spcPct val="100000"/>
              </a:lnSpc>
              <a:spcBef>
                <a:spcPts val="625"/>
              </a:spcBef>
              <a:buClr>
                <a:srgbClr val="FF0000"/>
              </a:buClr>
              <a:buFont typeface="Wingdings"/>
              <a:buChar char=""/>
              <a:tabLst>
                <a:tab pos="380365" algn="l"/>
                <a:tab pos="381000" algn="l"/>
              </a:tabLst>
            </a:pPr>
            <a:r>
              <a:rPr sz="2600" dirty="0">
                <a:latin typeface="Arial"/>
                <a:cs typeface="Arial"/>
              </a:rPr>
              <a:t>2.23 ±</a:t>
            </a:r>
            <a:r>
              <a:rPr sz="2600" spc="-10" dirty="0">
                <a:latin typeface="Arial"/>
                <a:cs typeface="Arial"/>
              </a:rPr>
              <a:t> </a:t>
            </a:r>
            <a:r>
              <a:rPr sz="2600" dirty="0">
                <a:latin typeface="Arial"/>
                <a:cs typeface="Arial"/>
              </a:rPr>
              <a:t>2.086*0.5656</a:t>
            </a:r>
          </a:p>
          <a:p>
            <a:pPr marL="381000" indent="-342900">
              <a:lnSpc>
                <a:spcPct val="100000"/>
              </a:lnSpc>
              <a:spcBef>
                <a:spcPts val="625"/>
              </a:spcBef>
              <a:buClr>
                <a:srgbClr val="FF0000"/>
              </a:buClr>
              <a:buFont typeface="Wingdings"/>
              <a:buChar char=""/>
              <a:tabLst>
                <a:tab pos="380365" algn="l"/>
                <a:tab pos="381000" algn="l"/>
              </a:tabLst>
            </a:pPr>
            <a:r>
              <a:rPr lang="en-CA" sz="2600" dirty="0">
                <a:latin typeface="Arial"/>
                <a:cs typeface="Arial"/>
              </a:rPr>
              <a:t>95% CI is </a:t>
            </a:r>
            <a:r>
              <a:rPr sz="2600" dirty="0">
                <a:latin typeface="Arial"/>
                <a:cs typeface="Arial"/>
              </a:rPr>
              <a:t>1.05 </a:t>
            </a:r>
            <a:r>
              <a:rPr sz="2600" spc="-5" dirty="0">
                <a:latin typeface="Arial"/>
                <a:cs typeface="Arial"/>
              </a:rPr>
              <a:t>to</a:t>
            </a:r>
            <a:r>
              <a:rPr sz="2600" spc="5" dirty="0">
                <a:latin typeface="Arial"/>
                <a:cs typeface="Arial"/>
              </a:rPr>
              <a:t> </a:t>
            </a:r>
            <a:r>
              <a:rPr sz="2600" dirty="0">
                <a:latin typeface="Arial"/>
                <a:cs typeface="Arial"/>
              </a:rPr>
              <a:t>3.41</a:t>
            </a:r>
          </a:p>
        </p:txBody>
      </p:sp>
      <p:sp>
        <p:nvSpPr>
          <p:cNvPr id="4" name="Slide Number Placeholder 3">
            <a:extLst>
              <a:ext uri="{FF2B5EF4-FFF2-40B4-BE49-F238E27FC236}">
                <a16:creationId xmlns:a16="http://schemas.microsoft.com/office/drawing/2014/main" id="{6160FAC9-80A8-4B0B-AF45-43FC2C2C3B99}"/>
              </a:ext>
            </a:extLst>
          </p:cNvPr>
          <p:cNvSpPr>
            <a:spLocks noGrp="1"/>
          </p:cNvSpPr>
          <p:nvPr>
            <p:ph type="sldNum" sz="quarter" idx="7"/>
          </p:nvPr>
        </p:nvSpPr>
        <p:spPr/>
        <p:txBody>
          <a:bodyPr/>
          <a:lstStyle/>
          <a:p>
            <a:fld id="{B6F15528-21DE-4FAA-801E-634DDDAF4B2B}" type="slidenum">
              <a:rPr lang="en-CA" smtClean="0"/>
              <a:t>40</a:t>
            </a:fld>
            <a:endParaRPr lang="en-C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5476" y="161672"/>
            <a:ext cx="3110865" cy="452120"/>
          </a:xfrm>
          <a:prstGeom prst="rect">
            <a:avLst/>
          </a:prstGeom>
        </p:spPr>
        <p:txBody>
          <a:bodyPr vert="horz" wrap="square" lIns="0" tIns="12065" rIns="0" bIns="0" rtlCol="0">
            <a:spAutoFit/>
          </a:bodyPr>
          <a:lstStyle/>
          <a:p>
            <a:pPr marL="12700">
              <a:lnSpc>
                <a:spcPct val="100000"/>
              </a:lnSpc>
              <a:spcBef>
                <a:spcPts val="95"/>
              </a:spcBef>
            </a:pPr>
            <a:r>
              <a:rPr sz="2800" spc="-5" dirty="0"/>
              <a:t>Confidence</a:t>
            </a:r>
            <a:r>
              <a:rPr sz="2800" spc="-10" dirty="0"/>
              <a:t> </a:t>
            </a:r>
            <a:r>
              <a:rPr sz="2800" spc="-5" dirty="0"/>
              <a:t>Limits</a:t>
            </a:r>
            <a:endParaRPr sz="2800"/>
          </a:p>
        </p:txBody>
      </p:sp>
      <p:sp>
        <p:nvSpPr>
          <p:cNvPr id="3" name="object 3"/>
          <p:cNvSpPr txBox="1"/>
          <p:nvPr/>
        </p:nvSpPr>
        <p:spPr>
          <a:xfrm>
            <a:off x="487117" y="814099"/>
            <a:ext cx="8108950" cy="3524042"/>
          </a:xfrm>
          <a:prstGeom prst="rect">
            <a:avLst/>
          </a:prstGeom>
        </p:spPr>
        <p:txBody>
          <a:bodyPr vert="horz" wrap="square" lIns="0" tIns="91440" rIns="0" bIns="0" rtlCol="0">
            <a:spAutoFit/>
          </a:bodyPr>
          <a:lstStyle/>
          <a:p>
            <a:pPr marL="381000" marR="387350" indent="-342900">
              <a:lnSpc>
                <a:spcPct val="100000"/>
              </a:lnSpc>
              <a:spcBef>
                <a:spcPts val="625"/>
              </a:spcBef>
              <a:buClr>
                <a:srgbClr val="FF0000"/>
              </a:buClr>
              <a:buFont typeface="Wingdings"/>
              <a:buChar char=""/>
              <a:tabLst>
                <a:tab pos="380365" algn="l"/>
                <a:tab pos="381000" algn="l"/>
              </a:tabLst>
            </a:pPr>
            <a:r>
              <a:rPr sz="2600" spc="-5" dirty="0">
                <a:latin typeface="Arial"/>
                <a:cs typeface="Arial"/>
              </a:rPr>
              <a:t>Interpretation: </a:t>
            </a:r>
            <a:r>
              <a:rPr lang="en-US" sz="2600" spc="-5" dirty="0">
                <a:latin typeface="Arial"/>
                <a:cs typeface="Arial"/>
              </a:rPr>
              <a:t>The likely range of the </a:t>
            </a:r>
            <a:r>
              <a:rPr sz="2600" spc="-5" dirty="0">
                <a:latin typeface="Arial"/>
                <a:cs typeface="Arial"/>
              </a:rPr>
              <a:t>true</a:t>
            </a:r>
            <a:r>
              <a:rPr lang="en-US" sz="2600" spc="-5" dirty="0">
                <a:latin typeface="Arial"/>
                <a:cs typeface="Arial"/>
              </a:rPr>
              <a:t> </a:t>
            </a:r>
            <a:r>
              <a:rPr sz="2600" spc="-10" dirty="0">
                <a:latin typeface="Arial"/>
                <a:cs typeface="Arial"/>
              </a:rPr>
              <a:t>difference </a:t>
            </a:r>
            <a:r>
              <a:rPr sz="2600" spc="-5" dirty="0">
                <a:latin typeface="Arial"/>
                <a:cs typeface="Arial"/>
              </a:rPr>
              <a:t>in </a:t>
            </a:r>
            <a:r>
              <a:rPr sz="2600" dirty="0">
                <a:latin typeface="Arial"/>
                <a:cs typeface="Arial"/>
              </a:rPr>
              <a:t>population </a:t>
            </a:r>
            <a:r>
              <a:rPr sz="2600" spc="5" dirty="0">
                <a:latin typeface="Arial"/>
                <a:cs typeface="Arial"/>
              </a:rPr>
              <a:t>can </a:t>
            </a:r>
            <a:r>
              <a:rPr sz="2600" dirty="0">
                <a:latin typeface="Arial"/>
                <a:cs typeface="Arial"/>
              </a:rPr>
              <a:t>be as small</a:t>
            </a:r>
            <a:r>
              <a:rPr sz="2600" spc="-55" dirty="0">
                <a:latin typeface="Arial"/>
                <a:cs typeface="Arial"/>
              </a:rPr>
              <a:t> </a:t>
            </a:r>
            <a:r>
              <a:rPr sz="2600" dirty="0">
                <a:latin typeface="Arial"/>
                <a:cs typeface="Arial"/>
              </a:rPr>
              <a:t>as</a:t>
            </a:r>
          </a:p>
          <a:p>
            <a:pPr marL="381000">
              <a:lnSpc>
                <a:spcPct val="100000"/>
              </a:lnSpc>
            </a:pPr>
            <a:r>
              <a:rPr sz="2600" dirty="0">
                <a:latin typeface="Arial"/>
                <a:cs typeface="Arial"/>
              </a:rPr>
              <a:t>1.05 or as big as</a:t>
            </a:r>
            <a:r>
              <a:rPr sz="2600" spc="-20" dirty="0">
                <a:latin typeface="Arial"/>
                <a:cs typeface="Arial"/>
              </a:rPr>
              <a:t> </a:t>
            </a:r>
            <a:r>
              <a:rPr sz="2600" dirty="0">
                <a:latin typeface="Arial"/>
                <a:cs typeface="Arial"/>
              </a:rPr>
              <a:t>3.41.</a:t>
            </a:r>
          </a:p>
          <a:p>
            <a:pPr marL="381000" marR="30480" indent="-342900">
              <a:lnSpc>
                <a:spcPct val="100000"/>
              </a:lnSpc>
              <a:spcBef>
                <a:spcPts val="625"/>
              </a:spcBef>
              <a:buClr>
                <a:srgbClr val="FF0000"/>
              </a:buClr>
              <a:buFont typeface="Wingdings"/>
              <a:buChar char=""/>
              <a:tabLst>
                <a:tab pos="380365" algn="l"/>
                <a:tab pos="381000" algn="l"/>
              </a:tabLst>
            </a:pPr>
            <a:r>
              <a:rPr sz="2600" spc="5" dirty="0">
                <a:latin typeface="Arial"/>
                <a:cs typeface="Arial"/>
              </a:rPr>
              <a:t>That </a:t>
            </a:r>
            <a:r>
              <a:rPr sz="2600" dirty="0">
                <a:latin typeface="Arial"/>
                <a:cs typeface="Arial"/>
              </a:rPr>
              <a:t>is, that the mean </a:t>
            </a:r>
            <a:r>
              <a:rPr sz="2600" spc="-5" dirty="0">
                <a:latin typeface="Arial"/>
                <a:cs typeface="Arial"/>
              </a:rPr>
              <a:t>for </a:t>
            </a:r>
            <a:r>
              <a:rPr sz="2600" dirty="0">
                <a:latin typeface="Arial"/>
                <a:cs typeface="Arial"/>
              </a:rPr>
              <a:t>obese </a:t>
            </a:r>
            <a:r>
              <a:rPr sz="2600" spc="-5" dirty="0">
                <a:latin typeface="Arial"/>
                <a:cs typeface="Arial"/>
              </a:rPr>
              <a:t>is </a:t>
            </a:r>
            <a:r>
              <a:rPr sz="2600" dirty="0">
                <a:latin typeface="Arial"/>
                <a:cs typeface="Arial"/>
              </a:rPr>
              <a:t>at least 1.05 </a:t>
            </a:r>
            <a:r>
              <a:rPr sz="2600" spc="-5" dirty="0">
                <a:latin typeface="Arial"/>
                <a:cs typeface="Arial"/>
              </a:rPr>
              <a:t>units  </a:t>
            </a:r>
            <a:r>
              <a:rPr sz="2600" dirty="0">
                <a:latin typeface="Arial"/>
                <a:cs typeface="Arial"/>
              </a:rPr>
              <a:t>larger and up </a:t>
            </a:r>
            <a:r>
              <a:rPr sz="2600" spc="-5" dirty="0">
                <a:latin typeface="Arial"/>
                <a:cs typeface="Arial"/>
              </a:rPr>
              <a:t>to </a:t>
            </a:r>
            <a:r>
              <a:rPr sz="2600" dirty="0">
                <a:latin typeface="Arial"/>
                <a:cs typeface="Arial"/>
              </a:rPr>
              <a:t>3.41 </a:t>
            </a:r>
            <a:r>
              <a:rPr sz="2600" spc="-5" dirty="0">
                <a:latin typeface="Arial"/>
                <a:cs typeface="Arial"/>
              </a:rPr>
              <a:t>units</a:t>
            </a:r>
            <a:r>
              <a:rPr sz="2600" spc="-15" dirty="0">
                <a:latin typeface="Arial"/>
                <a:cs typeface="Arial"/>
              </a:rPr>
              <a:t> </a:t>
            </a:r>
            <a:r>
              <a:rPr sz="2600" dirty="0">
                <a:latin typeface="Arial"/>
                <a:cs typeface="Arial"/>
              </a:rPr>
              <a:t>larger</a:t>
            </a:r>
          </a:p>
          <a:p>
            <a:pPr marL="381000" marR="67945" indent="-342900">
              <a:lnSpc>
                <a:spcPct val="100000"/>
              </a:lnSpc>
              <a:spcBef>
                <a:spcPts val="620"/>
              </a:spcBef>
              <a:buClr>
                <a:srgbClr val="FF0000"/>
              </a:buClr>
              <a:buFont typeface="Wingdings"/>
              <a:buChar char=""/>
              <a:tabLst>
                <a:tab pos="380365" algn="l"/>
                <a:tab pos="381000" algn="l"/>
              </a:tabLst>
            </a:pPr>
            <a:r>
              <a:rPr sz="2600" dirty="0">
                <a:latin typeface="Arial"/>
                <a:cs typeface="Arial"/>
              </a:rPr>
              <a:t>Relationship between statistical test at alpha level of  5% and 95% confidence</a:t>
            </a:r>
            <a:r>
              <a:rPr sz="2600" spc="-40" dirty="0">
                <a:latin typeface="Arial"/>
                <a:cs typeface="Arial"/>
              </a:rPr>
              <a:t> </a:t>
            </a:r>
            <a:r>
              <a:rPr sz="2600" dirty="0">
                <a:latin typeface="Arial"/>
                <a:cs typeface="Arial"/>
              </a:rPr>
              <a:t>interval</a:t>
            </a:r>
            <a:endParaRPr lang="en-CA" sz="2600" dirty="0">
              <a:latin typeface="Arial"/>
              <a:cs typeface="Arial"/>
            </a:endParaRPr>
          </a:p>
          <a:p>
            <a:pPr marL="838200" marR="67945" lvl="1" indent="-342900">
              <a:spcBef>
                <a:spcPts val="620"/>
              </a:spcBef>
              <a:buClr>
                <a:srgbClr val="FF0000"/>
              </a:buClr>
              <a:buFont typeface="Wingdings"/>
              <a:buChar char=""/>
              <a:tabLst>
                <a:tab pos="380365" algn="l"/>
                <a:tab pos="381000" algn="l"/>
              </a:tabLst>
            </a:pPr>
            <a:r>
              <a:rPr lang="en-CA" sz="2600" dirty="0">
                <a:latin typeface="Arial"/>
                <a:cs typeface="Arial"/>
              </a:rPr>
              <a:t>A CI that includes 0 has a p-value &gt; 0.05</a:t>
            </a:r>
            <a:endParaRPr lang="en-US" sz="2600" dirty="0">
              <a:latin typeface="Arial"/>
              <a:cs typeface="Arial"/>
            </a:endParaRPr>
          </a:p>
        </p:txBody>
      </p:sp>
      <p:sp>
        <p:nvSpPr>
          <p:cNvPr id="4" name="Slide Number Placeholder 3">
            <a:extLst>
              <a:ext uri="{FF2B5EF4-FFF2-40B4-BE49-F238E27FC236}">
                <a16:creationId xmlns:a16="http://schemas.microsoft.com/office/drawing/2014/main" id="{6160FAC9-80A8-4B0B-AF45-43FC2C2C3B99}"/>
              </a:ext>
            </a:extLst>
          </p:cNvPr>
          <p:cNvSpPr>
            <a:spLocks noGrp="1"/>
          </p:cNvSpPr>
          <p:nvPr>
            <p:ph type="sldNum" sz="quarter" idx="7"/>
          </p:nvPr>
        </p:nvSpPr>
        <p:spPr/>
        <p:txBody>
          <a:bodyPr/>
          <a:lstStyle/>
          <a:p>
            <a:fld id="{B6F15528-21DE-4FAA-801E-634DDDAF4B2B}" type="slidenum">
              <a:rPr lang="en-CA" smtClean="0"/>
              <a:t>41</a:t>
            </a:fld>
            <a:endParaRPr lang="en-CA"/>
          </a:p>
        </p:txBody>
      </p:sp>
    </p:spTree>
    <p:extLst>
      <p:ext uri="{BB962C8B-B14F-4D97-AF65-F5344CB8AC3E}">
        <p14:creationId xmlns:p14="http://schemas.microsoft.com/office/powerpoint/2010/main" val="987136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15715" y="161672"/>
            <a:ext cx="1190625" cy="452120"/>
          </a:xfrm>
          <a:prstGeom prst="rect">
            <a:avLst/>
          </a:prstGeom>
        </p:spPr>
        <p:txBody>
          <a:bodyPr vert="horz" wrap="square" lIns="0" tIns="12065" rIns="0" bIns="0" rtlCol="0">
            <a:spAutoFit/>
          </a:bodyPr>
          <a:lstStyle/>
          <a:p>
            <a:pPr marL="12700">
              <a:lnSpc>
                <a:spcPct val="100000"/>
              </a:lnSpc>
              <a:spcBef>
                <a:spcPts val="95"/>
              </a:spcBef>
            </a:pPr>
            <a:r>
              <a:rPr sz="2800" spc="-10" dirty="0"/>
              <a:t>Ad</a:t>
            </a:r>
            <a:r>
              <a:rPr sz="2800" spc="-5" dirty="0"/>
              <a:t>vi</a:t>
            </a:r>
            <a:r>
              <a:rPr sz="2800" dirty="0"/>
              <a:t>c</a:t>
            </a:r>
            <a:r>
              <a:rPr sz="2800" spc="-5" dirty="0"/>
              <a:t>e</a:t>
            </a:r>
            <a:endParaRPr sz="2800"/>
          </a:p>
        </p:txBody>
      </p:sp>
      <p:sp>
        <p:nvSpPr>
          <p:cNvPr id="3" name="object 3"/>
          <p:cNvSpPr txBox="1"/>
          <p:nvPr/>
        </p:nvSpPr>
        <p:spPr>
          <a:xfrm>
            <a:off x="537395" y="990600"/>
            <a:ext cx="8068945" cy="5420715"/>
          </a:xfrm>
          <a:prstGeom prst="rect">
            <a:avLst/>
          </a:prstGeom>
        </p:spPr>
        <p:txBody>
          <a:bodyPr vert="horz" wrap="square" lIns="0" tIns="59690" rIns="0" bIns="0" rtlCol="0">
            <a:spAutoFit/>
          </a:bodyPr>
          <a:lstStyle/>
          <a:p>
            <a:pPr marL="355600" marR="135255" indent="-342900">
              <a:lnSpc>
                <a:spcPts val="3030"/>
              </a:lnSpc>
              <a:spcBef>
                <a:spcPts val="470"/>
              </a:spcBef>
              <a:buClr>
                <a:srgbClr val="FF0000"/>
              </a:buClr>
              <a:buFont typeface="Wingdings"/>
              <a:buChar char=""/>
              <a:tabLst>
                <a:tab pos="354965" algn="l"/>
                <a:tab pos="355600" algn="l"/>
              </a:tabLst>
            </a:pPr>
            <a:r>
              <a:rPr sz="2800" spc="-90" dirty="0">
                <a:latin typeface="Arial"/>
                <a:cs typeface="Arial"/>
              </a:rPr>
              <a:t>You </a:t>
            </a:r>
            <a:r>
              <a:rPr sz="2800" dirty="0">
                <a:latin typeface="Arial"/>
                <a:cs typeface="Arial"/>
              </a:rPr>
              <a:t>aren’t expected </a:t>
            </a:r>
            <a:r>
              <a:rPr sz="2800" spc="-5" dirty="0">
                <a:latin typeface="Arial"/>
                <a:cs typeface="Arial"/>
              </a:rPr>
              <a:t>to </a:t>
            </a:r>
            <a:r>
              <a:rPr sz="2800" dirty="0">
                <a:latin typeface="Arial"/>
                <a:cs typeface="Arial"/>
              </a:rPr>
              <a:t>know </a:t>
            </a:r>
            <a:r>
              <a:rPr sz="2800" spc="-5" dirty="0">
                <a:latin typeface="Arial"/>
                <a:cs typeface="Arial"/>
              </a:rPr>
              <a:t>a </a:t>
            </a:r>
            <a:r>
              <a:rPr sz="2800" dirty="0">
                <a:latin typeface="Arial"/>
                <a:cs typeface="Arial"/>
              </a:rPr>
              <a:t>lot of detail about  statistical</a:t>
            </a:r>
            <a:r>
              <a:rPr sz="2800" spc="-30" dirty="0">
                <a:latin typeface="Arial"/>
                <a:cs typeface="Arial"/>
              </a:rPr>
              <a:t> </a:t>
            </a:r>
            <a:r>
              <a:rPr sz="2800" dirty="0">
                <a:latin typeface="Arial"/>
                <a:cs typeface="Arial"/>
              </a:rPr>
              <a:t>tests.</a:t>
            </a:r>
          </a:p>
          <a:p>
            <a:pPr marL="355600" marR="5080" indent="-342900">
              <a:lnSpc>
                <a:spcPts val="3030"/>
              </a:lnSpc>
              <a:spcBef>
                <a:spcPts val="660"/>
              </a:spcBef>
              <a:buClr>
                <a:srgbClr val="FF0000"/>
              </a:buClr>
              <a:buFont typeface="Wingdings"/>
              <a:buChar char=""/>
              <a:tabLst>
                <a:tab pos="354965" algn="l"/>
                <a:tab pos="355600" algn="l"/>
              </a:tabLst>
            </a:pPr>
            <a:r>
              <a:rPr sz="2800" spc="-5" dirty="0">
                <a:latin typeface="Arial"/>
                <a:cs typeface="Arial"/>
              </a:rPr>
              <a:t>Familiarize </a:t>
            </a:r>
            <a:r>
              <a:rPr sz="2800" dirty="0">
                <a:latin typeface="Arial"/>
                <a:cs typeface="Arial"/>
              </a:rPr>
              <a:t>yourself </a:t>
            </a:r>
            <a:r>
              <a:rPr sz="2800" spc="-5" dirty="0">
                <a:latin typeface="Arial"/>
                <a:cs typeface="Arial"/>
              </a:rPr>
              <a:t>with the </a:t>
            </a:r>
            <a:r>
              <a:rPr sz="2800" dirty="0">
                <a:latin typeface="Arial"/>
                <a:cs typeface="Arial"/>
              </a:rPr>
              <a:t>basics of hypothesis  </a:t>
            </a:r>
            <a:r>
              <a:rPr sz="2800" spc="-5" dirty="0">
                <a:latin typeface="Arial"/>
                <a:cs typeface="Arial"/>
              </a:rPr>
              <a:t>testing…this will be </a:t>
            </a:r>
            <a:r>
              <a:rPr sz="2800" dirty="0">
                <a:latin typeface="Arial"/>
                <a:cs typeface="Arial"/>
              </a:rPr>
              <a:t>very helpful </a:t>
            </a:r>
            <a:r>
              <a:rPr sz="2800" spc="-5" dirty="0">
                <a:latin typeface="Arial"/>
                <a:cs typeface="Arial"/>
              </a:rPr>
              <a:t>for </a:t>
            </a:r>
            <a:r>
              <a:rPr sz="2800" dirty="0">
                <a:latin typeface="Arial"/>
                <a:cs typeface="Arial"/>
              </a:rPr>
              <a:t>your  understanding of </a:t>
            </a:r>
            <a:r>
              <a:rPr sz="2800" spc="-5" dirty="0">
                <a:latin typeface="Arial"/>
                <a:cs typeface="Arial"/>
              </a:rPr>
              <a:t>literature and a </a:t>
            </a:r>
            <a:r>
              <a:rPr sz="2800" dirty="0">
                <a:latin typeface="Arial"/>
                <a:cs typeface="Arial"/>
              </a:rPr>
              <a:t>bit of </a:t>
            </a:r>
            <a:r>
              <a:rPr sz="2800" spc="-10" dirty="0">
                <a:latin typeface="Arial"/>
                <a:cs typeface="Arial"/>
              </a:rPr>
              <a:t>effort </a:t>
            </a:r>
            <a:r>
              <a:rPr sz="2800" spc="-5" dirty="0">
                <a:latin typeface="Arial"/>
                <a:cs typeface="Arial"/>
              </a:rPr>
              <a:t>will  </a:t>
            </a:r>
            <a:r>
              <a:rPr sz="2800" dirty="0">
                <a:latin typeface="Arial"/>
                <a:cs typeface="Arial"/>
              </a:rPr>
              <a:t>serve you </a:t>
            </a:r>
            <a:r>
              <a:rPr sz="2800" spc="-5" dirty="0">
                <a:latin typeface="Arial"/>
                <a:cs typeface="Arial"/>
              </a:rPr>
              <a:t>well in the</a:t>
            </a:r>
            <a:r>
              <a:rPr sz="2800" spc="15" dirty="0">
                <a:latin typeface="Arial"/>
                <a:cs typeface="Arial"/>
              </a:rPr>
              <a:t> </a:t>
            </a:r>
            <a:r>
              <a:rPr sz="2800" dirty="0">
                <a:latin typeface="Arial"/>
                <a:cs typeface="Arial"/>
              </a:rPr>
              <a:t>future.</a:t>
            </a:r>
          </a:p>
          <a:p>
            <a:pPr marL="355600" marR="419734" indent="-342900">
              <a:lnSpc>
                <a:spcPts val="3030"/>
              </a:lnSpc>
              <a:spcBef>
                <a:spcPts val="650"/>
              </a:spcBef>
              <a:buClr>
                <a:srgbClr val="FF0000"/>
              </a:buClr>
              <a:buFont typeface="Wingdings"/>
              <a:buChar char=""/>
              <a:tabLst>
                <a:tab pos="354965" algn="l"/>
                <a:tab pos="355600" algn="l"/>
              </a:tabLst>
            </a:pPr>
            <a:r>
              <a:rPr lang="en-CA" sz="2800" dirty="0">
                <a:latin typeface="Arial"/>
                <a:cs typeface="Arial"/>
              </a:rPr>
              <a:t>If you have a significant p value – you reject the null, which means that </a:t>
            </a:r>
            <a:r>
              <a:rPr lang="en-CA" sz="2800" b="1" dirty="0">
                <a:latin typeface="Arial"/>
                <a:cs typeface="Arial"/>
              </a:rPr>
              <a:t>there is reason to doubt that the true effect is zero.</a:t>
            </a:r>
            <a:endParaRPr lang="en-CA" sz="2800" dirty="0">
              <a:latin typeface="Arial"/>
              <a:cs typeface="Arial"/>
            </a:endParaRPr>
          </a:p>
          <a:p>
            <a:pPr marL="355600" marR="419734" indent="-342900">
              <a:lnSpc>
                <a:spcPts val="3030"/>
              </a:lnSpc>
              <a:spcBef>
                <a:spcPts val="650"/>
              </a:spcBef>
              <a:buClr>
                <a:srgbClr val="FF0000"/>
              </a:buClr>
              <a:buFont typeface="Wingdings"/>
              <a:buChar char=""/>
              <a:tabLst>
                <a:tab pos="354965" algn="l"/>
                <a:tab pos="355600" algn="l"/>
              </a:tabLst>
            </a:pPr>
            <a:r>
              <a:rPr lang="en-CA" sz="2800" dirty="0">
                <a:latin typeface="Arial"/>
                <a:cs typeface="Arial"/>
              </a:rPr>
              <a:t>If you have a non-significant p value – you fail to reject the null, which means that you </a:t>
            </a:r>
            <a:r>
              <a:rPr lang="en-CA" sz="2800" b="1" dirty="0">
                <a:latin typeface="Arial"/>
                <a:cs typeface="Arial"/>
              </a:rPr>
              <a:t>cannot distinguish the effect from zero</a:t>
            </a:r>
          </a:p>
          <a:p>
            <a:pPr marL="355600" marR="419734" indent="-342900">
              <a:lnSpc>
                <a:spcPts val="3030"/>
              </a:lnSpc>
              <a:spcBef>
                <a:spcPts val="650"/>
              </a:spcBef>
              <a:buClr>
                <a:srgbClr val="FF0000"/>
              </a:buClr>
              <a:buFont typeface="Wingdings"/>
              <a:buChar char=""/>
              <a:tabLst>
                <a:tab pos="354965" algn="l"/>
                <a:tab pos="355600" algn="l"/>
              </a:tabLst>
            </a:pPr>
            <a:r>
              <a:rPr lang="en-CA" sz="2800" b="1" dirty="0">
                <a:latin typeface="Arial"/>
                <a:cs typeface="Arial"/>
              </a:rPr>
              <a:t>Report confidence intervals!</a:t>
            </a:r>
            <a:endParaRPr sz="2800" b="1" dirty="0">
              <a:latin typeface="Arial"/>
              <a:cs typeface="Arial"/>
            </a:endParaRPr>
          </a:p>
        </p:txBody>
      </p:sp>
      <p:sp>
        <p:nvSpPr>
          <p:cNvPr id="4" name="Slide Number Placeholder 3">
            <a:extLst>
              <a:ext uri="{FF2B5EF4-FFF2-40B4-BE49-F238E27FC236}">
                <a16:creationId xmlns:a16="http://schemas.microsoft.com/office/drawing/2014/main" id="{D807A2C1-AB78-4B75-8BB8-77B5624ECF5A}"/>
              </a:ext>
            </a:extLst>
          </p:cNvPr>
          <p:cNvSpPr>
            <a:spLocks noGrp="1"/>
          </p:cNvSpPr>
          <p:nvPr>
            <p:ph type="sldNum" sz="quarter" idx="7"/>
          </p:nvPr>
        </p:nvSpPr>
        <p:spPr/>
        <p:txBody>
          <a:bodyPr/>
          <a:lstStyle/>
          <a:p>
            <a:fld id="{B6F15528-21DE-4FAA-801E-634DDDAF4B2B}" type="slidenum">
              <a:rPr lang="en-CA" smtClean="0"/>
              <a:t>42</a:t>
            </a:fld>
            <a:endParaRPr lang="en-C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52830" marR="6985" algn="r">
              <a:lnSpc>
                <a:spcPct val="100000"/>
              </a:lnSpc>
              <a:spcBef>
                <a:spcPts val="100"/>
              </a:spcBef>
            </a:pPr>
            <a:r>
              <a:rPr sz="3200" spc="-5" dirty="0"/>
              <a:t>Material Covered in </a:t>
            </a:r>
            <a:r>
              <a:rPr sz="3200" dirty="0"/>
              <a:t>the</a:t>
            </a:r>
            <a:r>
              <a:rPr sz="3200" spc="-114" dirty="0"/>
              <a:t> </a:t>
            </a:r>
            <a:r>
              <a:rPr sz="3200" spc="-5" dirty="0"/>
              <a:t>Biostatistics</a:t>
            </a:r>
            <a:endParaRPr sz="3200"/>
          </a:p>
          <a:p>
            <a:pPr marL="1052830" marR="5080" algn="r">
              <a:lnSpc>
                <a:spcPct val="100000"/>
              </a:lnSpc>
            </a:pPr>
            <a:r>
              <a:rPr sz="3200" spc="-5" dirty="0"/>
              <a:t>L</a:t>
            </a:r>
            <a:r>
              <a:rPr sz="3200" spc="-10" dirty="0"/>
              <a:t>ec</a:t>
            </a:r>
            <a:r>
              <a:rPr sz="3200" dirty="0"/>
              <a:t>t</a:t>
            </a:r>
            <a:r>
              <a:rPr sz="3200" spc="-5" dirty="0"/>
              <a:t>ur</a:t>
            </a:r>
            <a:r>
              <a:rPr sz="3200" spc="-10" dirty="0"/>
              <a:t>e</a:t>
            </a:r>
            <a:r>
              <a:rPr sz="3200" dirty="0"/>
              <a:t>s</a:t>
            </a:r>
            <a:endParaRPr sz="3200"/>
          </a:p>
        </p:txBody>
      </p:sp>
      <p:sp>
        <p:nvSpPr>
          <p:cNvPr id="4" name="Slide Number Placeholder 3">
            <a:extLst>
              <a:ext uri="{FF2B5EF4-FFF2-40B4-BE49-F238E27FC236}">
                <a16:creationId xmlns:a16="http://schemas.microsoft.com/office/drawing/2014/main" id="{EE426743-DC62-4D21-9ECC-0AB80BC74915}"/>
              </a:ext>
            </a:extLst>
          </p:cNvPr>
          <p:cNvSpPr>
            <a:spLocks noGrp="1"/>
          </p:cNvSpPr>
          <p:nvPr>
            <p:ph type="sldNum" sz="quarter" idx="7"/>
          </p:nvPr>
        </p:nvSpPr>
        <p:spPr/>
        <p:txBody>
          <a:bodyPr/>
          <a:lstStyle/>
          <a:p>
            <a:fld id="{B6F15528-21DE-4FAA-801E-634DDDAF4B2B}" type="slidenum">
              <a:rPr lang="en-CA" smtClean="0"/>
              <a:t>43</a:t>
            </a:fld>
            <a:endParaRPr lang="en-CA"/>
          </a:p>
        </p:txBody>
      </p:sp>
      <p:sp>
        <p:nvSpPr>
          <p:cNvPr id="5" name="object 3">
            <a:extLst>
              <a:ext uri="{FF2B5EF4-FFF2-40B4-BE49-F238E27FC236}">
                <a16:creationId xmlns:a16="http://schemas.microsoft.com/office/drawing/2014/main" id="{3E38DF76-9E5B-4F74-9B37-7EDE8883E961}"/>
              </a:ext>
            </a:extLst>
          </p:cNvPr>
          <p:cNvSpPr txBox="1"/>
          <p:nvPr/>
        </p:nvSpPr>
        <p:spPr>
          <a:xfrm>
            <a:off x="1371600" y="1676400"/>
            <a:ext cx="6927215" cy="4333878"/>
          </a:xfrm>
          <a:prstGeom prst="rect">
            <a:avLst/>
          </a:prstGeom>
        </p:spPr>
        <p:txBody>
          <a:bodyPr vert="horz" wrap="square" lIns="0" tIns="52704" rIns="0" bIns="0" rtlCol="0">
            <a:spAutoFit/>
          </a:bodyPr>
          <a:lstStyle/>
          <a:p>
            <a:pPr marL="355600" indent="-342900">
              <a:lnSpc>
                <a:spcPct val="100000"/>
              </a:lnSpc>
              <a:spcBef>
                <a:spcPts val="414"/>
              </a:spcBef>
              <a:buClr>
                <a:srgbClr val="FF0000"/>
              </a:buClr>
              <a:buFont typeface="Wingdings"/>
              <a:buChar char=""/>
              <a:tabLst>
                <a:tab pos="354965" algn="l"/>
                <a:tab pos="355600" algn="l"/>
              </a:tabLst>
            </a:pPr>
            <a:r>
              <a:rPr sz="2800" dirty="0">
                <a:solidFill>
                  <a:schemeClr val="bg1">
                    <a:lumMod val="75000"/>
                  </a:schemeClr>
                </a:solidFill>
                <a:latin typeface="Arial"/>
                <a:cs typeface="Arial"/>
              </a:rPr>
              <a:t>Lecture </a:t>
            </a:r>
            <a:r>
              <a:rPr sz="2800" spc="-5" dirty="0">
                <a:solidFill>
                  <a:schemeClr val="bg1">
                    <a:lumMod val="75000"/>
                  </a:schemeClr>
                </a:solidFill>
                <a:latin typeface="Arial"/>
                <a:cs typeface="Arial"/>
              </a:rPr>
              <a:t>1B-</a:t>
            </a:r>
            <a:r>
              <a:rPr sz="2800" spc="5" dirty="0">
                <a:solidFill>
                  <a:schemeClr val="bg1">
                    <a:lumMod val="75000"/>
                  </a:schemeClr>
                </a:solidFill>
                <a:latin typeface="Arial"/>
                <a:cs typeface="Arial"/>
              </a:rPr>
              <a:t> </a:t>
            </a:r>
            <a:r>
              <a:rPr sz="2800" dirty="0">
                <a:solidFill>
                  <a:schemeClr val="bg1">
                    <a:lumMod val="75000"/>
                  </a:schemeClr>
                </a:solidFill>
                <a:latin typeface="Arial"/>
                <a:cs typeface="Arial"/>
              </a:rPr>
              <a:t>Inference</a:t>
            </a:r>
          </a:p>
          <a:p>
            <a:pPr marL="469900">
              <a:lnSpc>
                <a:spcPct val="100000"/>
              </a:lnSpc>
              <a:spcBef>
                <a:spcPts val="365"/>
              </a:spcBef>
            </a:pPr>
            <a:r>
              <a:rPr sz="2850" dirty="0">
                <a:solidFill>
                  <a:schemeClr val="bg1">
                    <a:lumMod val="75000"/>
                  </a:schemeClr>
                </a:solidFill>
                <a:latin typeface="Calibri"/>
                <a:cs typeface="Calibri"/>
              </a:rPr>
              <a:t>—</a:t>
            </a:r>
            <a:r>
              <a:rPr lang="en-CA" sz="3200" dirty="0">
                <a:solidFill>
                  <a:schemeClr val="bg1">
                    <a:lumMod val="75000"/>
                  </a:schemeClr>
                </a:solidFill>
                <a:latin typeface="Arial"/>
                <a:cs typeface="Arial"/>
              </a:rPr>
              <a:t>The logic and use of statistics</a:t>
            </a:r>
            <a:endParaRPr sz="3200" dirty="0">
              <a:solidFill>
                <a:schemeClr val="bg1">
                  <a:lumMod val="75000"/>
                </a:schemeClr>
              </a:solidFill>
              <a:latin typeface="Arial"/>
              <a:cs typeface="Arial"/>
            </a:endParaRPr>
          </a:p>
          <a:p>
            <a:pPr marL="469900">
              <a:lnSpc>
                <a:spcPct val="100000"/>
              </a:lnSpc>
              <a:spcBef>
                <a:spcPts val="385"/>
              </a:spcBef>
            </a:pPr>
            <a:r>
              <a:rPr sz="2850" spc="-5" dirty="0">
                <a:solidFill>
                  <a:schemeClr val="bg1">
                    <a:lumMod val="75000"/>
                  </a:schemeClr>
                </a:solidFill>
                <a:latin typeface="Calibri"/>
                <a:cs typeface="Calibri"/>
              </a:rPr>
              <a:t>—</a:t>
            </a:r>
            <a:r>
              <a:rPr sz="3200" spc="-5" dirty="0">
                <a:solidFill>
                  <a:schemeClr val="bg1">
                    <a:lumMod val="75000"/>
                  </a:schemeClr>
                </a:solidFill>
                <a:latin typeface="Arial"/>
                <a:cs typeface="Arial"/>
              </a:rPr>
              <a:t>Sampling</a:t>
            </a:r>
            <a:r>
              <a:rPr sz="3200" spc="-15" dirty="0">
                <a:solidFill>
                  <a:schemeClr val="bg1">
                    <a:lumMod val="75000"/>
                  </a:schemeClr>
                </a:solidFill>
                <a:latin typeface="Arial"/>
                <a:cs typeface="Arial"/>
              </a:rPr>
              <a:t> </a:t>
            </a:r>
            <a:r>
              <a:rPr sz="3200" spc="-5" dirty="0">
                <a:solidFill>
                  <a:schemeClr val="bg1">
                    <a:lumMod val="75000"/>
                  </a:schemeClr>
                </a:solidFill>
                <a:latin typeface="Arial"/>
                <a:cs typeface="Arial"/>
              </a:rPr>
              <a:t>Distributions</a:t>
            </a:r>
            <a:endParaRPr sz="3200" dirty="0">
              <a:solidFill>
                <a:schemeClr val="bg1">
                  <a:lumMod val="75000"/>
                </a:schemeClr>
              </a:solidFill>
              <a:latin typeface="Arial"/>
              <a:cs typeface="Arial"/>
            </a:endParaRPr>
          </a:p>
          <a:p>
            <a:pPr marL="1155700" lvl="1" indent="-228600">
              <a:lnSpc>
                <a:spcPct val="100000"/>
              </a:lnSpc>
              <a:spcBef>
                <a:spcPts val="385"/>
              </a:spcBef>
              <a:buClr>
                <a:srgbClr val="7E7E7E"/>
              </a:buClr>
              <a:buFont typeface="Wingdings"/>
              <a:buChar char=""/>
              <a:tabLst>
                <a:tab pos="1155700" algn="l"/>
              </a:tabLst>
            </a:pPr>
            <a:r>
              <a:rPr sz="3200" spc="-5" dirty="0">
                <a:solidFill>
                  <a:schemeClr val="bg1">
                    <a:lumMod val="75000"/>
                  </a:schemeClr>
                </a:solidFill>
                <a:latin typeface="Arial"/>
                <a:cs typeface="Arial"/>
              </a:rPr>
              <a:t>The normal</a:t>
            </a:r>
            <a:r>
              <a:rPr sz="3200" spc="-35" dirty="0">
                <a:solidFill>
                  <a:schemeClr val="bg1">
                    <a:lumMod val="75000"/>
                  </a:schemeClr>
                </a:solidFill>
                <a:latin typeface="Arial"/>
                <a:cs typeface="Arial"/>
              </a:rPr>
              <a:t> </a:t>
            </a:r>
            <a:r>
              <a:rPr sz="3200" spc="-5" dirty="0">
                <a:solidFill>
                  <a:schemeClr val="bg1">
                    <a:lumMod val="75000"/>
                  </a:schemeClr>
                </a:solidFill>
                <a:latin typeface="Arial"/>
                <a:cs typeface="Arial"/>
              </a:rPr>
              <a:t>distribution</a:t>
            </a:r>
            <a:endParaRPr sz="3200" dirty="0">
              <a:solidFill>
                <a:schemeClr val="bg1">
                  <a:lumMod val="75000"/>
                </a:schemeClr>
              </a:solidFill>
              <a:latin typeface="Arial"/>
              <a:cs typeface="Arial"/>
            </a:endParaRPr>
          </a:p>
          <a:p>
            <a:pPr marL="469900">
              <a:lnSpc>
                <a:spcPct val="100000"/>
              </a:lnSpc>
              <a:spcBef>
                <a:spcPts val="384"/>
              </a:spcBef>
            </a:pPr>
            <a:r>
              <a:rPr sz="2850" dirty="0">
                <a:solidFill>
                  <a:schemeClr val="bg1">
                    <a:lumMod val="75000"/>
                  </a:schemeClr>
                </a:solidFill>
                <a:latin typeface="Calibri"/>
                <a:cs typeface="Calibri"/>
              </a:rPr>
              <a:t>—</a:t>
            </a:r>
            <a:r>
              <a:rPr sz="3200" dirty="0">
                <a:solidFill>
                  <a:schemeClr val="bg1">
                    <a:lumMod val="75000"/>
                  </a:schemeClr>
                </a:solidFill>
                <a:latin typeface="Arial"/>
                <a:cs typeface="Arial"/>
              </a:rPr>
              <a:t>Estimation </a:t>
            </a:r>
            <a:r>
              <a:rPr sz="3200" spc="-5" dirty="0">
                <a:solidFill>
                  <a:schemeClr val="bg1">
                    <a:lumMod val="75000"/>
                  </a:schemeClr>
                </a:solidFill>
                <a:latin typeface="Arial"/>
                <a:cs typeface="Arial"/>
              </a:rPr>
              <a:t>and Hypothesis</a:t>
            </a:r>
            <a:r>
              <a:rPr sz="3200" spc="-110" dirty="0">
                <a:solidFill>
                  <a:schemeClr val="bg1">
                    <a:lumMod val="75000"/>
                  </a:schemeClr>
                </a:solidFill>
                <a:latin typeface="Arial"/>
                <a:cs typeface="Arial"/>
              </a:rPr>
              <a:t> </a:t>
            </a:r>
            <a:r>
              <a:rPr sz="3200" spc="-5" dirty="0">
                <a:solidFill>
                  <a:schemeClr val="bg1">
                    <a:lumMod val="75000"/>
                  </a:schemeClr>
                </a:solidFill>
                <a:latin typeface="Arial"/>
                <a:cs typeface="Arial"/>
              </a:rPr>
              <a:t>testing</a:t>
            </a:r>
            <a:endParaRPr sz="3200" dirty="0">
              <a:solidFill>
                <a:schemeClr val="bg1">
                  <a:lumMod val="75000"/>
                </a:schemeClr>
              </a:solidFill>
              <a:latin typeface="Arial"/>
              <a:cs typeface="Arial"/>
            </a:endParaRPr>
          </a:p>
          <a:p>
            <a:pPr marL="1155700" lvl="1" indent="-228600">
              <a:lnSpc>
                <a:spcPct val="100000"/>
              </a:lnSpc>
              <a:spcBef>
                <a:spcPts val="290"/>
              </a:spcBef>
              <a:buClr>
                <a:srgbClr val="7E7E7E"/>
              </a:buClr>
              <a:buFont typeface="Wingdings"/>
              <a:buChar char=""/>
              <a:tabLst>
                <a:tab pos="1155700" algn="l"/>
              </a:tabLst>
            </a:pPr>
            <a:r>
              <a:rPr sz="2200" spc="-5" dirty="0">
                <a:solidFill>
                  <a:schemeClr val="bg1">
                    <a:lumMod val="75000"/>
                  </a:schemeClr>
                </a:solidFill>
                <a:latin typeface="Arial"/>
                <a:cs typeface="Arial"/>
              </a:rPr>
              <a:t>Confidence intervals</a:t>
            </a:r>
            <a:endParaRPr sz="2200" dirty="0">
              <a:solidFill>
                <a:schemeClr val="bg1">
                  <a:lumMod val="75000"/>
                </a:schemeClr>
              </a:solidFill>
              <a:latin typeface="Arial"/>
              <a:cs typeface="Arial"/>
            </a:endParaRPr>
          </a:p>
          <a:p>
            <a:pPr marL="1155700" lvl="1" indent="-228600">
              <a:lnSpc>
                <a:spcPct val="100000"/>
              </a:lnSpc>
              <a:spcBef>
                <a:spcPts val="265"/>
              </a:spcBef>
              <a:buClr>
                <a:srgbClr val="7E7E7E"/>
              </a:buClr>
              <a:buFont typeface="Wingdings"/>
              <a:buChar char=""/>
              <a:tabLst>
                <a:tab pos="1155700" algn="l"/>
              </a:tabLst>
            </a:pPr>
            <a:r>
              <a:rPr lang="en-CA" sz="2200" spc="-10" dirty="0">
                <a:solidFill>
                  <a:schemeClr val="bg1">
                    <a:lumMod val="75000"/>
                  </a:schemeClr>
                </a:solidFill>
                <a:latin typeface="Arial"/>
                <a:cs typeface="Arial"/>
              </a:rPr>
              <a:t>Difference of Means</a:t>
            </a:r>
          </a:p>
          <a:p>
            <a:pPr marL="1155700" lvl="1" indent="-228600">
              <a:spcBef>
                <a:spcPts val="265"/>
              </a:spcBef>
              <a:buClr>
                <a:srgbClr val="7E7E7E"/>
              </a:buClr>
              <a:buFont typeface="Wingdings"/>
              <a:buChar char=""/>
              <a:tabLst>
                <a:tab pos="1155700" algn="l"/>
              </a:tabLst>
            </a:pPr>
            <a:r>
              <a:rPr lang="en-CA" sz="2200" spc="-30" dirty="0">
                <a:solidFill>
                  <a:schemeClr val="bg1">
                    <a:lumMod val="75000"/>
                  </a:schemeClr>
                </a:solidFill>
                <a:latin typeface="Arial"/>
                <a:cs typeface="Arial"/>
              </a:rPr>
              <a:t>Types </a:t>
            </a:r>
            <a:r>
              <a:rPr lang="en-CA" sz="2200" spc="-5" dirty="0">
                <a:solidFill>
                  <a:schemeClr val="bg1">
                    <a:lumMod val="75000"/>
                  </a:schemeClr>
                </a:solidFill>
                <a:latin typeface="Arial"/>
                <a:cs typeface="Arial"/>
              </a:rPr>
              <a:t>of</a:t>
            </a:r>
            <a:r>
              <a:rPr lang="en-CA" sz="2200" spc="40" dirty="0">
                <a:solidFill>
                  <a:schemeClr val="bg1">
                    <a:lumMod val="75000"/>
                  </a:schemeClr>
                </a:solidFill>
                <a:latin typeface="Arial"/>
                <a:cs typeface="Arial"/>
              </a:rPr>
              <a:t> </a:t>
            </a:r>
            <a:r>
              <a:rPr lang="en-CA" sz="2200" spc="-5" dirty="0">
                <a:solidFill>
                  <a:schemeClr val="bg1">
                    <a:lumMod val="75000"/>
                  </a:schemeClr>
                </a:solidFill>
                <a:latin typeface="Arial"/>
                <a:cs typeface="Arial"/>
              </a:rPr>
              <a:t>error</a:t>
            </a:r>
            <a:endParaRPr lang="en-CA" sz="2200" dirty="0">
              <a:solidFill>
                <a:schemeClr val="bg1">
                  <a:lumMod val="75000"/>
                </a:schemeClr>
              </a:solidFill>
              <a:latin typeface="Arial"/>
              <a:cs typeface="Arial"/>
            </a:endParaRPr>
          </a:p>
          <a:p>
            <a:pPr marL="469900">
              <a:lnSpc>
                <a:spcPct val="100000"/>
              </a:lnSpc>
              <a:spcBef>
                <a:spcPts val="355"/>
              </a:spcBef>
            </a:pPr>
            <a:r>
              <a:rPr sz="2850" dirty="0">
                <a:latin typeface="Calibri"/>
                <a:cs typeface="Calibri"/>
              </a:rPr>
              <a:t>—</a:t>
            </a:r>
            <a:r>
              <a:rPr sz="3200" dirty="0">
                <a:latin typeface="Arial"/>
                <a:cs typeface="Arial"/>
              </a:rPr>
              <a:t>Power </a:t>
            </a:r>
            <a:r>
              <a:rPr sz="3200" spc="-5" dirty="0">
                <a:latin typeface="Arial"/>
                <a:cs typeface="Arial"/>
              </a:rPr>
              <a:t>and Sample</a:t>
            </a:r>
            <a:r>
              <a:rPr sz="3200" spc="-45" dirty="0">
                <a:latin typeface="Arial"/>
                <a:cs typeface="Arial"/>
              </a:rPr>
              <a:t> </a:t>
            </a:r>
            <a:r>
              <a:rPr sz="3200" dirty="0">
                <a:latin typeface="Arial"/>
                <a:cs typeface="Arial"/>
              </a:rPr>
              <a:t>Size</a:t>
            </a:r>
          </a:p>
        </p:txBody>
      </p:sp>
    </p:spTree>
    <p:extLst>
      <p:ext uri="{BB962C8B-B14F-4D97-AF65-F5344CB8AC3E}">
        <p14:creationId xmlns:p14="http://schemas.microsoft.com/office/powerpoint/2010/main" val="58901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9432" rIns="0" bIns="0" rtlCol="0">
            <a:spAutoFit/>
          </a:bodyPr>
          <a:lstStyle/>
          <a:p>
            <a:pPr marL="5210810">
              <a:lnSpc>
                <a:spcPct val="100000"/>
              </a:lnSpc>
              <a:spcBef>
                <a:spcPts val="95"/>
              </a:spcBef>
            </a:pPr>
            <a:r>
              <a:rPr sz="2800" dirty="0"/>
              <a:t>Statistical</a:t>
            </a:r>
            <a:r>
              <a:rPr sz="2800" spc="-75" dirty="0"/>
              <a:t> </a:t>
            </a:r>
            <a:r>
              <a:rPr sz="2800" spc="-5" dirty="0"/>
              <a:t>Power</a:t>
            </a:r>
            <a:endParaRPr sz="2800"/>
          </a:p>
        </p:txBody>
      </p:sp>
      <p:sp>
        <p:nvSpPr>
          <p:cNvPr id="3" name="object 3"/>
          <p:cNvSpPr txBox="1"/>
          <p:nvPr/>
        </p:nvSpPr>
        <p:spPr>
          <a:xfrm>
            <a:off x="585939" y="1141289"/>
            <a:ext cx="8004809" cy="6164508"/>
          </a:xfrm>
          <a:prstGeom prst="rect">
            <a:avLst/>
          </a:prstGeom>
        </p:spPr>
        <p:txBody>
          <a:bodyPr vert="horz" wrap="square" lIns="0" tIns="59690" rIns="0" bIns="0" rtlCol="0">
            <a:spAutoFit/>
          </a:bodyPr>
          <a:lstStyle/>
          <a:p>
            <a:pPr marL="355600" marR="356235" indent="-342900" algn="just">
              <a:lnSpc>
                <a:spcPts val="3030"/>
              </a:lnSpc>
              <a:spcBef>
                <a:spcPts val="470"/>
              </a:spcBef>
              <a:buClr>
                <a:srgbClr val="FF0000"/>
              </a:buClr>
              <a:buFont typeface="Wingdings"/>
              <a:buChar char=""/>
              <a:tabLst>
                <a:tab pos="355600" algn="l"/>
              </a:tabLst>
            </a:pPr>
            <a:r>
              <a:rPr sz="2800" b="1" dirty="0">
                <a:latin typeface="Arial"/>
                <a:cs typeface="Arial"/>
              </a:rPr>
              <a:t>Statistical </a:t>
            </a:r>
            <a:r>
              <a:rPr sz="2800" b="1" spc="-10" dirty="0">
                <a:latin typeface="Arial"/>
                <a:cs typeface="Arial"/>
              </a:rPr>
              <a:t>power </a:t>
            </a:r>
            <a:r>
              <a:rPr sz="2800" b="1" spc="-5" dirty="0">
                <a:latin typeface="Arial"/>
                <a:cs typeface="Arial"/>
              </a:rPr>
              <a:t>(1-beta) </a:t>
            </a:r>
            <a:r>
              <a:rPr sz="2800" spc="-5" dirty="0">
                <a:latin typeface="Arial"/>
                <a:cs typeface="Arial"/>
              </a:rPr>
              <a:t>is the </a:t>
            </a:r>
            <a:r>
              <a:rPr sz="2800" dirty="0">
                <a:latin typeface="Arial"/>
                <a:cs typeface="Arial"/>
              </a:rPr>
              <a:t>probability of  rejecting </a:t>
            </a:r>
            <a:r>
              <a:rPr sz="2800" spc="-5" dirty="0">
                <a:latin typeface="Arial"/>
                <a:cs typeface="Arial"/>
              </a:rPr>
              <a:t>the </a:t>
            </a:r>
            <a:r>
              <a:rPr sz="2800" dirty="0">
                <a:latin typeface="Arial"/>
                <a:cs typeface="Arial"/>
              </a:rPr>
              <a:t>null hypothesis </a:t>
            </a:r>
            <a:r>
              <a:rPr sz="2800" spc="-5" dirty="0">
                <a:latin typeface="Arial"/>
                <a:cs typeface="Arial"/>
              </a:rPr>
              <a:t>when it is </a:t>
            </a:r>
            <a:r>
              <a:rPr sz="2800" dirty="0">
                <a:latin typeface="Arial"/>
                <a:cs typeface="Arial"/>
              </a:rPr>
              <a:t>false </a:t>
            </a:r>
            <a:r>
              <a:rPr sz="2800" spc="-5" dirty="0">
                <a:latin typeface="Arial"/>
                <a:cs typeface="Arial"/>
              </a:rPr>
              <a:t>in  the</a:t>
            </a:r>
            <a:r>
              <a:rPr sz="2800" dirty="0">
                <a:latin typeface="Arial"/>
                <a:cs typeface="Arial"/>
              </a:rPr>
              <a:t> population</a:t>
            </a:r>
          </a:p>
          <a:p>
            <a:pPr marL="756285" marR="5080" indent="-287020">
              <a:lnSpc>
                <a:spcPts val="2590"/>
              </a:lnSpc>
              <a:spcBef>
                <a:spcPts val="1775"/>
              </a:spcBef>
            </a:pPr>
            <a:r>
              <a:rPr sz="2150" spc="5" dirty="0">
                <a:solidFill>
                  <a:srgbClr val="7E7E7E"/>
                </a:solidFill>
                <a:latin typeface="Calibri"/>
                <a:cs typeface="Calibri"/>
              </a:rPr>
              <a:t>— </a:t>
            </a:r>
            <a:r>
              <a:rPr sz="2400" spc="-5" dirty="0">
                <a:latin typeface="Arial"/>
                <a:cs typeface="Arial"/>
              </a:rPr>
              <a:t>(i.e. it is </a:t>
            </a:r>
            <a:r>
              <a:rPr sz="2400" dirty="0">
                <a:latin typeface="Arial"/>
                <a:cs typeface="Arial"/>
              </a:rPr>
              <a:t>the </a:t>
            </a:r>
            <a:r>
              <a:rPr sz="2400" spc="-5" dirty="0">
                <a:latin typeface="Arial"/>
                <a:cs typeface="Arial"/>
              </a:rPr>
              <a:t>probability of correctly concluding there is  evidence of </a:t>
            </a:r>
            <a:r>
              <a:rPr sz="2400" dirty="0">
                <a:latin typeface="Arial"/>
                <a:cs typeface="Arial"/>
              </a:rPr>
              <a:t>a</a:t>
            </a:r>
            <a:r>
              <a:rPr sz="2400" spc="25" dirty="0">
                <a:latin typeface="Arial"/>
                <a:cs typeface="Arial"/>
              </a:rPr>
              <a:t> </a:t>
            </a:r>
            <a:r>
              <a:rPr sz="2400" spc="-10" dirty="0">
                <a:latin typeface="Arial"/>
                <a:cs typeface="Arial"/>
              </a:rPr>
              <a:t>difference).</a:t>
            </a:r>
            <a:endParaRPr sz="2400" dirty="0">
              <a:latin typeface="Arial"/>
              <a:cs typeface="Arial"/>
            </a:endParaRPr>
          </a:p>
          <a:p>
            <a:pPr marL="355600" marR="353060" indent="-342900" algn="just">
              <a:lnSpc>
                <a:spcPts val="3030"/>
              </a:lnSpc>
              <a:spcBef>
                <a:spcPts val="1860"/>
              </a:spcBef>
              <a:buClr>
                <a:srgbClr val="FF0000"/>
              </a:buClr>
              <a:buFont typeface="Wingdings"/>
              <a:buChar char=""/>
              <a:tabLst>
                <a:tab pos="355600" algn="l"/>
              </a:tabLst>
            </a:pPr>
            <a:r>
              <a:rPr sz="2800" spc="-5" dirty="0">
                <a:latin typeface="Arial"/>
                <a:cs typeface="Arial"/>
              </a:rPr>
              <a:t>Studies with small sample </a:t>
            </a:r>
            <a:r>
              <a:rPr sz="2800" dirty="0">
                <a:latin typeface="Arial"/>
                <a:cs typeface="Arial"/>
              </a:rPr>
              <a:t>sizes </a:t>
            </a:r>
            <a:r>
              <a:rPr sz="2800" spc="-5" dirty="0">
                <a:latin typeface="Arial"/>
                <a:cs typeface="Arial"/>
              </a:rPr>
              <a:t>may </a:t>
            </a:r>
            <a:r>
              <a:rPr sz="2800" dirty="0">
                <a:latin typeface="Arial"/>
                <a:cs typeface="Arial"/>
              </a:rPr>
              <a:t>not </a:t>
            </a:r>
            <a:r>
              <a:rPr sz="2800" spc="-5" dirty="0">
                <a:latin typeface="Arial"/>
                <a:cs typeface="Arial"/>
              </a:rPr>
              <a:t>have  </a:t>
            </a:r>
            <a:r>
              <a:rPr sz="2800" dirty="0">
                <a:latin typeface="Arial"/>
                <a:cs typeface="Arial"/>
              </a:rPr>
              <a:t>adequate </a:t>
            </a:r>
            <a:r>
              <a:rPr sz="2800" spc="-5" dirty="0">
                <a:latin typeface="Arial"/>
                <a:cs typeface="Arial"/>
              </a:rPr>
              <a:t>power to </a:t>
            </a:r>
            <a:r>
              <a:rPr sz="2800" dirty="0">
                <a:latin typeface="Arial"/>
                <a:cs typeface="Arial"/>
              </a:rPr>
              <a:t>detect clinically meaningful  </a:t>
            </a:r>
            <a:r>
              <a:rPr sz="2800" spc="-5" dirty="0">
                <a:latin typeface="Arial"/>
                <a:cs typeface="Arial"/>
              </a:rPr>
              <a:t>effects.</a:t>
            </a:r>
            <a:endParaRPr lang="en-US" sz="2800" spc="-5" dirty="0">
              <a:latin typeface="Arial"/>
              <a:cs typeface="Arial"/>
            </a:endParaRPr>
          </a:p>
          <a:p>
            <a:pPr marL="812165" marR="678815" lvl="1" indent="-342900">
              <a:lnSpc>
                <a:spcPts val="3030"/>
              </a:lnSpc>
              <a:spcBef>
                <a:spcPts val="1855"/>
              </a:spcBef>
              <a:buClr>
                <a:srgbClr val="FF0000"/>
              </a:buClr>
              <a:buFont typeface="Wingdings"/>
              <a:buChar char=""/>
              <a:tabLst>
                <a:tab pos="446405" algn="l"/>
                <a:tab pos="447040" algn="l"/>
              </a:tabLst>
            </a:pPr>
            <a:r>
              <a:rPr sz="2800" spc="-5" dirty="0">
                <a:latin typeface="Arial"/>
                <a:cs typeface="Arial"/>
              </a:rPr>
              <a:t>These </a:t>
            </a:r>
            <a:r>
              <a:rPr sz="2800" dirty="0">
                <a:latin typeface="Arial"/>
                <a:cs typeface="Arial"/>
              </a:rPr>
              <a:t>studies </a:t>
            </a:r>
            <a:r>
              <a:rPr sz="2800" spc="-5" dirty="0">
                <a:latin typeface="Arial"/>
                <a:cs typeface="Arial"/>
              </a:rPr>
              <a:t>are sometimes referred to as  </a:t>
            </a:r>
            <a:r>
              <a:rPr sz="2800" dirty="0">
                <a:latin typeface="Arial"/>
                <a:cs typeface="Arial"/>
              </a:rPr>
              <a:t>being </a:t>
            </a:r>
            <a:r>
              <a:rPr sz="2800" b="1" spc="-5" dirty="0">
                <a:latin typeface="Arial"/>
                <a:cs typeface="Arial"/>
              </a:rPr>
              <a:t>underpowered</a:t>
            </a:r>
            <a:r>
              <a:rPr sz="2800" spc="-5" dirty="0">
                <a:latin typeface="Arial"/>
                <a:cs typeface="Arial"/>
              </a:rPr>
              <a:t>.</a:t>
            </a:r>
            <a:r>
              <a:rPr lang="en-CA" sz="2800" spc="-5" dirty="0">
                <a:latin typeface="Arial"/>
                <a:cs typeface="Arial"/>
              </a:rPr>
              <a:t> </a:t>
            </a:r>
          </a:p>
          <a:p>
            <a:pPr marL="812165" marR="678815" lvl="1" indent="-342900">
              <a:lnSpc>
                <a:spcPts val="3030"/>
              </a:lnSpc>
              <a:spcBef>
                <a:spcPts val="1855"/>
              </a:spcBef>
              <a:buClr>
                <a:srgbClr val="FF0000"/>
              </a:buClr>
              <a:buFont typeface="Wingdings"/>
              <a:buChar char=""/>
              <a:tabLst>
                <a:tab pos="446405" algn="l"/>
                <a:tab pos="447040" algn="l"/>
              </a:tabLst>
            </a:pPr>
            <a:r>
              <a:rPr lang="en-CA" sz="2800" spc="-5" dirty="0">
                <a:latin typeface="Arial"/>
                <a:cs typeface="Arial"/>
              </a:rPr>
              <a:t>What is the difference between clinical and statistical significance?</a:t>
            </a:r>
            <a:endParaRPr lang="en-CA" sz="2800" dirty="0">
              <a:latin typeface="Arial"/>
              <a:cs typeface="Arial"/>
            </a:endParaRPr>
          </a:p>
          <a:p>
            <a:pPr marL="354965" marR="678815" indent="-342900">
              <a:lnSpc>
                <a:spcPts val="3030"/>
              </a:lnSpc>
              <a:spcBef>
                <a:spcPts val="1855"/>
              </a:spcBef>
              <a:buClr>
                <a:srgbClr val="FF0000"/>
              </a:buClr>
              <a:buFont typeface="Wingdings"/>
              <a:buChar char=""/>
              <a:tabLst>
                <a:tab pos="446405" algn="l"/>
                <a:tab pos="447040" algn="l"/>
              </a:tabLst>
            </a:pPr>
            <a:endParaRPr sz="2800" dirty="0">
              <a:latin typeface="Arial"/>
              <a:cs typeface="Arial"/>
            </a:endParaRPr>
          </a:p>
        </p:txBody>
      </p:sp>
      <p:sp>
        <p:nvSpPr>
          <p:cNvPr id="4" name="Slide Number Placeholder 3">
            <a:extLst>
              <a:ext uri="{FF2B5EF4-FFF2-40B4-BE49-F238E27FC236}">
                <a16:creationId xmlns:a16="http://schemas.microsoft.com/office/drawing/2014/main" id="{6BA45871-2DB4-48ED-BFC4-2A42F49E5389}"/>
              </a:ext>
            </a:extLst>
          </p:cNvPr>
          <p:cNvSpPr>
            <a:spLocks noGrp="1"/>
          </p:cNvSpPr>
          <p:nvPr>
            <p:ph type="sldNum" sz="quarter" idx="7"/>
          </p:nvPr>
        </p:nvSpPr>
        <p:spPr/>
        <p:txBody>
          <a:bodyPr/>
          <a:lstStyle/>
          <a:p>
            <a:fld id="{B6F15528-21DE-4FAA-801E-634DDDAF4B2B}" type="slidenum">
              <a:rPr lang="en-CA" smtClean="0"/>
              <a:t>44</a:t>
            </a:fld>
            <a:endParaRPr lang="en-C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4191" y="374396"/>
            <a:ext cx="5597525" cy="452120"/>
          </a:xfrm>
          <a:prstGeom prst="rect">
            <a:avLst/>
          </a:prstGeom>
        </p:spPr>
        <p:txBody>
          <a:bodyPr vert="horz" wrap="square" lIns="0" tIns="12065" rIns="0" bIns="0" rtlCol="0">
            <a:spAutoFit/>
          </a:bodyPr>
          <a:lstStyle/>
          <a:p>
            <a:pPr marL="12700">
              <a:lnSpc>
                <a:spcPct val="100000"/>
              </a:lnSpc>
              <a:spcBef>
                <a:spcPts val="95"/>
              </a:spcBef>
            </a:pPr>
            <a:r>
              <a:rPr sz="2800" spc="-5" dirty="0"/>
              <a:t>Sample Size/Power</a:t>
            </a:r>
            <a:r>
              <a:rPr sz="2800" dirty="0"/>
              <a:t> </a:t>
            </a:r>
            <a:r>
              <a:rPr sz="2800" spc="-5" dirty="0"/>
              <a:t>Calculations:</a:t>
            </a:r>
            <a:endParaRPr sz="2800"/>
          </a:p>
        </p:txBody>
      </p:sp>
      <p:sp>
        <p:nvSpPr>
          <p:cNvPr id="3" name="object 3"/>
          <p:cNvSpPr txBox="1"/>
          <p:nvPr/>
        </p:nvSpPr>
        <p:spPr>
          <a:xfrm>
            <a:off x="1043139" y="1705170"/>
            <a:ext cx="7486015" cy="3665747"/>
          </a:xfrm>
          <a:prstGeom prst="rect">
            <a:avLst/>
          </a:prstGeom>
        </p:spPr>
        <p:txBody>
          <a:bodyPr vert="horz" wrap="square" lIns="0" tIns="13335" rIns="0" bIns="0" rtlCol="0">
            <a:spAutoFit/>
          </a:bodyPr>
          <a:lstStyle/>
          <a:p>
            <a:pPr marL="299085" marR="31115" indent="-287020">
              <a:lnSpc>
                <a:spcPct val="100000"/>
              </a:lnSpc>
              <a:spcBef>
                <a:spcPts val="105"/>
              </a:spcBef>
            </a:pPr>
            <a:r>
              <a:rPr sz="2850" dirty="0">
                <a:solidFill>
                  <a:srgbClr val="7E7E7E"/>
                </a:solidFill>
                <a:latin typeface="Calibri"/>
                <a:cs typeface="Calibri"/>
              </a:rPr>
              <a:t>—</a:t>
            </a:r>
            <a:r>
              <a:rPr sz="3200" dirty="0">
                <a:latin typeface="Arial"/>
                <a:cs typeface="Arial"/>
              </a:rPr>
              <a:t>Background: </a:t>
            </a:r>
            <a:r>
              <a:rPr sz="3200" spc="-5" dirty="0">
                <a:latin typeface="Arial"/>
                <a:cs typeface="Arial"/>
              </a:rPr>
              <a:t>What are they and why</a:t>
            </a:r>
            <a:r>
              <a:rPr sz="3200" spc="-135" dirty="0">
                <a:latin typeface="Arial"/>
                <a:cs typeface="Arial"/>
              </a:rPr>
              <a:t> </a:t>
            </a:r>
            <a:r>
              <a:rPr sz="3200" spc="-10" dirty="0">
                <a:latin typeface="Arial"/>
                <a:cs typeface="Arial"/>
              </a:rPr>
              <a:t>do  them?</a:t>
            </a:r>
            <a:endParaRPr sz="3200" dirty="0">
              <a:latin typeface="Arial"/>
              <a:cs typeface="Arial"/>
            </a:endParaRPr>
          </a:p>
          <a:p>
            <a:pPr marL="12700">
              <a:lnSpc>
                <a:spcPct val="100000"/>
              </a:lnSpc>
              <a:spcBef>
                <a:spcPts val="765"/>
              </a:spcBef>
            </a:pPr>
            <a:r>
              <a:rPr sz="2850" spc="-5" dirty="0">
                <a:solidFill>
                  <a:srgbClr val="7E7E7E"/>
                </a:solidFill>
                <a:latin typeface="Calibri"/>
                <a:cs typeface="Calibri"/>
              </a:rPr>
              <a:t>—</a:t>
            </a:r>
            <a:r>
              <a:rPr lang="en-US" sz="3200" spc="-5" dirty="0">
                <a:latin typeface="Arial"/>
                <a:cs typeface="Arial"/>
              </a:rPr>
              <a:t>Typically we are interested in calculating a sample size for a study that is ‘adequately powered’.</a:t>
            </a:r>
          </a:p>
          <a:p>
            <a:pPr marL="12700">
              <a:lnSpc>
                <a:spcPct val="100000"/>
              </a:lnSpc>
              <a:spcBef>
                <a:spcPts val="765"/>
              </a:spcBef>
            </a:pPr>
            <a:r>
              <a:rPr lang="en-US" sz="3200" spc="-5" dirty="0">
                <a:latin typeface="Arial"/>
                <a:cs typeface="Arial"/>
              </a:rPr>
              <a:t>- Adequate is usually defined as at least 80%.</a:t>
            </a:r>
            <a:endParaRPr sz="3200" dirty="0">
              <a:latin typeface="Arial"/>
              <a:cs typeface="Arial"/>
            </a:endParaRPr>
          </a:p>
        </p:txBody>
      </p:sp>
      <p:sp>
        <p:nvSpPr>
          <p:cNvPr id="4" name="Slide Number Placeholder 3">
            <a:extLst>
              <a:ext uri="{FF2B5EF4-FFF2-40B4-BE49-F238E27FC236}">
                <a16:creationId xmlns:a16="http://schemas.microsoft.com/office/drawing/2014/main" id="{AC97453C-A3CF-43EC-914D-599851BDD45F}"/>
              </a:ext>
            </a:extLst>
          </p:cNvPr>
          <p:cNvSpPr>
            <a:spLocks noGrp="1"/>
          </p:cNvSpPr>
          <p:nvPr>
            <p:ph type="sldNum" sz="quarter" idx="7"/>
          </p:nvPr>
        </p:nvSpPr>
        <p:spPr/>
        <p:txBody>
          <a:bodyPr/>
          <a:lstStyle/>
          <a:p>
            <a:fld id="{B6F15528-21DE-4FAA-801E-634DDDAF4B2B}" type="slidenum">
              <a:rPr lang="en-CA" smtClean="0"/>
              <a:t>45</a:t>
            </a:fld>
            <a:endParaRPr lang="en-C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9432" rIns="0" bIns="0" rtlCol="0">
            <a:spAutoFit/>
          </a:bodyPr>
          <a:lstStyle/>
          <a:p>
            <a:pPr marL="2401570">
              <a:lnSpc>
                <a:spcPct val="100000"/>
              </a:lnSpc>
              <a:spcBef>
                <a:spcPts val="95"/>
              </a:spcBef>
            </a:pPr>
            <a:r>
              <a:rPr sz="2800" spc="-5" dirty="0"/>
              <a:t>Sample Size Estimates:</a:t>
            </a:r>
            <a:r>
              <a:rPr sz="2800" spc="-15" dirty="0"/>
              <a:t> </a:t>
            </a:r>
            <a:r>
              <a:rPr sz="2800" dirty="0"/>
              <a:t>Inference</a:t>
            </a:r>
            <a:endParaRPr sz="2800"/>
          </a:p>
        </p:txBody>
      </p:sp>
      <p:sp>
        <p:nvSpPr>
          <p:cNvPr id="3" name="object 3"/>
          <p:cNvSpPr txBox="1"/>
          <p:nvPr/>
        </p:nvSpPr>
        <p:spPr>
          <a:xfrm>
            <a:off x="585939" y="1096254"/>
            <a:ext cx="7868284" cy="4686539"/>
          </a:xfrm>
          <a:prstGeom prst="rect">
            <a:avLst/>
          </a:prstGeom>
        </p:spPr>
        <p:txBody>
          <a:bodyPr vert="horz" wrap="square" lIns="0" tIns="99695" rIns="0" bIns="0" rtlCol="0">
            <a:spAutoFit/>
          </a:bodyPr>
          <a:lstStyle/>
          <a:p>
            <a:pPr marL="355600" indent="-342900">
              <a:lnSpc>
                <a:spcPct val="100000"/>
              </a:lnSpc>
              <a:spcBef>
                <a:spcPts val="785"/>
              </a:spcBef>
              <a:buClr>
                <a:srgbClr val="FF0000"/>
              </a:buClr>
              <a:buFont typeface="Wingdings"/>
              <a:buChar char=""/>
              <a:tabLst>
                <a:tab pos="354965" algn="l"/>
                <a:tab pos="355600" algn="l"/>
              </a:tabLst>
            </a:pPr>
            <a:r>
              <a:rPr sz="2800" dirty="0">
                <a:latin typeface="Arial"/>
                <a:cs typeface="Arial"/>
              </a:rPr>
              <a:t>Inference</a:t>
            </a:r>
          </a:p>
          <a:p>
            <a:pPr marL="756285" lvl="1" indent="-287020">
              <a:lnSpc>
                <a:spcPct val="100000"/>
              </a:lnSpc>
              <a:spcBef>
                <a:spcPts val="590"/>
              </a:spcBef>
              <a:buClr>
                <a:srgbClr val="7E7E7E"/>
              </a:buClr>
              <a:buSzPct val="89583"/>
              <a:buFont typeface="Calibri"/>
              <a:buChar char="—"/>
              <a:tabLst>
                <a:tab pos="756920" algn="l"/>
              </a:tabLst>
            </a:pPr>
            <a:r>
              <a:rPr sz="2400" dirty="0">
                <a:latin typeface="Arial"/>
                <a:cs typeface="Arial"/>
              </a:rPr>
              <a:t>In </a:t>
            </a:r>
            <a:r>
              <a:rPr sz="2400" spc="-5" dirty="0">
                <a:latin typeface="Arial"/>
                <a:cs typeface="Arial"/>
              </a:rPr>
              <a:t>research, can’t measure</a:t>
            </a:r>
            <a:r>
              <a:rPr sz="2400" spc="5" dirty="0">
                <a:latin typeface="Arial"/>
                <a:cs typeface="Arial"/>
              </a:rPr>
              <a:t> </a:t>
            </a:r>
            <a:r>
              <a:rPr sz="2400" spc="-5" dirty="0">
                <a:latin typeface="Arial"/>
                <a:cs typeface="Arial"/>
              </a:rPr>
              <a:t>everyone.</a:t>
            </a:r>
            <a:endParaRPr sz="2400" dirty="0">
              <a:latin typeface="Arial"/>
              <a:cs typeface="Arial"/>
            </a:endParaRPr>
          </a:p>
          <a:p>
            <a:pPr marL="756285" marR="325755" lvl="1" indent="-287020">
              <a:lnSpc>
                <a:spcPct val="100000"/>
              </a:lnSpc>
              <a:spcBef>
                <a:spcPts val="580"/>
              </a:spcBef>
              <a:buClr>
                <a:srgbClr val="7E7E7E"/>
              </a:buClr>
              <a:buSzPct val="89583"/>
              <a:buFont typeface="Calibri"/>
              <a:buChar char="—"/>
              <a:tabLst>
                <a:tab pos="756920" algn="l"/>
              </a:tabLst>
            </a:pPr>
            <a:r>
              <a:rPr sz="2400" spc="-5" dirty="0">
                <a:latin typeface="Arial"/>
                <a:cs typeface="Arial"/>
              </a:rPr>
              <a:t>Make inferences on “true” or underlying  characteristics of </a:t>
            </a:r>
            <a:r>
              <a:rPr sz="2400" dirty="0">
                <a:latin typeface="Arial"/>
                <a:cs typeface="Arial"/>
              </a:rPr>
              <a:t>a </a:t>
            </a:r>
            <a:r>
              <a:rPr sz="2400" spc="-5" dirty="0">
                <a:latin typeface="Arial"/>
                <a:cs typeface="Arial"/>
              </a:rPr>
              <a:t>population on </a:t>
            </a:r>
            <a:r>
              <a:rPr sz="2400" dirty="0">
                <a:latin typeface="Arial"/>
                <a:cs typeface="Arial"/>
              </a:rPr>
              <a:t>the </a:t>
            </a:r>
            <a:r>
              <a:rPr sz="2400" spc="-5" dirty="0">
                <a:latin typeface="Arial"/>
                <a:cs typeface="Arial"/>
              </a:rPr>
              <a:t>basis of data  collected </a:t>
            </a:r>
            <a:r>
              <a:rPr sz="2400" dirty="0">
                <a:latin typeface="Arial"/>
                <a:cs typeface="Arial"/>
              </a:rPr>
              <a:t>from a</a:t>
            </a:r>
            <a:r>
              <a:rPr sz="2400" spc="5" dirty="0">
                <a:latin typeface="Arial"/>
                <a:cs typeface="Arial"/>
              </a:rPr>
              <a:t> </a:t>
            </a:r>
            <a:r>
              <a:rPr sz="2400" spc="-5" dirty="0">
                <a:latin typeface="Arial"/>
                <a:cs typeface="Arial"/>
              </a:rPr>
              <a:t>sample.</a:t>
            </a:r>
            <a:endParaRPr sz="2400" dirty="0">
              <a:latin typeface="Arial"/>
              <a:cs typeface="Arial"/>
            </a:endParaRPr>
          </a:p>
          <a:p>
            <a:pPr marL="756285" marR="5080" lvl="1" indent="-287020">
              <a:lnSpc>
                <a:spcPct val="100000"/>
              </a:lnSpc>
              <a:spcBef>
                <a:spcPts val="575"/>
              </a:spcBef>
              <a:buClr>
                <a:srgbClr val="7E7E7E"/>
              </a:buClr>
              <a:buSzPct val="89583"/>
              <a:buFont typeface="Calibri"/>
              <a:buChar char="—"/>
              <a:tabLst>
                <a:tab pos="756920" algn="l"/>
              </a:tabLst>
            </a:pPr>
            <a:r>
              <a:rPr sz="2400" spc="-5" dirty="0">
                <a:latin typeface="Arial"/>
                <a:cs typeface="Arial"/>
              </a:rPr>
              <a:t>The more subjects measured, </a:t>
            </a:r>
            <a:r>
              <a:rPr sz="2400" dirty="0">
                <a:latin typeface="Arial"/>
                <a:cs typeface="Arial"/>
              </a:rPr>
              <a:t>the </a:t>
            </a:r>
            <a:r>
              <a:rPr sz="2400" spc="-5" dirty="0">
                <a:latin typeface="Arial"/>
                <a:cs typeface="Arial"/>
              </a:rPr>
              <a:t>more accurate our  estimates </a:t>
            </a:r>
            <a:r>
              <a:rPr sz="2400" spc="-10" dirty="0">
                <a:latin typeface="Arial"/>
                <a:cs typeface="Arial"/>
              </a:rPr>
              <a:t>will </a:t>
            </a:r>
            <a:r>
              <a:rPr sz="2400" spc="-5" dirty="0">
                <a:latin typeface="Arial"/>
                <a:cs typeface="Arial"/>
              </a:rPr>
              <a:t>be.</a:t>
            </a:r>
            <a:r>
              <a:rPr sz="2400" spc="30" dirty="0">
                <a:latin typeface="Arial"/>
                <a:cs typeface="Arial"/>
              </a:rPr>
              <a:t> </a:t>
            </a:r>
            <a:r>
              <a:rPr sz="2400" spc="-5" dirty="0">
                <a:latin typeface="Arial"/>
                <a:cs typeface="Arial"/>
              </a:rPr>
              <a:t>(bias?)</a:t>
            </a:r>
            <a:endParaRPr sz="2400" dirty="0">
              <a:latin typeface="Arial"/>
              <a:cs typeface="Arial"/>
            </a:endParaRPr>
          </a:p>
          <a:p>
            <a:pPr marL="756285" lvl="1" indent="-287020">
              <a:lnSpc>
                <a:spcPct val="100000"/>
              </a:lnSpc>
              <a:spcBef>
                <a:spcPts val="575"/>
              </a:spcBef>
              <a:buClr>
                <a:srgbClr val="7E7E7E"/>
              </a:buClr>
              <a:buSzPct val="89583"/>
              <a:buFont typeface="Calibri"/>
              <a:buChar char="—"/>
              <a:tabLst>
                <a:tab pos="756920" algn="l"/>
              </a:tabLst>
            </a:pPr>
            <a:r>
              <a:rPr sz="2400" spc="-5" dirty="0">
                <a:latin typeface="Arial"/>
                <a:cs typeface="Arial"/>
              </a:rPr>
              <a:t>Measure </a:t>
            </a:r>
            <a:r>
              <a:rPr sz="2400" dirty="0">
                <a:latin typeface="Arial"/>
                <a:cs typeface="Arial"/>
              </a:rPr>
              <a:t>too </a:t>
            </a:r>
            <a:r>
              <a:rPr sz="2400" spc="-40" dirty="0">
                <a:latin typeface="Arial"/>
                <a:cs typeface="Arial"/>
              </a:rPr>
              <a:t>many, </a:t>
            </a:r>
            <a:r>
              <a:rPr sz="2400" spc="-5" dirty="0">
                <a:latin typeface="Arial"/>
                <a:cs typeface="Arial"/>
              </a:rPr>
              <a:t>waste</a:t>
            </a:r>
            <a:r>
              <a:rPr sz="2400" spc="30" dirty="0">
                <a:latin typeface="Arial"/>
                <a:cs typeface="Arial"/>
              </a:rPr>
              <a:t> </a:t>
            </a:r>
            <a:r>
              <a:rPr sz="2400" spc="-5" dirty="0">
                <a:latin typeface="Arial"/>
                <a:cs typeface="Arial"/>
              </a:rPr>
              <a:t>resources.</a:t>
            </a:r>
            <a:endParaRPr sz="2400" dirty="0">
              <a:latin typeface="Arial"/>
              <a:cs typeface="Arial"/>
            </a:endParaRPr>
          </a:p>
          <a:p>
            <a:pPr marL="756285" marR="334010" lvl="1" indent="-287020">
              <a:lnSpc>
                <a:spcPct val="100000"/>
              </a:lnSpc>
              <a:spcBef>
                <a:spcPts val="575"/>
              </a:spcBef>
              <a:buClr>
                <a:srgbClr val="7E7E7E"/>
              </a:buClr>
              <a:buSzPct val="89583"/>
              <a:buFont typeface="Calibri"/>
              <a:buChar char="—"/>
              <a:tabLst>
                <a:tab pos="756920" algn="l"/>
              </a:tabLst>
            </a:pPr>
            <a:r>
              <a:rPr sz="2400" spc="-5" dirty="0">
                <a:latin typeface="Arial"/>
                <a:cs typeface="Arial"/>
              </a:rPr>
              <a:t>Measure </a:t>
            </a:r>
            <a:r>
              <a:rPr sz="2400" dirty="0">
                <a:latin typeface="Arial"/>
                <a:cs typeface="Arial"/>
              </a:rPr>
              <a:t>too </a:t>
            </a:r>
            <a:r>
              <a:rPr sz="2400" spc="-35" dirty="0">
                <a:latin typeface="Arial"/>
                <a:cs typeface="Arial"/>
              </a:rPr>
              <a:t>few, </a:t>
            </a:r>
            <a:r>
              <a:rPr sz="2400" spc="-5" dirty="0">
                <a:latin typeface="Arial"/>
                <a:cs typeface="Arial"/>
              </a:rPr>
              <a:t>won’t be able </a:t>
            </a:r>
            <a:r>
              <a:rPr sz="2400" dirty="0">
                <a:latin typeface="Arial"/>
                <a:cs typeface="Arial"/>
              </a:rPr>
              <a:t>to </a:t>
            </a:r>
            <a:r>
              <a:rPr sz="2400" spc="-5" dirty="0">
                <a:latin typeface="Arial"/>
                <a:cs typeface="Arial"/>
              </a:rPr>
              <a:t>detect </a:t>
            </a:r>
            <a:r>
              <a:rPr sz="2400" spc="-10" dirty="0">
                <a:latin typeface="Arial"/>
                <a:cs typeface="Arial"/>
              </a:rPr>
              <a:t>effects </a:t>
            </a:r>
            <a:r>
              <a:rPr sz="2400" spc="-5" dirty="0">
                <a:latin typeface="Arial"/>
                <a:cs typeface="Arial"/>
              </a:rPr>
              <a:t>of  interest.</a:t>
            </a:r>
            <a:endParaRPr sz="2400" dirty="0">
              <a:latin typeface="Arial"/>
              <a:cs typeface="Arial"/>
            </a:endParaRPr>
          </a:p>
          <a:p>
            <a:pPr marL="756285" lvl="1" indent="-287020">
              <a:lnSpc>
                <a:spcPct val="100000"/>
              </a:lnSpc>
              <a:spcBef>
                <a:spcPts val="575"/>
              </a:spcBef>
              <a:buClr>
                <a:srgbClr val="7E7E7E"/>
              </a:buClr>
              <a:buSzPct val="89583"/>
              <a:buFont typeface="Calibri"/>
              <a:buChar char="—"/>
              <a:tabLst>
                <a:tab pos="756920" algn="l"/>
              </a:tabLst>
            </a:pPr>
            <a:r>
              <a:rPr sz="2400" spc="-5" dirty="0">
                <a:latin typeface="Arial"/>
                <a:cs typeface="Arial"/>
              </a:rPr>
              <a:t>But how many</a:t>
            </a:r>
            <a:r>
              <a:rPr sz="2400" spc="10" dirty="0">
                <a:latin typeface="Arial"/>
                <a:cs typeface="Arial"/>
              </a:rPr>
              <a:t> </a:t>
            </a:r>
            <a:r>
              <a:rPr lang="en-CA" sz="2400" spc="10" dirty="0">
                <a:latin typeface="Arial"/>
                <a:cs typeface="Arial"/>
              </a:rPr>
              <a:t>patients</a:t>
            </a:r>
            <a:r>
              <a:rPr sz="2400" spc="-5" dirty="0">
                <a:latin typeface="Arial"/>
                <a:cs typeface="Arial"/>
              </a:rPr>
              <a:t>?</a:t>
            </a:r>
            <a:endParaRPr sz="2400" dirty="0">
              <a:latin typeface="Arial"/>
              <a:cs typeface="Arial"/>
            </a:endParaRPr>
          </a:p>
        </p:txBody>
      </p:sp>
      <p:sp>
        <p:nvSpPr>
          <p:cNvPr id="4" name="Slide Number Placeholder 3">
            <a:extLst>
              <a:ext uri="{FF2B5EF4-FFF2-40B4-BE49-F238E27FC236}">
                <a16:creationId xmlns:a16="http://schemas.microsoft.com/office/drawing/2014/main" id="{DAFB862F-8538-49B1-A69A-5648273BE53C}"/>
              </a:ext>
            </a:extLst>
          </p:cNvPr>
          <p:cNvSpPr>
            <a:spLocks noGrp="1"/>
          </p:cNvSpPr>
          <p:nvPr>
            <p:ph type="sldNum" sz="quarter" idx="7"/>
          </p:nvPr>
        </p:nvSpPr>
        <p:spPr/>
        <p:txBody>
          <a:bodyPr/>
          <a:lstStyle/>
          <a:p>
            <a:fld id="{B6F15528-21DE-4FAA-801E-634DDDAF4B2B}" type="slidenum">
              <a:rPr lang="en-CA" smtClean="0"/>
              <a:t>46</a:t>
            </a:fld>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4559" y="161672"/>
            <a:ext cx="3583304" cy="452120"/>
          </a:xfrm>
          <a:prstGeom prst="rect">
            <a:avLst/>
          </a:prstGeom>
        </p:spPr>
        <p:txBody>
          <a:bodyPr vert="horz" wrap="square" lIns="0" tIns="12065" rIns="0" bIns="0" rtlCol="0">
            <a:spAutoFit/>
          </a:bodyPr>
          <a:lstStyle/>
          <a:p>
            <a:pPr marL="12700">
              <a:lnSpc>
                <a:spcPct val="100000"/>
              </a:lnSpc>
              <a:spcBef>
                <a:spcPts val="95"/>
              </a:spcBef>
            </a:pPr>
            <a:r>
              <a:rPr sz="2800" spc="-10" dirty="0"/>
              <a:t>How </a:t>
            </a:r>
            <a:r>
              <a:rPr sz="2800" spc="-5" dirty="0"/>
              <a:t>Many Subjects?</a:t>
            </a:r>
            <a:endParaRPr sz="2800"/>
          </a:p>
        </p:txBody>
      </p:sp>
      <p:sp>
        <p:nvSpPr>
          <p:cNvPr id="3" name="object 3"/>
          <p:cNvSpPr txBox="1"/>
          <p:nvPr/>
        </p:nvSpPr>
        <p:spPr>
          <a:xfrm>
            <a:off x="459740" y="996185"/>
            <a:ext cx="7873365" cy="4476225"/>
          </a:xfrm>
          <a:prstGeom prst="rect">
            <a:avLst/>
          </a:prstGeom>
        </p:spPr>
        <p:txBody>
          <a:bodyPr vert="horz" wrap="square" lIns="0" tIns="104775" rIns="0" bIns="0" rtlCol="0">
            <a:spAutoFit/>
          </a:bodyPr>
          <a:lstStyle/>
          <a:p>
            <a:pPr marL="355600" indent="-342900">
              <a:lnSpc>
                <a:spcPct val="100000"/>
              </a:lnSpc>
              <a:spcBef>
                <a:spcPts val="825"/>
              </a:spcBef>
              <a:buClr>
                <a:srgbClr val="FF0000"/>
              </a:buClr>
              <a:buFont typeface="Wingdings"/>
              <a:buChar char=""/>
              <a:tabLst>
                <a:tab pos="354965" algn="l"/>
                <a:tab pos="355600" algn="l"/>
              </a:tabLst>
            </a:pPr>
            <a:r>
              <a:rPr sz="2600" dirty="0">
                <a:latin typeface="Arial"/>
                <a:cs typeface="Arial"/>
              </a:rPr>
              <a:t>This depends on several</a:t>
            </a:r>
            <a:r>
              <a:rPr sz="2600" spc="-55" dirty="0">
                <a:latin typeface="Arial"/>
                <a:cs typeface="Arial"/>
              </a:rPr>
              <a:t> </a:t>
            </a:r>
            <a:r>
              <a:rPr sz="2600" dirty="0">
                <a:latin typeface="Arial"/>
                <a:cs typeface="Arial"/>
              </a:rPr>
              <a:t>things</a:t>
            </a:r>
          </a:p>
          <a:p>
            <a:pPr marL="756285" lvl="1" indent="-287020">
              <a:lnSpc>
                <a:spcPct val="100000"/>
              </a:lnSpc>
              <a:spcBef>
                <a:spcPts val="600"/>
              </a:spcBef>
              <a:buClr>
                <a:srgbClr val="7E7E7E"/>
              </a:buClr>
              <a:buSzPct val="88636"/>
              <a:buFont typeface="Calibri"/>
              <a:buChar char="—"/>
              <a:tabLst>
                <a:tab pos="756920" algn="l"/>
              </a:tabLst>
            </a:pPr>
            <a:r>
              <a:rPr sz="2200" spc="-5" dirty="0">
                <a:latin typeface="Arial"/>
                <a:cs typeface="Arial"/>
              </a:rPr>
              <a:t>The kind of </a:t>
            </a:r>
            <a:r>
              <a:rPr sz="2200" dirty="0">
                <a:latin typeface="Arial"/>
                <a:cs typeface="Arial"/>
              </a:rPr>
              <a:t>statistical </a:t>
            </a:r>
            <a:r>
              <a:rPr sz="2200" spc="-5" dirty="0">
                <a:latin typeface="Arial"/>
                <a:cs typeface="Arial"/>
              </a:rPr>
              <a:t>tests to be</a:t>
            </a:r>
            <a:r>
              <a:rPr sz="2200" spc="10" dirty="0">
                <a:latin typeface="Arial"/>
                <a:cs typeface="Arial"/>
              </a:rPr>
              <a:t> </a:t>
            </a:r>
            <a:r>
              <a:rPr sz="2200" spc="-5" dirty="0">
                <a:latin typeface="Arial"/>
                <a:cs typeface="Arial"/>
              </a:rPr>
              <a:t>used.</a:t>
            </a:r>
            <a:endParaRPr sz="2200" dirty="0">
              <a:latin typeface="Arial"/>
              <a:cs typeface="Arial"/>
            </a:endParaRPr>
          </a:p>
          <a:p>
            <a:pPr marL="756285" lvl="1" indent="-287020">
              <a:lnSpc>
                <a:spcPct val="100000"/>
              </a:lnSpc>
              <a:spcBef>
                <a:spcPts val="600"/>
              </a:spcBef>
              <a:buClr>
                <a:srgbClr val="7E7E7E"/>
              </a:buClr>
              <a:buSzPct val="88636"/>
              <a:buFont typeface="Calibri"/>
              <a:buChar char="—"/>
              <a:tabLst>
                <a:tab pos="756920" algn="l"/>
              </a:tabLst>
            </a:pPr>
            <a:r>
              <a:rPr sz="2200" spc="-5" dirty="0">
                <a:latin typeface="Arial"/>
                <a:cs typeface="Arial"/>
              </a:rPr>
              <a:t>Choice of study</a:t>
            </a:r>
            <a:r>
              <a:rPr sz="2200" spc="10" dirty="0">
                <a:latin typeface="Arial"/>
                <a:cs typeface="Arial"/>
              </a:rPr>
              <a:t> </a:t>
            </a:r>
            <a:r>
              <a:rPr sz="2200" spc="-5" dirty="0">
                <a:latin typeface="Arial"/>
                <a:cs typeface="Arial"/>
              </a:rPr>
              <a:t>design.</a:t>
            </a:r>
            <a:endParaRPr sz="2200" dirty="0">
              <a:latin typeface="Arial"/>
              <a:cs typeface="Arial"/>
            </a:endParaRPr>
          </a:p>
          <a:p>
            <a:pPr marL="756285" lvl="1" indent="-287020">
              <a:lnSpc>
                <a:spcPct val="100000"/>
              </a:lnSpc>
              <a:spcBef>
                <a:spcPts val="600"/>
              </a:spcBef>
              <a:buClr>
                <a:srgbClr val="7E7E7E"/>
              </a:buClr>
              <a:buSzPct val="88636"/>
              <a:buFont typeface="Calibri"/>
              <a:buChar char="—"/>
              <a:tabLst>
                <a:tab pos="756920" algn="l"/>
              </a:tabLst>
            </a:pPr>
            <a:r>
              <a:rPr sz="2200" spc="-5" dirty="0">
                <a:latin typeface="Arial"/>
                <a:cs typeface="Arial"/>
              </a:rPr>
              <a:t>The variability of the values in the</a:t>
            </a:r>
            <a:r>
              <a:rPr sz="2200" spc="55" dirty="0">
                <a:latin typeface="Arial"/>
                <a:cs typeface="Arial"/>
              </a:rPr>
              <a:t> </a:t>
            </a:r>
            <a:r>
              <a:rPr sz="2200" spc="-5" dirty="0">
                <a:latin typeface="Arial"/>
                <a:cs typeface="Arial"/>
              </a:rPr>
              <a:t>population.</a:t>
            </a:r>
            <a:endParaRPr sz="2200" dirty="0">
              <a:latin typeface="Arial"/>
              <a:cs typeface="Arial"/>
            </a:endParaRPr>
          </a:p>
          <a:p>
            <a:pPr marL="756285" marR="112395" lvl="1" indent="-287020">
              <a:lnSpc>
                <a:spcPts val="2110"/>
              </a:lnSpc>
              <a:spcBef>
                <a:spcPts val="1115"/>
              </a:spcBef>
              <a:buClr>
                <a:srgbClr val="7E7E7E"/>
              </a:buClr>
              <a:buSzPct val="88636"/>
              <a:buFont typeface="Calibri"/>
              <a:buChar char="—"/>
              <a:tabLst>
                <a:tab pos="756920" algn="l"/>
              </a:tabLst>
            </a:pPr>
            <a:r>
              <a:rPr sz="2200" spc="-5" dirty="0">
                <a:latin typeface="Arial"/>
                <a:cs typeface="Arial"/>
              </a:rPr>
              <a:t>The alpha level (probability of concluding that there is an  </a:t>
            </a:r>
            <a:r>
              <a:rPr sz="2200" spc="-10" dirty="0">
                <a:latin typeface="Arial"/>
                <a:cs typeface="Arial"/>
              </a:rPr>
              <a:t>effect </a:t>
            </a:r>
            <a:r>
              <a:rPr sz="2200" spc="-5" dirty="0">
                <a:latin typeface="Arial"/>
                <a:cs typeface="Arial"/>
              </a:rPr>
              <a:t>or difference, when in truth, there is no</a:t>
            </a:r>
            <a:r>
              <a:rPr sz="2200" spc="85" dirty="0">
                <a:latin typeface="Arial"/>
                <a:cs typeface="Arial"/>
              </a:rPr>
              <a:t> </a:t>
            </a:r>
            <a:r>
              <a:rPr sz="2200" spc="-10" dirty="0">
                <a:latin typeface="Arial"/>
                <a:cs typeface="Arial"/>
              </a:rPr>
              <a:t>effect).</a:t>
            </a:r>
            <a:endParaRPr sz="2200" dirty="0">
              <a:latin typeface="Arial"/>
              <a:cs typeface="Arial"/>
            </a:endParaRPr>
          </a:p>
          <a:p>
            <a:pPr marL="756285" marR="5080" lvl="1" indent="-287020">
              <a:lnSpc>
                <a:spcPts val="2110"/>
              </a:lnSpc>
              <a:spcBef>
                <a:spcPts val="1130"/>
              </a:spcBef>
              <a:buClr>
                <a:srgbClr val="7E7E7E"/>
              </a:buClr>
              <a:buSzPct val="88636"/>
              <a:buFont typeface="Calibri"/>
              <a:buChar char="—"/>
              <a:tabLst>
                <a:tab pos="756920" algn="l"/>
              </a:tabLst>
            </a:pPr>
            <a:r>
              <a:rPr sz="2200" spc="-5" dirty="0">
                <a:latin typeface="Arial"/>
                <a:cs typeface="Arial"/>
              </a:rPr>
              <a:t>The statistical power (the probability that </a:t>
            </a:r>
            <a:r>
              <a:rPr sz="2200" spc="-10" dirty="0">
                <a:latin typeface="Arial"/>
                <a:cs typeface="Arial"/>
              </a:rPr>
              <a:t>we </a:t>
            </a:r>
            <a:r>
              <a:rPr sz="2200" spc="-5" dirty="0">
                <a:latin typeface="Arial"/>
                <a:cs typeface="Arial"/>
              </a:rPr>
              <a:t>will conclude  there is an </a:t>
            </a:r>
            <a:r>
              <a:rPr sz="2200" spc="-10" dirty="0">
                <a:latin typeface="Arial"/>
                <a:cs typeface="Arial"/>
              </a:rPr>
              <a:t>effect, </a:t>
            </a:r>
            <a:r>
              <a:rPr sz="2200" spc="-5" dirty="0">
                <a:latin typeface="Arial"/>
                <a:cs typeface="Arial"/>
              </a:rPr>
              <a:t>given that the true </a:t>
            </a:r>
            <a:r>
              <a:rPr sz="2200" spc="-10" dirty="0">
                <a:latin typeface="Arial"/>
                <a:cs typeface="Arial"/>
              </a:rPr>
              <a:t>effect </a:t>
            </a:r>
            <a:r>
              <a:rPr sz="2200" spc="-5" dirty="0">
                <a:latin typeface="Arial"/>
                <a:cs typeface="Arial"/>
              </a:rPr>
              <a:t>is of a given  </a:t>
            </a:r>
            <a:r>
              <a:rPr sz="2200" dirty="0">
                <a:latin typeface="Arial"/>
                <a:cs typeface="Arial"/>
              </a:rPr>
              <a:t>size).</a:t>
            </a:r>
          </a:p>
          <a:p>
            <a:pPr marL="756285" marR="22860" lvl="1" indent="-287020">
              <a:lnSpc>
                <a:spcPts val="2110"/>
              </a:lnSpc>
              <a:spcBef>
                <a:spcPts val="1135"/>
              </a:spcBef>
              <a:buClr>
                <a:srgbClr val="7E7E7E"/>
              </a:buClr>
              <a:buSzPct val="88636"/>
              <a:buFont typeface="Calibri"/>
              <a:buChar char="—"/>
              <a:tabLst>
                <a:tab pos="756920" algn="l"/>
              </a:tabLst>
            </a:pPr>
            <a:r>
              <a:rPr sz="2200" spc="-5" dirty="0">
                <a:latin typeface="Arial"/>
                <a:cs typeface="Arial"/>
              </a:rPr>
              <a:t>The magnitude of the hypothesized </a:t>
            </a:r>
            <a:r>
              <a:rPr sz="2200" spc="-10" dirty="0">
                <a:latin typeface="Arial"/>
                <a:cs typeface="Arial"/>
              </a:rPr>
              <a:t>effect. </a:t>
            </a:r>
            <a:r>
              <a:rPr sz="2200" spc="-5" dirty="0">
                <a:latin typeface="Arial"/>
                <a:cs typeface="Arial"/>
              </a:rPr>
              <a:t>(e.g. What is a  clinically relevant difference in means?)</a:t>
            </a:r>
            <a:endParaRPr sz="2200" dirty="0">
              <a:latin typeface="Arial"/>
              <a:cs typeface="Arial"/>
            </a:endParaRPr>
          </a:p>
          <a:p>
            <a:pPr marL="756285" lvl="1" indent="-287020">
              <a:lnSpc>
                <a:spcPct val="100000"/>
              </a:lnSpc>
              <a:spcBef>
                <a:spcPts val="620"/>
              </a:spcBef>
              <a:buClr>
                <a:srgbClr val="7E7E7E"/>
              </a:buClr>
              <a:buSzPct val="88636"/>
              <a:buFont typeface="Calibri"/>
              <a:buChar char="—"/>
              <a:tabLst>
                <a:tab pos="756920" algn="l"/>
              </a:tabLst>
            </a:pPr>
            <a:r>
              <a:rPr sz="2200" spc="-5" dirty="0">
                <a:latin typeface="Arial"/>
                <a:cs typeface="Arial"/>
              </a:rPr>
              <a:t>The number of drop-outs or</a:t>
            </a:r>
            <a:r>
              <a:rPr sz="2200" spc="85" dirty="0">
                <a:latin typeface="Arial"/>
                <a:cs typeface="Arial"/>
              </a:rPr>
              <a:t> </a:t>
            </a:r>
            <a:r>
              <a:rPr sz="2200" spc="-5" dirty="0">
                <a:latin typeface="Arial"/>
                <a:cs typeface="Arial"/>
              </a:rPr>
              <a:t>non-responders.</a:t>
            </a:r>
            <a:endParaRPr sz="2200" dirty="0">
              <a:latin typeface="Arial"/>
              <a:cs typeface="Arial"/>
            </a:endParaRPr>
          </a:p>
        </p:txBody>
      </p:sp>
      <p:sp>
        <p:nvSpPr>
          <p:cNvPr id="5" name="Slide Number Placeholder 4">
            <a:extLst>
              <a:ext uri="{FF2B5EF4-FFF2-40B4-BE49-F238E27FC236}">
                <a16:creationId xmlns:a16="http://schemas.microsoft.com/office/drawing/2014/main" id="{8DECB8D6-1ACC-4A13-9D1B-88D43D7E648A}"/>
              </a:ext>
            </a:extLst>
          </p:cNvPr>
          <p:cNvSpPr>
            <a:spLocks noGrp="1"/>
          </p:cNvSpPr>
          <p:nvPr>
            <p:ph type="sldNum" sz="quarter" idx="7"/>
          </p:nvPr>
        </p:nvSpPr>
        <p:spPr/>
        <p:txBody>
          <a:bodyPr/>
          <a:lstStyle/>
          <a:p>
            <a:fld id="{B6F15528-21DE-4FAA-801E-634DDDAF4B2B}" type="slidenum">
              <a:rPr lang="en-CA" smtClean="0"/>
              <a:t>47</a:t>
            </a:fld>
            <a:endParaRPr lang="en-CA"/>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9483" y="128144"/>
            <a:ext cx="6855459" cy="513715"/>
          </a:xfrm>
          <a:prstGeom prst="rect">
            <a:avLst/>
          </a:prstGeom>
        </p:spPr>
        <p:txBody>
          <a:bodyPr vert="horz" wrap="square" lIns="0" tIns="12700" rIns="0" bIns="0" rtlCol="0">
            <a:spAutoFit/>
          </a:bodyPr>
          <a:lstStyle/>
          <a:p>
            <a:pPr marL="12700">
              <a:lnSpc>
                <a:spcPct val="100000"/>
              </a:lnSpc>
              <a:spcBef>
                <a:spcPts val="100"/>
              </a:spcBef>
            </a:pPr>
            <a:r>
              <a:rPr sz="3200" spc="-5" dirty="0"/>
              <a:t>Hypothesis based estimates</a:t>
            </a:r>
            <a:r>
              <a:rPr sz="3200" spc="-125" dirty="0"/>
              <a:t> </a:t>
            </a:r>
            <a:r>
              <a:rPr sz="3200" spc="-5" dirty="0"/>
              <a:t>cont…</a:t>
            </a:r>
            <a:endParaRPr sz="3200"/>
          </a:p>
        </p:txBody>
      </p:sp>
      <p:sp>
        <p:nvSpPr>
          <p:cNvPr id="3" name="object 3"/>
          <p:cNvSpPr txBox="1"/>
          <p:nvPr/>
        </p:nvSpPr>
        <p:spPr>
          <a:xfrm>
            <a:off x="535139" y="1141289"/>
            <a:ext cx="8042909" cy="4599305"/>
          </a:xfrm>
          <a:prstGeom prst="rect">
            <a:avLst/>
          </a:prstGeom>
        </p:spPr>
        <p:txBody>
          <a:bodyPr vert="horz" wrap="square" lIns="0" tIns="59690" rIns="0" bIns="0" rtlCol="0">
            <a:spAutoFit/>
          </a:bodyPr>
          <a:lstStyle/>
          <a:p>
            <a:pPr marL="406400" marR="1489710" indent="-342900">
              <a:lnSpc>
                <a:spcPts val="3030"/>
              </a:lnSpc>
              <a:spcBef>
                <a:spcPts val="470"/>
              </a:spcBef>
              <a:buClr>
                <a:srgbClr val="FF0000"/>
              </a:buClr>
              <a:buFont typeface="Wingdings"/>
              <a:buChar char=""/>
              <a:tabLst>
                <a:tab pos="405765" algn="l"/>
                <a:tab pos="406400" algn="l"/>
              </a:tabLst>
            </a:pPr>
            <a:r>
              <a:rPr sz="2800" spc="-5" dirty="0">
                <a:latin typeface="Arial"/>
                <a:cs typeface="Arial"/>
              </a:rPr>
              <a:t>Power </a:t>
            </a:r>
            <a:r>
              <a:rPr sz="2800" dirty="0">
                <a:latin typeface="Arial"/>
                <a:cs typeface="Arial"/>
              </a:rPr>
              <a:t>can only </a:t>
            </a:r>
            <a:r>
              <a:rPr sz="2800" spc="-5" dirty="0">
                <a:latin typeface="Arial"/>
                <a:cs typeface="Arial"/>
              </a:rPr>
              <a:t>be </a:t>
            </a:r>
            <a:r>
              <a:rPr sz="2800" dirty="0">
                <a:latin typeface="Arial"/>
                <a:cs typeface="Arial"/>
              </a:rPr>
              <a:t>specified </a:t>
            </a:r>
            <a:r>
              <a:rPr sz="2800" spc="-5" dirty="0">
                <a:latin typeface="Arial"/>
                <a:cs typeface="Arial"/>
              </a:rPr>
              <a:t>for </a:t>
            </a:r>
            <a:r>
              <a:rPr sz="2800" dirty="0">
                <a:latin typeface="Arial"/>
                <a:cs typeface="Arial"/>
              </a:rPr>
              <a:t>explicit  alternative hypotheses</a:t>
            </a:r>
            <a:endParaRPr sz="2800">
              <a:latin typeface="Arial"/>
              <a:cs typeface="Arial"/>
            </a:endParaRPr>
          </a:p>
          <a:p>
            <a:pPr marL="977900" marR="926465" indent="-457200">
              <a:lnSpc>
                <a:spcPts val="3690"/>
              </a:lnSpc>
              <a:spcBef>
                <a:spcPts val="135"/>
              </a:spcBef>
              <a:tabLst>
                <a:tab pos="1434465" algn="l"/>
              </a:tabLst>
            </a:pPr>
            <a:r>
              <a:rPr sz="2800" spc="-5" dirty="0">
                <a:latin typeface="Arial"/>
                <a:cs typeface="Arial"/>
              </a:rPr>
              <a:t>e.g.	</a:t>
            </a:r>
            <a:r>
              <a:rPr sz="2800" dirty="0">
                <a:latin typeface="Arial"/>
                <a:cs typeface="Arial"/>
              </a:rPr>
              <a:t>H</a:t>
            </a:r>
            <a:r>
              <a:rPr sz="2775" baseline="-21021" dirty="0">
                <a:latin typeface="Arial"/>
                <a:cs typeface="Arial"/>
              </a:rPr>
              <a:t>A</a:t>
            </a:r>
            <a:r>
              <a:rPr sz="2800" dirty="0">
                <a:latin typeface="Arial"/>
                <a:cs typeface="Arial"/>
              </a:rPr>
              <a:t>: μ</a:t>
            </a:r>
            <a:r>
              <a:rPr sz="2775" baseline="-21021" dirty="0">
                <a:latin typeface="Arial"/>
                <a:cs typeface="Arial"/>
              </a:rPr>
              <a:t>1 </a:t>
            </a:r>
            <a:r>
              <a:rPr sz="2800" spc="-5" dirty="0">
                <a:latin typeface="Arial"/>
                <a:cs typeface="Arial"/>
              </a:rPr>
              <a:t>= </a:t>
            </a:r>
            <a:r>
              <a:rPr sz="2800" dirty="0">
                <a:latin typeface="Arial"/>
                <a:cs typeface="Arial"/>
              </a:rPr>
              <a:t>90; μ</a:t>
            </a:r>
            <a:r>
              <a:rPr sz="2775" baseline="-21021" dirty="0">
                <a:latin typeface="Arial"/>
                <a:cs typeface="Arial"/>
              </a:rPr>
              <a:t>2 </a:t>
            </a:r>
            <a:r>
              <a:rPr sz="2800" spc="-45" dirty="0">
                <a:latin typeface="Arial"/>
                <a:cs typeface="Arial"/>
              </a:rPr>
              <a:t>=110, </a:t>
            </a:r>
            <a:r>
              <a:rPr sz="2800" spc="-5" dirty="0">
                <a:latin typeface="Arial"/>
                <a:cs typeface="Arial"/>
              </a:rPr>
              <a:t>or </a:t>
            </a:r>
            <a:r>
              <a:rPr sz="2800" dirty="0">
                <a:latin typeface="Arial"/>
                <a:cs typeface="Arial"/>
              </a:rPr>
              <a:t>alternatively  H</a:t>
            </a:r>
            <a:r>
              <a:rPr sz="2775" baseline="-21021" dirty="0">
                <a:latin typeface="Arial"/>
                <a:cs typeface="Arial"/>
              </a:rPr>
              <a:t>A</a:t>
            </a:r>
            <a:r>
              <a:rPr sz="2800" dirty="0">
                <a:latin typeface="Arial"/>
                <a:cs typeface="Arial"/>
              </a:rPr>
              <a:t>: μ</a:t>
            </a:r>
            <a:r>
              <a:rPr sz="2775" baseline="-21021" dirty="0">
                <a:latin typeface="Arial"/>
                <a:cs typeface="Arial"/>
              </a:rPr>
              <a:t>2 </a:t>
            </a:r>
            <a:r>
              <a:rPr sz="2800" spc="-5" dirty="0">
                <a:latin typeface="Arial"/>
                <a:cs typeface="Arial"/>
              </a:rPr>
              <a:t>- </a:t>
            </a:r>
            <a:r>
              <a:rPr sz="2800" dirty="0">
                <a:latin typeface="Arial"/>
                <a:cs typeface="Arial"/>
              </a:rPr>
              <a:t>μ</a:t>
            </a:r>
            <a:r>
              <a:rPr sz="2775" baseline="-21021" dirty="0">
                <a:latin typeface="Arial"/>
                <a:cs typeface="Arial"/>
              </a:rPr>
              <a:t>1 </a:t>
            </a:r>
            <a:r>
              <a:rPr sz="2800" spc="-5" dirty="0">
                <a:latin typeface="Arial"/>
                <a:cs typeface="Arial"/>
              </a:rPr>
              <a:t>=</a:t>
            </a:r>
            <a:r>
              <a:rPr sz="2800" spc="-505" dirty="0">
                <a:latin typeface="Arial"/>
                <a:cs typeface="Arial"/>
              </a:rPr>
              <a:t> </a:t>
            </a:r>
            <a:r>
              <a:rPr sz="2800" spc="-5" dirty="0">
                <a:latin typeface="Arial"/>
                <a:cs typeface="Arial"/>
              </a:rPr>
              <a:t>20</a:t>
            </a:r>
            <a:endParaRPr sz="2800">
              <a:latin typeface="Arial"/>
              <a:cs typeface="Arial"/>
            </a:endParaRPr>
          </a:p>
          <a:p>
            <a:pPr marL="406400" marR="17780" indent="-342900">
              <a:lnSpc>
                <a:spcPts val="3030"/>
              </a:lnSpc>
              <a:spcBef>
                <a:spcPts val="540"/>
              </a:spcBef>
              <a:buClr>
                <a:srgbClr val="FF0000"/>
              </a:buClr>
              <a:buFont typeface="Wingdings"/>
              <a:buChar char=""/>
              <a:tabLst>
                <a:tab pos="405765" algn="l"/>
                <a:tab pos="406400" algn="l"/>
              </a:tabLst>
            </a:pPr>
            <a:r>
              <a:rPr sz="2800" spc="-5" dirty="0">
                <a:latin typeface="Arial"/>
                <a:cs typeface="Arial"/>
              </a:rPr>
              <a:t>For </a:t>
            </a:r>
            <a:r>
              <a:rPr sz="2800" dirty="0">
                <a:latin typeface="Arial"/>
                <a:cs typeface="Arial"/>
              </a:rPr>
              <a:t>hypothesis-based </a:t>
            </a:r>
            <a:r>
              <a:rPr sz="2800" spc="-5" dirty="0">
                <a:latin typeface="Arial"/>
                <a:cs typeface="Arial"/>
              </a:rPr>
              <a:t>sample </a:t>
            </a:r>
            <a:r>
              <a:rPr sz="2800" dirty="0">
                <a:latin typeface="Arial"/>
                <a:cs typeface="Arial"/>
              </a:rPr>
              <a:t>size calculations,  </a:t>
            </a:r>
            <a:r>
              <a:rPr sz="2800" spc="-5" dirty="0">
                <a:latin typeface="Arial"/>
                <a:cs typeface="Arial"/>
              </a:rPr>
              <a:t>have to </a:t>
            </a:r>
            <a:r>
              <a:rPr sz="2800" dirty="0">
                <a:latin typeface="Arial"/>
                <a:cs typeface="Arial"/>
              </a:rPr>
              <a:t>state </a:t>
            </a:r>
            <a:r>
              <a:rPr sz="2800" spc="-5" dirty="0">
                <a:latin typeface="Arial"/>
                <a:cs typeface="Arial"/>
              </a:rPr>
              <a:t>the </a:t>
            </a:r>
            <a:r>
              <a:rPr sz="2800" dirty="0">
                <a:latin typeface="Arial"/>
                <a:cs typeface="Arial"/>
              </a:rPr>
              <a:t>size of </a:t>
            </a:r>
            <a:r>
              <a:rPr sz="2800" spc="-5" dirty="0">
                <a:latin typeface="Arial"/>
                <a:cs typeface="Arial"/>
              </a:rPr>
              <a:t>the </a:t>
            </a:r>
            <a:r>
              <a:rPr sz="2800" dirty="0">
                <a:latin typeface="Arial"/>
                <a:cs typeface="Arial"/>
              </a:rPr>
              <a:t>treatment </a:t>
            </a:r>
            <a:r>
              <a:rPr sz="2800" spc="-10" dirty="0">
                <a:latin typeface="Arial"/>
                <a:cs typeface="Arial"/>
              </a:rPr>
              <a:t>effect </a:t>
            </a:r>
            <a:r>
              <a:rPr sz="2800" dirty="0">
                <a:latin typeface="Arial"/>
                <a:cs typeface="Arial"/>
              </a:rPr>
              <a:t>that  </a:t>
            </a:r>
            <a:r>
              <a:rPr sz="2800" spc="-10" dirty="0">
                <a:latin typeface="Arial"/>
                <a:cs typeface="Arial"/>
              </a:rPr>
              <a:t>we </a:t>
            </a:r>
            <a:r>
              <a:rPr sz="2800" spc="-5" dirty="0">
                <a:latin typeface="Arial"/>
                <a:cs typeface="Arial"/>
              </a:rPr>
              <a:t>wish to be </a:t>
            </a:r>
            <a:r>
              <a:rPr sz="2800" dirty="0">
                <a:latin typeface="Arial"/>
                <a:cs typeface="Arial"/>
              </a:rPr>
              <a:t>able </a:t>
            </a:r>
            <a:r>
              <a:rPr sz="2800" spc="-5" dirty="0">
                <a:latin typeface="Arial"/>
                <a:cs typeface="Arial"/>
              </a:rPr>
              <a:t>to</a:t>
            </a:r>
            <a:r>
              <a:rPr sz="2800" spc="45" dirty="0">
                <a:latin typeface="Arial"/>
                <a:cs typeface="Arial"/>
              </a:rPr>
              <a:t> </a:t>
            </a:r>
            <a:r>
              <a:rPr sz="2800" dirty="0">
                <a:latin typeface="Arial"/>
                <a:cs typeface="Arial"/>
              </a:rPr>
              <a:t>detect.</a:t>
            </a:r>
            <a:endParaRPr sz="2800">
              <a:latin typeface="Arial"/>
              <a:cs typeface="Arial"/>
            </a:endParaRPr>
          </a:p>
          <a:p>
            <a:pPr marL="406400" marR="487045" indent="-342900">
              <a:lnSpc>
                <a:spcPts val="3030"/>
              </a:lnSpc>
              <a:spcBef>
                <a:spcPts val="650"/>
              </a:spcBef>
              <a:buClr>
                <a:srgbClr val="FF0000"/>
              </a:buClr>
              <a:buFont typeface="Wingdings"/>
              <a:buChar char=""/>
              <a:tabLst>
                <a:tab pos="405765" algn="l"/>
                <a:tab pos="406400" algn="l"/>
              </a:tabLst>
            </a:pPr>
            <a:r>
              <a:rPr sz="2800" spc="-5" dirty="0">
                <a:latin typeface="Arial"/>
                <a:cs typeface="Arial"/>
              </a:rPr>
              <a:t>This </a:t>
            </a:r>
            <a:r>
              <a:rPr sz="2800" spc="-10" dirty="0">
                <a:latin typeface="Arial"/>
                <a:cs typeface="Arial"/>
              </a:rPr>
              <a:t>difference </a:t>
            </a:r>
            <a:r>
              <a:rPr sz="2800" spc="-5" dirty="0">
                <a:latin typeface="Arial"/>
                <a:cs typeface="Arial"/>
              </a:rPr>
              <a:t>is </a:t>
            </a:r>
            <a:r>
              <a:rPr sz="2800" dirty="0">
                <a:latin typeface="Arial"/>
                <a:cs typeface="Arial"/>
              </a:rPr>
              <a:t>usually </a:t>
            </a:r>
            <a:r>
              <a:rPr sz="2800" spc="-5" dirty="0">
                <a:latin typeface="Arial"/>
                <a:cs typeface="Arial"/>
              </a:rPr>
              <a:t>taken to be one </a:t>
            </a:r>
            <a:r>
              <a:rPr sz="2800" dirty="0">
                <a:latin typeface="Arial"/>
                <a:cs typeface="Arial"/>
              </a:rPr>
              <a:t>that  </a:t>
            </a:r>
            <a:r>
              <a:rPr sz="2800" spc="-5" dirty="0">
                <a:latin typeface="Arial"/>
                <a:cs typeface="Arial"/>
              </a:rPr>
              <a:t>has </a:t>
            </a:r>
            <a:r>
              <a:rPr sz="2800" dirty="0">
                <a:latin typeface="Arial"/>
                <a:cs typeface="Arial"/>
              </a:rPr>
              <a:t>clinical</a:t>
            </a:r>
            <a:r>
              <a:rPr sz="2800" spc="-5" dirty="0">
                <a:latin typeface="Arial"/>
                <a:cs typeface="Arial"/>
              </a:rPr>
              <a:t> </a:t>
            </a:r>
            <a:r>
              <a:rPr sz="2800" dirty="0">
                <a:latin typeface="Arial"/>
                <a:cs typeface="Arial"/>
              </a:rPr>
              <a:t>relevance.</a:t>
            </a:r>
            <a:endParaRPr sz="2800">
              <a:latin typeface="Arial"/>
              <a:cs typeface="Arial"/>
            </a:endParaRPr>
          </a:p>
          <a:p>
            <a:pPr marL="807085" marR="575945" indent="-287020">
              <a:lnSpc>
                <a:spcPts val="2590"/>
              </a:lnSpc>
              <a:spcBef>
                <a:spcPts val="580"/>
              </a:spcBef>
            </a:pPr>
            <a:r>
              <a:rPr sz="2150" spc="5" dirty="0">
                <a:solidFill>
                  <a:srgbClr val="7E7E7E"/>
                </a:solidFill>
                <a:latin typeface="Calibri"/>
                <a:cs typeface="Calibri"/>
              </a:rPr>
              <a:t>— </a:t>
            </a:r>
            <a:r>
              <a:rPr sz="2400" spc="-5" dirty="0">
                <a:latin typeface="Arial"/>
                <a:cs typeface="Arial"/>
              </a:rPr>
              <a:t>(i.e. what is </a:t>
            </a:r>
            <a:r>
              <a:rPr sz="2400" dirty="0">
                <a:latin typeface="Arial"/>
                <a:cs typeface="Arial"/>
              </a:rPr>
              <a:t>the </a:t>
            </a:r>
            <a:r>
              <a:rPr sz="2400" spc="-5" dirty="0">
                <a:latin typeface="Arial"/>
                <a:cs typeface="Arial"/>
              </a:rPr>
              <a:t>smallest </a:t>
            </a:r>
            <a:r>
              <a:rPr sz="2400" spc="-10" dirty="0">
                <a:latin typeface="Arial"/>
                <a:cs typeface="Arial"/>
              </a:rPr>
              <a:t>difference </a:t>
            </a:r>
            <a:r>
              <a:rPr sz="2400" spc="-5" dirty="0">
                <a:latin typeface="Arial"/>
                <a:cs typeface="Arial"/>
              </a:rPr>
              <a:t>that </a:t>
            </a:r>
            <a:r>
              <a:rPr sz="2400" spc="-10" dirty="0">
                <a:latin typeface="Arial"/>
                <a:cs typeface="Arial"/>
              </a:rPr>
              <a:t>would </a:t>
            </a:r>
            <a:r>
              <a:rPr sz="2400" spc="-5" dirty="0">
                <a:latin typeface="Arial"/>
                <a:cs typeface="Arial"/>
              </a:rPr>
              <a:t>be  considered </a:t>
            </a:r>
            <a:r>
              <a:rPr sz="2400" spc="-10" dirty="0">
                <a:latin typeface="Arial"/>
                <a:cs typeface="Arial"/>
              </a:rPr>
              <a:t>clinically</a:t>
            </a:r>
            <a:r>
              <a:rPr sz="2400" spc="90" dirty="0">
                <a:latin typeface="Arial"/>
                <a:cs typeface="Arial"/>
              </a:rPr>
              <a:t> </a:t>
            </a:r>
            <a:r>
              <a:rPr sz="2400" spc="-5" dirty="0">
                <a:latin typeface="Arial"/>
                <a:cs typeface="Arial"/>
              </a:rPr>
              <a:t>meaningful?).</a:t>
            </a:r>
            <a:endParaRPr sz="2400">
              <a:latin typeface="Arial"/>
              <a:cs typeface="Arial"/>
            </a:endParaRPr>
          </a:p>
        </p:txBody>
      </p:sp>
      <p:sp>
        <p:nvSpPr>
          <p:cNvPr id="4" name="Slide Number Placeholder 3">
            <a:extLst>
              <a:ext uri="{FF2B5EF4-FFF2-40B4-BE49-F238E27FC236}">
                <a16:creationId xmlns:a16="http://schemas.microsoft.com/office/drawing/2014/main" id="{2D533682-D4B8-400E-8B6D-BCD56E5EEC19}"/>
              </a:ext>
            </a:extLst>
          </p:cNvPr>
          <p:cNvSpPr>
            <a:spLocks noGrp="1"/>
          </p:cNvSpPr>
          <p:nvPr>
            <p:ph type="sldNum" sz="quarter" idx="7"/>
          </p:nvPr>
        </p:nvSpPr>
        <p:spPr/>
        <p:txBody>
          <a:bodyPr/>
          <a:lstStyle/>
          <a:p>
            <a:fld id="{B6F15528-21DE-4FAA-801E-634DDDAF4B2B}" type="slidenum">
              <a:rPr lang="en-CA" smtClean="0"/>
              <a:t>48</a:t>
            </a:fld>
            <a:endParaRPr lang="en-CA"/>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7552" y="161672"/>
            <a:ext cx="4788535" cy="452120"/>
          </a:xfrm>
          <a:prstGeom prst="rect">
            <a:avLst/>
          </a:prstGeom>
        </p:spPr>
        <p:txBody>
          <a:bodyPr vert="horz" wrap="square" lIns="0" tIns="12065" rIns="0" bIns="0" rtlCol="0">
            <a:spAutoFit/>
          </a:bodyPr>
          <a:lstStyle/>
          <a:p>
            <a:pPr marL="12700">
              <a:lnSpc>
                <a:spcPct val="100000"/>
              </a:lnSpc>
              <a:spcBef>
                <a:spcPts val="95"/>
              </a:spcBef>
            </a:pPr>
            <a:r>
              <a:rPr sz="2800" spc="-5" dirty="0"/>
              <a:t>Example: Comparing</a:t>
            </a:r>
            <a:r>
              <a:rPr sz="2800" spc="-25" dirty="0"/>
              <a:t> </a:t>
            </a:r>
            <a:r>
              <a:rPr sz="2800" spc="-5" dirty="0"/>
              <a:t>Means</a:t>
            </a:r>
            <a:endParaRPr sz="2800"/>
          </a:p>
        </p:txBody>
      </p:sp>
      <p:sp>
        <p:nvSpPr>
          <p:cNvPr id="3" name="object 3"/>
          <p:cNvSpPr txBox="1"/>
          <p:nvPr/>
        </p:nvSpPr>
        <p:spPr>
          <a:xfrm>
            <a:off x="585939" y="1141289"/>
            <a:ext cx="7959725" cy="4615815"/>
          </a:xfrm>
          <a:prstGeom prst="rect">
            <a:avLst/>
          </a:prstGeom>
        </p:spPr>
        <p:txBody>
          <a:bodyPr vert="horz" wrap="square" lIns="0" tIns="59690" rIns="0" bIns="0" rtlCol="0">
            <a:spAutoFit/>
          </a:bodyPr>
          <a:lstStyle/>
          <a:p>
            <a:pPr marL="354965" marR="5080" indent="-342900">
              <a:lnSpc>
                <a:spcPts val="3030"/>
              </a:lnSpc>
              <a:spcBef>
                <a:spcPts val="470"/>
              </a:spcBef>
              <a:buClr>
                <a:srgbClr val="FF0000"/>
              </a:buClr>
              <a:buFont typeface="Wingdings"/>
              <a:buChar char=""/>
              <a:tabLst>
                <a:tab pos="354965" algn="l"/>
                <a:tab pos="355600" algn="l"/>
              </a:tabLst>
            </a:pPr>
            <a:r>
              <a:rPr sz="2800" spc="-5" dirty="0">
                <a:latin typeface="Arial"/>
                <a:cs typeface="Arial"/>
              </a:rPr>
              <a:t>Researchers would like to do a </a:t>
            </a:r>
            <a:r>
              <a:rPr sz="2800" dirty="0">
                <a:latin typeface="Arial"/>
                <a:cs typeface="Arial"/>
              </a:rPr>
              <a:t>clinical trial  comparing </a:t>
            </a:r>
            <a:r>
              <a:rPr sz="2800" spc="-5" dirty="0">
                <a:latin typeface="Arial"/>
                <a:cs typeface="Arial"/>
              </a:rPr>
              <a:t>methods </a:t>
            </a:r>
            <a:r>
              <a:rPr sz="2800" dirty="0">
                <a:latin typeface="Arial"/>
                <a:cs typeface="Arial"/>
              </a:rPr>
              <a:t>of treating dorsal </a:t>
            </a:r>
            <a:r>
              <a:rPr sz="2800" spc="-5" dirty="0">
                <a:latin typeface="Arial"/>
                <a:cs typeface="Arial"/>
              </a:rPr>
              <a:t>wrist </a:t>
            </a:r>
            <a:r>
              <a:rPr sz="2800" dirty="0">
                <a:latin typeface="Arial"/>
                <a:cs typeface="Arial"/>
              </a:rPr>
              <a:t>pain.  </a:t>
            </a:r>
            <a:r>
              <a:rPr sz="2800" spc="-15" dirty="0">
                <a:latin typeface="Arial"/>
                <a:cs typeface="Arial"/>
              </a:rPr>
              <a:t>Treatments </a:t>
            </a:r>
            <a:r>
              <a:rPr sz="2800" spc="-5" dirty="0">
                <a:latin typeface="Arial"/>
                <a:cs typeface="Arial"/>
              </a:rPr>
              <a:t>will be </a:t>
            </a:r>
            <a:r>
              <a:rPr sz="2800" dirty="0">
                <a:latin typeface="Arial"/>
                <a:cs typeface="Arial"/>
              </a:rPr>
              <a:t>typical physiotherapy (control  </a:t>
            </a:r>
            <a:r>
              <a:rPr sz="2800" spc="-5" dirty="0">
                <a:latin typeface="Arial"/>
                <a:cs typeface="Arial"/>
              </a:rPr>
              <a:t>group) </a:t>
            </a:r>
            <a:r>
              <a:rPr sz="2800" dirty="0">
                <a:latin typeface="Arial"/>
                <a:cs typeface="Arial"/>
              </a:rPr>
              <a:t>vs physiotherapy </a:t>
            </a:r>
            <a:r>
              <a:rPr sz="2800" spc="-5" dirty="0">
                <a:latin typeface="Arial"/>
                <a:cs typeface="Arial"/>
              </a:rPr>
              <a:t>plus </a:t>
            </a:r>
            <a:r>
              <a:rPr sz="2800" dirty="0">
                <a:latin typeface="Arial"/>
                <a:cs typeface="Arial"/>
              </a:rPr>
              <a:t>shock </a:t>
            </a:r>
            <a:r>
              <a:rPr sz="2800" spc="-5" dirty="0">
                <a:latin typeface="Arial"/>
                <a:cs typeface="Arial"/>
              </a:rPr>
              <a:t>wave  therapy </a:t>
            </a:r>
            <a:r>
              <a:rPr sz="2800" dirty="0">
                <a:latin typeface="Arial"/>
                <a:cs typeface="Arial"/>
              </a:rPr>
              <a:t>(treatment</a:t>
            </a:r>
            <a:r>
              <a:rPr sz="2800" spc="5" dirty="0">
                <a:latin typeface="Arial"/>
                <a:cs typeface="Arial"/>
              </a:rPr>
              <a:t> </a:t>
            </a:r>
            <a:r>
              <a:rPr sz="2800" dirty="0">
                <a:latin typeface="Arial"/>
                <a:cs typeface="Arial"/>
              </a:rPr>
              <a:t>group).</a:t>
            </a:r>
          </a:p>
          <a:p>
            <a:pPr marL="355600" marR="252729" indent="-342900">
              <a:lnSpc>
                <a:spcPts val="3030"/>
              </a:lnSpc>
              <a:spcBef>
                <a:spcPts val="1245"/>
              </a:spcBef>
              <a:buClr>
                <a:srgbClr val="FF0000"/>
              </a:buClr>
              <a:buFont typeface="Wingdings"/>
              <a:buChar char=""/>
              <a:tabLst>
                <a:tab pos="354965" algn="l"/>
                <a:tab pos="355600" algn="l"/>
              </a:tabLst>
            </a:pPr>
            <a:r>
              <a:rPr sz="2800" spc="-5" dirty="0">
                <a:latin typeface="Arial"/>
                <a:cs typeface="Arial"/>
              </a:rPr>
              <a:t>They will use the </a:t>
            </a:r>
            <a:r>
              <a:rPr sz="2800" spc="-20" dirty="0">
                <a:latin typeface="Arial"/>
                <a:cs typeface="Arial"/>
              </a:rPr>
              <a:t>PRWE, </a:t>
            </a:r>
            <a:r>
              <a:rPr sz="2800" spc="-5" dirty="0">
                <a:latin typeface="Arial"/>
                <a:cs typeface="Arial"/>
              </a:rPr>
              <a:t>a </a:t>
            </a:r>
            <a:r>
              <a:rPr sz="2800" dirty="0">
                <a:latin typeface="Arial"/>
                <a:cs typeface="Arial"/>
              </a:rPr>
              <a:t>validated </a:t>
            </a:r>
            <a:r>
              <a:rPr sz="2800" spc="-5" dirty="0">
                <a:latin typeface="Arial"/>
                <a:cs typeface="Arial"/>
              </a:rPr>
              <a:t>measure  with a maximum </a:t>
            </a:r>
            <a:r>
              <a:rPr sz="2800" dirty="0">
                <a:latin typeface="Arial"/>
                <a:cs typeface="Arial"/>
              </a:rPr>
              <a:t>score of 100, </a:t>
            </a:r>
            <a:r>
              <a:rPr sz="2800" spc="-5" dirty="0">
                <a:latin typeface="Arial"/>
                <a:cs typeface="Arial"/>
              </a:rPr>
              <a:t>to </a:t>
            </a:r>
            <a:r>
              <a:rPr sz="2800" dirty="0">
                <a:latin typeface="Arial"/>
                <a:cs typeface="Arial"/>
              </a:rPr>
              <a:t>evaluate pain  </a:t>
            </a:r>
            <a:r>
              <a:rPr sz="2800" spc="-5" dirty="0">
                <a:latin typeface="Arial"/>
                <a:cs typeface="Arial"/>
              </a:rPr>
              <a:t>and</a:t>
            </a:r>
            <a:r>
              <a:rPr sz="2800" dirty="0">
                <a:latin typeface="Arial"/>
                <a:cs typeface="Arial"/>
              </a:rPr>
              <a:t> function.</a:t>
            </a:r>
          </a:p>
          <a:p>
            <a:pPr marL="355600" marR="240665" indent="-342900">
              <a:lnSpc>
                <a:spcPts val="3030"/>
              </a:lnSpc>
              <a:spcBef>
                <a:spcPts val="1250"/>
              </a:spcBef>
              <a:buClr>
                <a:srgbClr val="FF0000"/>
              </a:buClr>
              <a:buFont typeface="Wingdings"/>
              <a:buChar char=""/>
              <a:tabLst>
                <a:tab pos="354965" algn="l"/>
                <a:tab pos="355600" algn="l"/>
              </a:tabLst>
            </a:pPr>
            <a:r>
              <a:rPr sz="2800" spc="-5" dirty="0">
                <a:latin typeface="Arial"/>
                <a:cs typeface="Arial"/>
              </a:rPr>
              <a:t>Their outcome will be the </a:t>
            </a:r>
            <a:r>
              <a:rPr sz="2800" dirty="0">
                <a:latin typeface="Arial"/>
                <a:cs typeface="Arial"/>
              </a:rPr>
              <a:t>change </a:t>
            </a:r>
            <a:r>
              <a:rPr sz="2800" spc="-5" dirty="0">
                <a:latin typeface="Arial"/>
                <a:cs typeface="Arial"/>
              </a:rPr>
              <a:t>in the </a:t>
            </a:r>
            <a:r>
              <a:rPr sz="2800" spc="-20" dirty="0">
                <a:latin typeface="Arial"/>
                <a:cs typeface="Arial"/>
              </a:rPr>
              <a:t>PRWE  </a:t>
            </a:r>
            <a:r>
              <a:rPr sz="2800" dirty="0">
                <a:latin typeface="Arial"/>
                <a:cs typeface="Arial"/>
              </a:rPr>
              <a:t>from </a:t>
            </a:r>
            <a:r>
              <a:rPr sz="2800" spc="-5" dirty="0">
                <a:latin typeface="Arial"/>
                <a:cs typeface="Arial"/>
              </a:rPr>
              <a:t>the </a:t>
            </a:r>
            <a:r>
              <a:rPr sz="2800" dirty="0">
                <a:latin typeface="Arial"/>
                <a:cs typeface="Arial"/>
              </a:rPr>
              <a:t>pre-treatment baseline score </a:t>
            </a:r>
            <a:r>
              <a:rPr sz="2800" spc="-5" dirty="0">
                <a:latin typeface="Arial"/>
                <a:cs typeface="Arial"/>
              </a:rPr>
              <a:t>to the 6</a:t>
            </a:r>
            <a:r>
              <a:rPr lang="en-US" sz="2800" spc="-5" dirty="0">
                <a:latin typeface="Arial"/>
                <a:cs typeface="Arial"/>
              </a:rPr>
              <a:t>-</a:t>
            </a:r>
            <a:r>
              <a:rPr sz="2800" spc="-5" dirty="0">
                <a:latin typeface="Arial"/>
                <a:cs typeface="Arial"/>
              </a:rPr>
              <a:t> month follow-up</a:t>
            </a:r>
            <a:r>
              <a:rPr sz="2800" spc="30" dirty="0">
                <a:latin typeface="Arial"/>
                <a:cs typeface="Arial"/>
              </a:rPr>
              <a:t> </a:t>
            </a:r>
            <a:r>
              <a:rPr sz="2800" dirty="0">
                <a:latin typeface="Arial"/>
                <a:cs typeface="Arial"/>
              </a:rPr>
              <a:t>score.</a:t>
            </a:r>
          </a:p>
        </p:txBody>
      </p:sp>
      <p:sp>
        <p:nvSpPr>
          <p:cNvPr id="4" name="Slide Number Placeholder 3">
            <a:extLst>
              <a:ext uri="{FF2B5EF4-FFF2-40B4-BE49-F238E27FC236}">
                <a16:creationId xmlns:a16="http://schemas.microsoft.com/office/drawing/2014/main" id="{EBC9A408-F411-4771-B98F-0BBB5A24026A}"/>
              </a:ext>
            </a:extLst>
          </p:cNvPr>
          <p:cNvSpPr>
            <a:spLocks noGrp="1"/>
          </p:cNvSpPr>
          <p:nvPr>
            <p:ph type="sldNum" sz="quarter" idx="7"/>
          </p:nvPr>
        </p:nvSpPr>
        <p:spPr/>
        <p:txBody>
          <a:bodyPr/>
          <a:lstStyle/>
          <a:p>
            <a:fld id="{B6F15528-21DE-4FAA-801E-634DDDAF4B2B}" type="slidenum">
              <a:rPr lang="en-CA" smtClean="0"/>
              <a:t>49</a:t>
            </a:fld>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30F1-D1B7-48A1-97F8-19CC20DA8F6D}"/>
              </a:ext>
            </a:extLst>
          </p:cNvPr>
          <p:cNvSpPr>
            <a:spLocks noGrp="1"/>
          </p:cNvSpPr>
          <p:nvPr>
            <p:ph type="title"/>
          </p:nvPr>
        </p:nvSpPr>
        <p:spPr>
          <a:xfrm>
            <a:off x="536516" y="137160"/>
            <a:ext cx="8070966" cy="553998"/>
          </a:xfrm>
        </p:spPr>
        <p:txBody>
          <a:bodyPr/>
          <a:lstStyle/>
          <a:p>
            <a:pPr algn="r"/>
            <a:r>
              <a:rPr lang="en-US" sz="3600" dirty="0"/>
              <a:t>Example</a:t>
            </a:r>
            <a:endParaRPr lang="en-CA" sz="3600" dirty="0"/>
          </a:p>
        </p:txBody>
      </p:sp>
      <p:sp>
        <p:nvSpPr>
          <p:cNvPr id="4" name="Slide Number Placeholder 3">
            <a:extLst>
              <a:ext uri="{FF2B5EF4-FFF2-40B4-BE49-F238E27FC236}">
                <a16:creationId xmlns:a16="http://schemas.microsoft.com/office/drawing/2014/main" id="{9C3D7B09-2A6E-4580-84EF-9DA7870A8013}"/>
              </a:ext>
            </a:extLst>
          </p:cNvPr>
          <p:cNvSpPr>
            <a:spLocks noGrp="1"/>
          </p:cNvSpPr>
          <p:nvPr>
            <p:ph type="sldNum" sz="quarter" idx="7"/>
          </p:nvPr>
        </p:nvSpPr>
        <p:spPr/>
        <p:txBody>
          <a:bodyPr/>
          <a:lstStyle/>
          <a:p>
            <a:fld id="{B6F15528-21DE-4FAA-801E-634DDDAF4B2B}" type="slidenum">
              <a:rPr lang="en-CA" smtClean="0"/>
              <a:t>5</a:t>
            </a:fld>
            <a:endParaRPr lang="en-CA"/>
          </a:p>
        </p:txBody>
      </p:sp>
      <p:pic>
        <p:nvPicPr>
          <p:cNvPr id="6" name="Picture 5" descr="Chart, scatter chart&#10;&#10;Description automatically generated">
            <a:extLst>
              <a:ext uri="{FF2B5EF4-FFF2-40B4-BE49-F238E27FC236}">
                <a16:creationId xmlns:a16="http://schemas.microsoft.com/office/drawing/2014/main" id="{6ABA1F0D-040C-456C-BD18-FAE79A55B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0200"/>
            <a:ext cx="9144000" cy="4686618"/>
          </a:xfrm>
          <a:prstGeom prst="rect">
            <a:avLst/>
          </a:prstGeom>
        </p:spPr>
      </p:pic>
    </p:spTree>
    <p:extLst>
      <p:ext uri="{BB962C8B-B14F-4D97-AF65-F5344CB8AC3E}">
        <p14:creationId xmlns:p14="http://schemas.microsoft.com/office/powerpoint/2010/main" val="40701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0939" y="161672"/>
            <a:ext cx="5877560" cy="452120"/>
          </a:xfrm>
          <a:prstGeom prst="rect">
            <a:avLst/>
          </a:prstGeom>
        </p:spPr>
        <p:txBody>
          <a:bodyPr vert="horz" wrap="square" lIns="0" tIns="12065" rIns="0" bIns="0" rtlCol="0">
            <a:spAutoFit/>
          </a:bodyPr>
          <a:lstStyle/>
          <a:p>
            <a:pPr marL="12700">
              <a:lnSpc>
                <a:spcPct val="100000"/>
              </a:lnSpc>
              <a:spcBef>
                <a:spcPts val="95"/>
              </a:spcBef>
            </a:pPr>
            <a:r>
              <a:rPr sz="2800" spc="-5" dirty="0"/>
              <a:t>What do </a:t>
            </a:r>
            <a:r>
              <a:rPr sz="2800" spc="-10" dirty="0"/>
              <a:t>we </a:t>
            </a:r>
            <a:r>
              <a:rPr sz="2800" spc="-5" dirty="0"/>
              <a:t>need for</a:t>
            </a:r>
            <a:r>
              <a:rPr sz="2800" spc="65" dirty="0"/>
              <a:t> </a:t>
            </a:r>
            <a:r>
              <a:rPr sz="2800" spc="-5" dirty="0"/>
              <a:t>calculations?</a:t>
            </a:r>
            <a:endParaRPr sz="2800" dirty="0"/>
          </a:p>
        </p:txBody>
      </p:sp>
      <p:sp>
        <p:nvSpPr>
          <p:cNvPr id="3" name="object 3"/>
          <p:cNvSpPr txBox="1"/>
          <p:nvPr/>
        </p:nvSpPr>
        <p:spPr>
          <a:xfrm>
            <a:off x="299555" y="971696"/>
            <a:ext cx="8300084" cy="5752985"/>
          </a:xfrm>
          <a:prstGeom prst="rect">
            <a:avLst/>
          </a:prstGeom>
        </p:spPr>
        <p:txBody>
          <a:bodyPr vert="horz" wrap="square" lIns="0" tIns="74295" rIns="0" bIns="0" rtlCol="0">
            <a:spAutoFit/>
          </a:bodyPr>
          <a:lstStyle/>
          <a:p>
            <a:pPr marL="354965" marR="14604" indent="-342900">
              <a:lnSpc>
                <a:spcPct val="80000"/>
              </a:lnSpc>
              <a:spcBef>
                <a:spcPts val="585"/>
              </a:spcBef>
              <a:buClr>
                <a:srgbClr val="FF0000"/>
              </a:buClr>
              <a:buFont typeface="Wingdings"/>
              <a:buChar char=""/>
              <a:tabLst>
                <a:tab pos="354965" algn="l"/>
                <a:tab pos="355600" algn="l"/>
              </a:tabLst>
            </a:pPr>
            <a:r>
              <a:rPr sz="2400" b="1" spc="-15" dirty="0">
                <a:latin typeface="Arial"/>
                <a:cs typeface="Arial"/>
              </a:rPr>
              <a:t>Variability </a:t>
            </a:r>
            <a:r>
              <a:rPr sz="2400" b="1" dirty="0">
                <a:latin typeface="Arial"/>
                <a:cs typeface="Arial"/>
              </a:rPr>
              <a:t>of the outcome</a:t>
            </a:r>
            <a:r>
              <a:rPr sz="2400" dirty="0">
                <a:latin typeface="Arial"/>
                <a:cs typeface="Arial"/>
              </a:rPr>
              <a:t>: Because they are studying change </a:t>
            </a:r>
            <a:r>
              <a:rPr sz="2400" spc="-5" dirty="0">
                <a:latin typeface="Arial"/>
                <a:cs typeface="Arial"/>
              </a:rPr>
              <a:t>in </a:t>
            </a:r>
            <a:r>
              <a:rPr sz="2400" spc="-10" dirty="0">
                <a:latin typeface="Arial"/>
                <a:cs typeface="Arial"/>
              </a:rPr>
              <a:t>PRWE, </a:t>
            </a:r>
            <a:r>
              <a:rPr sz="2400" dirty="0">
                <a:latin typeface="Arial"/>
                <a:cs typeface="Arial"/>
              </a:rPr>
              <a:t>they need </a:t>
            </a:r>
            <a:r>
              <a:rPr sz="2400" spc="-5" dirty="0">
                <a:latin typeface="Arial"/>
                <a:cs typeface="Arial"/>
              </a:rPr>
              <a:t>to </a:t>
            </a:r>
            <a:r>
              <a:rPr sz="2400" dirty="0">
                <a:latin typeface="Arial"/>
                <a:cs typeface="Arial"/>
              </a:rPr>
              <a:t>know the </a:t>
            </a:r>
            <a:r>
              <a:rPr sz="2400" spc="-5" dirty="0">
                <a:latin typeface="Arial"/>
                <a:cs typeface="Arial"/>
              </a:rPr>
              <a:t>variability </a:t>
            </a:r>
            <a:r>
              <a:rPr sz="2400" dirty="0">
                <a:latin typeface="Arial"/>
                <a:cs typeface="Arial"/>
              </a:rPr>
              <a:t>of </a:t>
            </a:r>
            <a:r>
              <a:rPr lang="en-CA" sz="2400" dirty="0">
                <a:latin typeface="Arial"/>
                <a:cs typeface="Arial"/>
              </a:rPr>
              <a:t>6-month</a:t>
            </a:r>
            <a:r>
              <a:rPr sz="2400" spc="-5" dirty="0">
                <a:latin typeface="Arial"/>
                <a:cs typeface="Arial"/>
              </a:rPr>
              <a:t> </a:t>
            </a:r>
            <a:r>
              <a:rPr sz="2400" dirty="0">
                <a:latin typeface="Arial"/>
                <a:cs typeface="Arial"/>
              </a:rPr>
              <a:t>changes </a:t>
            </a:r>
            <a:r>
              <a:rPr sz="2400" spc="-5" dirty="0">
                <a:latin typeface="Arial"/>
                <a:cs typeface="Arial"/>
              </a:rPr>
              <a:t>in</a:t>
            </a:r>
            <a:r>
              <a:rPr sz="2400" spc="-135" dirty="0">
                <a:latin typeface="Arial"/>
                <a:cs typeface="Arial"/>
              </a:rPr>
              <a:t> </a:t>
            </a:r>
            <a:r>
              <a:rPr sz="2400" dirty="0">
                <a:latin typeface="Arial"/>
                <a:cs typeface="Arial"/>
              </a:rPr>
              <a:t>the </a:t>
            </a:r>
            <a:r>
              <a:rPr sz="2400" spc="-10" dirty="0">
                <a:latin typeface="Arial"/>
                <a:cs typeface="Arial"/>
              </a:rPr>
              <a:t>PRWE.</a:t>
            </a:r>
            <a:endParaRPr sz="2400" dirty="0">
              <a:latin typeface="Arial"/>
              <a:cs typeface="Arial"/>
            </a:endParaRPr>
          </a:p>
          <a:p>
            <a:pPr marL="355600" marR="5080" indent="-342900">
              <a:lnSpc>
                <a:spcPct val="80000"/>
              </a:lnSpc>
              <a:spcBef>
                <a:spcPts val="480"/>
              </a:spcBef>
              <a:buClr>
                <a:srgbClr val="FF0000"/>
              </a:buClr>
              <a:buFont typeface="Wingdings"/>
              <a:buChar char=""/>
              <a:tabLst>
                <a:tab pos="354965" algn="l"/>
                <a:tab pos="355600" algn="l"/>
              </a:tabLst>
            </a:pPr>
            <a:r>
              <a:rPr sz="2400" dirty="0">
                <a:latin typeface="Arial"/>
                <a:cs typeface="Arial"/>
              </a:rPr>
              <a:t>From the medical </a:t>
            </a:r>
            <a:r>
              <a:rPr sz="2400" spc="-5" dirty="0">
                <a:latin typeface="Arial"/>
                <a:cs typeface="Arial"/>
              </a:rPr>
              <a:t>literature </a:t>
            </a:r>
            <a:r>
              <a:rPr sz="2400" dirty="0">
                <a:latin typeface="Arial"/>
                <a:cs typeface="Arial"/>
              </a:rPr>
              <a:t>and </a:t>
            </a:r>
            <a:r>
              <a:rPr sz="2400" spc="-5" dirty="0">
                <a:latin typeface="Arial"/>
                <a:cs typeface="Arial"/>
              </a:rPr>
              <a:t>correspondence with </a:t>
            </a:r>
            <a:r>
              <a:rPr sz="2400" dirty="0">
                <a:latin typeface="Arial"/>
                <a:cs typeface="Arial"/>
              </a:rPr>
              <a:t>the developer of  the </a:t>
            </a:r>
            <a:r>
              <a:rPr sz="2400" spc="-10" dirty="0">
                <a:latin typeface="Arial"/>
                <a:cs typeface="Arial"/>
              </a:rPr>
              <a:t>PRWE, </a:t>
            </a:r>
            <a:r>
              <a:rPr sz="2400" dirty="0">
                <a:latin typeface="Arial"/>
                <a:cs typeface="Arial"/>
              </a:rPr>
              <a:t>they established that the range of the SD of the</a:t>
            </a:r>
            <a:r>
              <a:rPr sz="2400" spc="-225" dirty="0">
                <a:latin typeface="Arial"/>
                <a:cs typeface="Arial"/>
              </a:rPr>
              <a:t> </a:t>
            </a:r>
            <a:r>
              <a:rPr sz="2400" spc="-5" dirty="0">
                <a:latin typeface="Arial"/>
                <a:cs typeface="Arial"/>
              </a:rPr>
              <a:t>differences </a:t>
            </a:r>
            <a:r>
              <a:rPr sz="2400" dirty="0">
                <a:latin typeface="Arial"/>
                <a:cs typeface="Arial"/>
              </a:rPr>
              <a:t>was between 17 and</a:t>
            </a:r>
            <a:r>
              <a:rPr sz="2400" spc="-75" dirty="0">
                <a:latin typeface="Arial"/>
                <a:cs typeface="Arial"/>
              </a:rPr>
              <a:t> </a:t>
            </a:r>
            <a:r>
              <a:rPr sz="2400" dirty="0">
                <a:latin typeface="Arial"/>
                <a:cs typeface="Arial"/>
              </a:rPr>
              <a:t>22.</a:t>
            </a:r>
          </a:p>
          <a:p>
            <a:pPr>
              <a:lnSpc>
                <a:spcPct val="100000"/>
              </a:lnSpc>
              <a:buClr>
                <a:srgbClr val="FF0000"/>
              </a:buClr>
              <a:buFont typeface="Wingdings"/>
              <a:buChar char=""/>
            </a:pPr>
            <a:endParaRPr sz="2400" dirty="0">
              <a:latin typeface="Arial"/>
              <a:cs typeface="Arial"/>
            </a:endParaRPr>
          </a:p>
          <a:p>
            <a:pPr marL="354965" marR="52705" indent="-342900">
              <a:lnSpc>
                <a:spcPct val="80000"/>
              </a:lnSpc>
              <a:spcBef>
                <a:spcPts val="5"/>
              </a:spcBef>
              <a:buClr>
                <a:srgbClr val="FF0000"/>
              </a:buClr>
              <a:buFont typeface="Wingdings"/>
              <a:buChar char=""/>
              <a:tabLst>
                <a:tab pos="354965" algn="l"/>
                <a:tab pos="355600" algn="l"/>
              </a:tabLst>
            </a:pPr>
            <a:r>
              <a:rPr sz="2400" b="1" spc="-5" dirty="0">
                <a:latin typeface="Arial"/>
                <a:cs typeface="Arial"/>
              </a:rPr>
              <a:t>Clinically relevant improvement: </a:t>
            </a:r>
            <a:r>
              <a:rPr sz="2400" dirty="0">
                <a:latin typeface="Arial"/>
                <a:cs typeface="Arial"/>
              </a:rPr>
              <a:t>Based on </a:t>
            </a:r>
            <a:r>
              <a:rPr sz="2400" spc="-5" dirty="0">
                <a:latin typeface="Arial"/>
                <a:cs typeface="Arial"/>
              </a:rPr>
              <a:t>other </a:t>
            </a:r>
            <a:r>
              <a:rPr sz="2400" dirty="0">
                <a:latin typeface="Arial"/>
                <a:cs typeface="Arial"/>
              </a:rPr>
              <a:t>studies, the researchers </a:t>
            </a:r>
            <a:r>
              <a:rPr lang="en-US" sz="2400" dirty="0">
                <a:latin typeface="Arial"/>
                <a:cs typeface="Arial"/>
              </a:rPr>
              <a:t>propose</a:t>
            </a:r>
            <a:r>
              <a:rPr sz="2400" spc="-5" dirty="0">
                <a:latin typeface="Arial"/>
                <a:cs typeface="Arial"/>
              </a:rPr>
              <a:t> </a:t>
            </a:r>
            <a:r>
              <a:rPr sz="2400" dirty="0">
                <a:latin typeface="Arial"/>
                <a:cs typeface="Arial"/>
              </a:rPr>
              <a:t>that a clinically </a:t>
            </a:r>
            <a:r>
              <a:rPr sz="2400" spc="-5" dirty="0">
                <a:latin typeface="Arial"/>
                <a:cs typeface="Arial"/>
              </a:rPr>
              <a:t>relevant difference in </a:t>
            </a:r>
            <a:r>
              <a:rPr sz="2400" dirty="0">
                <a:latin typeface="Arial"/>
                <a:cs typeface="Arial"/>
              </a:rPr>
              <a:t>change would</a:t>
            </a:r>
            <a:r>
              <a:rPr sz="2400" spc="-180" dirty="0">
                <a:latin typeface="Arial"/>
                <a:cs typeface="Arial"/>
              </a:rPr>
              <a:t> </a:t>
            </a:r>
            <a:r>
              <a:rPr sz="2400" dirty="0">
                <a:latin typeface="Arial"/>
                <a:cs typeface="Arial"/>
              </a:rPr>
              <a:t>be 20</a:t>
            </a:r>
            <a:r>
              <a:rPr sz="2400" spc="-20" dirty="0">
                <a:latin typeface="Arial"/>
                <a:cs typeface="Arial"/>
              </a:rPr>
              <a:t> </a:t>
            </a:r>
            <a:r>
              <a:rPr sz="2400" dirty="0">
                <a:latin typeface="Arial"/>
                <a:cs typeface="Arial"/>
              </a:rPr>
              <a:t>points.</a:t>
            </a:r>
          </a:p>
          <a:p>
            <a:pPr>
              <a:lnSpc>
                <a:spcPct val="100000"/>
              </a:lnSpc>
              <a:spcBef>
                <a:spcPts val="40"/>
              </a:spcBef>
              <a:buClr>
                <a:srgbClr val="FF0000"/>
              </a:buClr>
              <a:buFont typeface="Wingdings"/>
              <a:buChar char=""/>
            </a:pPr>
            <a:endParaRPr sz="2400" dirty="0">
              <a:latin typeface="Arial"/>
              <a:cs typeface="Arial"/>
            </a:endParaRPr>
          </a:p>
          <a:p>
            <a:pPr marL="355600" indent="-342900">
              <a:lnSpc>
                <a:spcPct val="100000"/>
              </a:lnSpc>
              <a:buClr>
                <a:srgbClr val="FF0000"/>
              </a:buClr>
              <a:buFont typeface="Wingdings"/>
              <a:buChar char=""/>
              <a:tabLst>
                <a:tab pos="354965" algn="l"/>
                <a:tab pos="355600" algn="l"/>
              </a:tabLst>
            </a:pPr>
            <a:r>
              <a:rPr sz="2400" b="1" dirty="0">
                <a:latin typeface="Arial"/>
                <a:cs typeface="Arial"/>
              </a:rPr>
              <a:t>Alpha </a:t>
            </a:r>
            <a:r>
              <a:rPr sz="2400" b="1" spc="-5" dirty="0">
                <a:latin typeface="Arial"/>
                <a:cs typeface="Arial"/>
              </a:rPr>
              <a:t>Level:</a:t>
            </a:r>
            <a:r>
              <a:rPr sz="2400" b="1" spc="-25" dirty="0">
                <a:latin typeface="Arial"/>
                <a:cs typeface="Arial"/>
              </a:rPr>
              <a:t> </a:t>
            </a:r>
            <a:r>
              <a:rPr sz="2400" spc="-5" dirty="0">
                <a:latin typeface="Arial"/>
                <a:cs typeface="Arial"/>
              </a:rPr>
              <a:t>0.05</a:t>
            </a:r>
            <a:endParaRPr sz="2400" dirty="0">
              <a:latin typeface="Arial"/>
              <a:cs typeface="Arial"/>
            </a:endParaRPr>
          </a:p>
          <a:p>
            <a:pPr marL="355600" indent="-342900">
              <a:lnSpc>
                <a:spcPct val="100000"/>
              </a:lnSpc>
              <a:buClr>
                <a:srgbClr val="FF0000"/>
              </a:buClr>
              <a:buFont typeface="Wingdings"/>
              <a:buChar char=""/>
              <a:tabLst>
                <a:tab pos="354965" algn="l"/>
                <a:tab pos="355600" algn="l"/>
              </a:tabLst>
            </a:pPr>
            <a:r>
              <a:rPr sz="2400" b="1" dirty="0">
                <a:latin typeface="Arial"/>
                <a:cs typeface="Arial"/>
              </a:rPr>
              <a:t>Power:</a:t>
            </a:r>
            <a:r>
              <a:rPr sz="2400" b="1" spc="-55" dirty="0">
                <a:latin typeface="Arial"/>
                <a:cs typeface="Arial"/>
              </a:rPr>
              <a:t> </a:t>
            </a:r>
            <a:r>
              <a:rPr sz="2400" dirty="0">
                <a:latin typeface="Arial"/>
                <a:cs typeface="Arial"/>
              </a:rPr>
              <a:t>80%</a:t>
            </a:r>
          </a:p>
          <a:p>
            <a:pPr marL="355600" indent="-342900">
              <a:lnSpc>
                <a:spcPct val="100000"/>
              </a:lnSpc>
              <a:buClr>
                <a:srgbClr val="FF0000"/>
              </a:buClr>
              <a:buFont typeface="Wingdings"/>
              <a:buChar char=""/>
              <a:tabLst>
                <a:tab pos="354965" algn="l"/>
                <a:tab pos="355600" algn="l"/>
              </a:tabLst>
            </a:pPr>
            <a:r>
              <a:rPr sz="2400" b="1" spc="-5" dirty="0">
                <a:latin typeface="Arial"/>
                <a:cs typeface="Arial"/>
              </a:rPr>
              <a:t>Dropout </a:t>
            </a:r>
            <a:r>
              <a:rPr sz="2400" b="1" dirty="0">
                <a:latin typeface="Arial"/>
                <a:cs typeface="Arial"/>
              </a:rPr>
              <a:t>rates: </a:t>
            </a:r>
            <a:r>
              <a:rPr sz="2400" dirty="0">
                <a:latin typeface="Arial"/>
                <a:cs typeface="Arial"/>
              </a:rPr>
              <a:t>They </a:t>
            </a:r>
            <a:r>
              <a:rPr sz="2400" spc="-5" dirty="0">
                <a:latin typeface="Arial"/>
                <a:cs typeface="Arial"/>
              </a:rPr>
              <a:t>anticipate </a:t>
            </a:r>
            <a:r>
              <a:rPr sz="2400" dirty="0">
                <a:latin typeface="Arial"/>
                <a:cs typeface="Arial"/>
              </a:rPr>
              <a:t>a 10% dropout </a:t>
            </a:r>
            <a:r>
              <a:rPr sz="2400" spc="-5" dirty="0">
                <a:latin typeface="Arial"/>
                <a:cs typeface="Arial"/>
              </a:rPr>
              <a:t>rate in </a:t>
            </a:r>
            <a:r>
              <a:rPr sz="2400" dirty="0">
                <a:latin typeface="Arial"/>
                <a:cs typeface="Arial"/>
              </a:rPr>
              <a:t>each</a:t>
            </a:r>
            <a:r>
              <a:rPr sz="2400" spc="-170" dirty="0">
                <a:latin typeface="Arial"/>
                <a:cs typeface="Arial"/>
              </a:rPr>
              <a:t> </a:t>
            </a:r>
            <a:r>
              <a:rPr sz="2400" dirty="0">
                <a:latin typeface="Arial"/>
                <a:cs typeface="Arial"/>
              </a:rPr>
              <a:t>group.</a:t>
            </a:r>
          </a:p>
          <a:p>
            <a:pPr marL="355600" indent="-342900">
              <a:lnSpc>
                <a:spcPct val="100000"/>
              </a:lnSpc>
              <a:buClr>
                <a:srgbClr val="FF0000"/>
              </a:buClr>
              <a:buFont typeface="Wingdings"/>
              <a:buChar char=""/>
              <a:tabLst>
                <a:tab pos="354965" algn="l"/>
                <a:tab pos="355600" algn="l"/>
              </a:tabLst>
            </a:pPr>
            <a:r>
              <a:rPr sz="2400" b="1" spc="-5" dirty="0">
                <a:latin typeface="Arial"/>
                <a:cs typeface="Arial"/>
              </a:rPr>
              <a:t>Sample </a:t>
            </a:r>
            <a:r>
              <a:rPr sz="2400" b="1" dirty="0">
                <a:latin typeface="Arial"/>
                <a:cs typeface="Arial"/>
              </a:rPr>
              <a:t>size</a:t>
            </a:r>
            <a:r>
              <a:rPr sz="2400" b="1" spc="-35" dirty="0">
                <a:latin typeface="Arial"/>
                <a:cs typeface="Arial"/>
              </a:rPr>
              <a:t> </a:t>
            </a:r>
            <a:r>
              <a:rPr sz="2400" b="1" spc="-5" dirty="0">
                <a:latin typeface="Arial"/>
                <a:cs typeface="Arial"/>
              </a:rPr>
              <a:t>calculators:</a:t>
            </a:r>
            <a:endParaRPr sz="2400" dirty="0">
              <a:latin typeface="Arial"/>
              <a:cs typeface="Arial"/>
            </a:endParaRPr>
          </a:p>
          <a:p>
            <a:pPr marL="469900">
              <a:lnSpc>
                <a:spcPct val="100000"/>
              </a:lnSpc>
              <a:spcBef>
                <a:spcPts val="10"/>
              </a:spcBef>
            </a:pPr>
            <a:r>
              <a:rPr sz="2400" spc="15" dirty="0">
                <a:solidFill>
                  <a:srgbClr val="7E7E7E"/>
                </a:solidFill>
                <a:latin typeface="Calibri"/>
                <a:cs typeface="Calibri"/>
                <a:hlinkClick r:id="rId2"/>
              </a:rPr>
              <a:t>—</a:t>
            </a:r>
            <a:r>
              <a:rPr sz="2400" spc="50" dirty="0">
                <a:solidFill>
                  <a:srgbClr val="E22725"/>
                </a:solidFill>
                <a:latin typeface="Calibri"/>
                <a:cs typeface="Calibri"/>
                <a:hlinkClick r:id="rId2"/>
              </a:rPr>
              <a:t> </a:t>
            </a:r>
            <a:r>
              <a:rPr sz="2400" u="heavy" spc="-10" dirty="0">
                <a:solidFill>
                  <a:srgbClr val="E22725"/>
                </a:solidFill>
                <a:uFill>
                  <a:solidFill>
                    <a:srgbClr val="E22725"/>
                  </a:solidFill>
                </a:uFill>
                <a:latin typeface="Arial"/>
                <a:cs typeface="Arial"/>
                <a:hlinkClick r:id="rId2"/>
              </a:rPr>
              <a:t>http://www.cs.uiowa.edu/~rlenth/Power/</a:t>
            </a:r>
            <a:endParaRPr sz="2400" dirty="0">
              <a:latin typeface="Arial"/>
              <a:cs typeface="Arial"/>
            </a:endParaRPr>
          </a:p>
        </p:txBody>
      </p:sp>
      <p:sp>
        <p:nvSpPr>
          <p:cNvPr id="4" name="Slide Number Placeholder 3">
            <a:extLst>
              <a:ext uri="{FF2B5EF4-FFF2-40B4-BE49-F238E27FC236}">
                <a16:creationId xmlns:a16="http://schemas.microsoft.com/office/drawing/2014/main" id="{80622161-5686-4C83-A843-265487828497}"/>
              </a:ext>
            </a:extLst>
          </p:cNvPr>
          <p:cNvSpPr>
            <a:spLocks noGrp="1"/>
          </p:cNvSpPr>
          <p:nvPr>
            <p:ph type="sldNum" sz="quarter" idx="7"/>
          </p:nvPr>
        </p:nvSpPr>
        <p:spPr/>
        <p:txBody>
          <a:bodyPr/>
          <a:lstStyle/>
          <a:p>
            <a:fld id="{B6F15528-21DE-4FAA-801E-634DDDAF4B2B}" type="slidenum">
              <a:rPr lang="en-CA" smtClean="0"/>
              <a:t>50</a:t>
            </a:fld>
            <a:endParaRPr lang="en-CA"/>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833" y="403051"/>
            <a:ext cx="1880071" cy="3572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0915" y="1832050"/>
            <a:ext cx="1257450" cy="8061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7666" y="1050376"/>
            <a:ext cx="0" cy="843280"/>
          </a:xfrm>
          <a:custGeom>
            <a:avLst/>
            <a:gdLst/>
            <a:ahLst/>
            <a:cxnLst/>
            <a:rect l="l" t="t" r="r" b="b"/>
            <a:pathLst>
              <a:path h="843280">
                <a:moveTo>
                  <a:pt x="0" y="842743"/>
                </a:moveTo>
                <a:lnTo>
                  <a:pt x="0" y="0"/>
                </a:lnTo>
              </a:path>
            </a:pathLst>
          </a:custGeom>
          <a:ln w="24416">
            <a:solidFill>
              <a:srgbClr val="000000"/>
            </a:solidFill>
          </a:ln>
        </p:spPr>
        <p:txBody>
          <a:bodyPr wrap="square" lIns="0" tIns="0" rIns="0" bIns="0" rtlCol="0"/>
          <a:lstStyle/>
          <a:p>
            <a:endParaRPr/>
          </a:p>
        </p:txBody>
      </p:sp>
      <p:sp>
        <p:nvSpPr>
          <p:cNvPr id="5" name="object 5"/>
          <p:cNvSpPr/>
          <p:nvPr/>
        </p:nvSpPr>
        <p:spPr>
          <a:xfrm>
            <a:off x="8890659" y="1050376"/>
            <a:ext cx="0" cy="843280"/>
          </a:xfrm>
          <a:custGeom>
            <a:avLst/>
            <a:gdLst/>
            <a:ahLst/>
            <a:cxnLst/>
            <a:rect l="l" t="t" r="r" b="b"/>
            <a:pathLst>
              <a:path h="843280">
                <a:moveTo>
                  <a:pt x="0" y="842743"/>
                </a:moveTo>
                <a:lnTo>
                  <a:pt x="0" y="0"/>
                </a:lnTo>
              </a:path>
            </a:pathLst>
          </a:custGeom>
          <a:ln w="27468">
            <a:solidFill>
              <a:srgbClr val="000000"/>
            </a:solidFill>
          </a:ln>
        </p:spPr>
        <p:txBody>
          <a:bodyPr wrap="square" lIns="0" tIns="0" rIns="0" bIns="0" rtlCol="0"/>
          <a:lstStyle/>
          <a:p>
            <a:endParaRPr/>
          </a:p>
        </p:txBody>
      </p:sp>
      <p:sp>
        <p:nvSpPr>
          <p:cNvPr id="6" name="object 6"/>
          <p:cNvSpPr/>
          <p:nvPr/>
        </p:nvSpPr>
        <p:spPr>
          <a:xfrm>
            <a:off x="9024949" y="1148085"/>
            <a:ext cx="0" cy="525780"/>
          </a:xfrm>
          <a:custGeom>
            <a:avLst/>
            <a:gdLst/>
            <a:ahLst/>
            <a:cxnLst/>
            <a:rect l="l" t="t" r="r" b="b"/>
            <a:pathLst>
              <a:path h="525780">
                <a:moveTo>
                  <a:pt x="0" y="525188"/>
                </a:moveTo>
                <a:lnTo>
                  <a:pt x="0" y="0"/>
                </a:lnTo>
              </a:path>
            </a:pathLst>
          </a:custGeom>
          <a:ln w="9156">
            <a:solidFill>
              <a:srgbClr val="000000"/>
            </a:solidFill>
          </a:ln>
        </p:spPr>
        <p:txBody>
          <a:bodyPr wrap="square" lIns="0" tIns="0" rIns="0" bIns="0" rtlCol="0"/>
          <a:lstStyle/>
          <a:p>
            <a:endParaRPr/>
          </a:p>
        </p:txBody>
      </p:sp>
      <p:sp>
        <p:nvSpPr>
          <p:cNvPr id="7" name="object 7"/>
          <p:cNvSpPr/>
          <p:nvPr/>
        </p:nvSpPr>
        <p:spPr>
          <a:xfrm>
            <a:off x="9125668" y="1148085"/>
            <a:ext cx="0" cy="965200"/>
          </a:xfrm>
          <a:custGeom>
            <a:avLst/>
            <a:gdLst/>
            <a:ahLst/>
            <a:cxnLst/>
            <a:rect l="l" t="t" r="r" b="b"/>
            <a:pathLst>
              <a:path h="965200">
                <a:moveTo>
                  <a:pt x="0" y="964880"/>
                </a:moveTo>
                <a:lnTo>
                  <a:pt x="0" y="0"/>
                </a:lnTo>
              </a:path>
            </a:pathLst>
          </a:custGeom>
          <a:ln w="30520">
            <a:solidFill>
              <a:srgbClr val="000000"/>
            </a:solidFill>
          </a:ln>
        </p:spPr>
        <p:txBody>
          <a:bodyPr wrap="square" lIns="0" tIns="0" rIns="0" bIns="0" rtlCol="0"/>
          <a:lstStyle/>
          <a:p>
            <a:endParaRPr/>
          </a:p>
        </p:txBody>
      </p:sp>
      <p:sp>
        <p:nvSpPr>
          <p:cNvPr id="8" name="object 8"/>
          <p:cNvSpPr/>
          <p:nvPr/>
        </p:nvSpPr>
        <p:spPr>
          <a:xfrm>
            <a:off x="1928903" y="500760"/>
            <a:ext cx="5408295" cy="0"/>
          </a:xfrm>
          <a:custGeom>
            <a:avLst/>
            <a:gdLst/>
            <a:ahLst/>
            <a:cxnLst/>
            <a:rect l="l" t="t" r="r" b="b"/>
            <a:pathLst>
              <a:path w="5408295">
                <a:moveTo>
                  <a:pt x="0" y="0"/>
                </a:moveTo>
                <a:lnTo>
                  <a:pt x="5408255" y="0"/>
                </a:lnTo>
              </a:path>
            </a:pathLst>
          </a:custGeom>
          <a:ln w="9160">
            <a:solidFill>
              <a:srgbClr val="000000"/>
            </a:solidFill>
          </a:ln>
        </p:spPr>
        <p:txBody>
          <a:bodyPr wrap="square" lIns="0" tIns="0" rIns="0" bIns="0" rtlCol="0"/>
          <a:lstStyle/>
          <a:p>
            <a:endParaRPr/>
          </a:p>
        </p:txBody>
      </p:sp>
      <p:sp>
        <p:nvSpPr>
          <p:cNvPr id="9" name="object 9"/>
          <p:cNvSpPr/>
          <p:nvPr/>
        </p:nvSpPr>
        <p:spPr>
          <a:xfrm>
            <a:off x="7935363" y="500760"/>
            <a:ext cx="1196975" cy="0"/>
          </a:xfrm>
          <a:custGeom>
            <a:avLst/>
            <a:gdLst/>
            <a:ahLst/>
            <a:cxnLst/>
            <a:rect l="l" t="t" r="r" b="b"/>
            <a:pathLst>
              <a:path w="1196975">
                <a:moveTo>
                  <a:pt x="0" y="0"/>
                </a:moveTo>
                <a:lnTo>
                  <a:pt x="1196408" y="0"/>
                </a:lnTo>
              </a:path>
            </a:pathLst>
          </a:custGeom>
          <a:ln w="9160">
            <a:solidFill>
              <a:srgbClr val="000000"/>
            </a:solidFill>
          </a:ln>
        </p:spPr>
        <p:txBody>
          <a:bodyPr wrap="square" lIns="0" tIns="0" rIns="0" bIns="0" rtlCol="0"/>
          <a:lstStyle/>
          <a:p>
            <a:endParaRPr/>
          </a:p>
        </p:txBody>
      </p:sp>
      <p:sp>
        <p:nvSpPr>
          <p:cNvPr id="10" name="object 10"/>
          <p:cNvSpPr/>
          <p:nvPr/>
        </p:nvSpPr>
        <p:spPr>
          <a:xfrm>
            <a:off x="1928903" y="683965"/>
            <a:ext cx="5408295" cy="0"/>
          </a:xfrm>
          <a:custGeom>
            <a:avLst/>
            <a:gdLst/>
            <a:ahLst/>
            <a:cxnLst/>
            <a:rect l="l" t="t" r="r" b="b"/>
            <a:pathLst>
              <a:path w="5408295">
                <a:moveTo>
                  <a:pt x="0" y="0"/>
                </a:moveTo>
                <a:lnTo>
                  <a:pt x="5408255" y="0"/>
                </a:lnTo>
              </a:path>
            </a:pathLst>
          </a:custGeom>
          <a:ln w="9160">
            <a:solidFill>
              <a:srgbClr val="000000"/>
            </a:solidFill>
          </a:ln>
        </p:spPr>
        <p:txBody>
          <a:bodyPr wrap="square" lIns="0" tIns="0" rIns="0" bIns="0" rtlCol="0"/>
          <a:lstStyle/>
          <a:p>
            <a:endParaRPr/>
          </a:p>
        </p:txBody>
      </p:sp>
      <p:sp>
        <p:nvSpPr>
          <p:cNvPr id="11" name="object 11"/>
          <p:cNvSpPr/>
          <p:nvPr/>
        </p:nvSpPr>
        <p:spPr>
          <a:xfrm>
            <a:off x="0" y="975567"/>
            <a:ext cx="9144000" cy="9525"/>
          </a:xfrm>
          <a:custGeom>
            <a:avLst/>
            <a:gdLst/>
            <a:ahLst/>
            <a:cxnLst/>
            <a:rect l="l" t="t" r="r" b="b"/>
            <a:pathLst>
              <a:path w="9144000" h="9525">
                <a:moveTo>
                  <a:pt x="0" y="0"/>
                </a:moveTo>
                <a:lnTo>
                  <a:pt x="9144000" y="0"/>
                </a:lnTo>
                <a:lnTo>
                  <a:pt x="9144000" y="9160"/>
                </a:lnTo>
                <a:lnTo>
                  <a:pt x="0" y="9160"/>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73249" y="1077857"/>
            <a:ext cx="8851265" cy="0"/>
          </a:xfrm>
          <a:custGeom>
            <a:avLst/>
            <a:gdLst/>
            <a:ahLst/>
            <a:cxnLst/>
            <a:rect l="l" t="t" r="r" b="b"/>
            <a:pathLst>
              <a:path w="8851265">
                <a:moveTo>
                  <a:pt x="0" y="0"/>
                </a:moveTo>
                <a:lnTo>
                  <a:pt x="8850982" y="0"/>
                </a:lnTo>
              </a:path>
            </a:pathLst>
          </a:custGeom>
          <a:ln w="21373">
            <a:solidFill>
              <a:srgbClr val="000000"/>
            </a:solidFill>
          </a:ln>
        </p:spPr>
        <p:txBody>
          <a:bodyPr wrap="square" lIns="0" tIns="0" rIns="0" bIns="0" rtlCol="0"/>
          <a:lstStyle/>
          <a:p>
            <a:endParaRPr/>
          </a:p>
        </p:txBody>
      </p:sp>
      <p:sp>
        <p:nvSpPr>
          <p:cNvPr id="13" name="object 13"/>
          <p:cNvSpPr/>
          <p:nvPr/>
        </p:nvSpPr>
        <p:spPr>
          <a:xfrm>
            <a:off x="3067323" y="3257998"/>
            <a:ext cx="5774690" cy="2754630"/>
          </a:xfrm>
          <a:custGeom>
            <a:avLst/>
            <a:gdLst/>
            <a:ahLst/>
            <a:cxnLst/>
            <a:rect l="l" t="t" r="r" b="b"/>
            <a:pathLst>
              <a:path w="5774690" h="2754629">
                <a:moveTo>
                  <a:pt x="3052" y="3053"/>
                </a:moveTo>
                <a:lnTo>
                  <a:pt x="5768399" y="3053"/>
                </a:lnTo>
              </a:path>
              <a:path w="5774690" h="2754629">
                <a:moveTo>
                  <a:pt x="3052" y="2748077"/>
                </a:moveTo>
                <a:lnTo>
                  <a:pt x="3052" y="3053"/>
                </a:lnTo>
              </a:path>
              <a:path w="5774690" h="2754629">
                <a:moveTo>
                  <a:pt x="5768399" y="2754184"/>
                </a:moveTo>
                <a:lnTo>
                  <a:pt x="5768399" y="0"/>
                </a:lnTo>
              </a:path>
              <a:path w="5774690" h="2754629">
                <a:moveTo>
                  <a:pt x="0" y="2748077"/>
                </a:moveTo>
                <a:lnTo>
                  <a:pt x="5774503" y="2748077"/>
                </a:lnTo>
              </a:path>
            </a:pathLst>
          </a:custGeom>
          <a:ln w="9158">
            <a:solidFill>
              <a:srgbClr val="000000"/>
            </a:solidFill>
          </a:ln>
        </p:spPr>
        <p:txBody>
          <a:bodyPr wrap="square" lIns="0" tIns="0" rIns="0" bIns="0" rtlCol="0"/>
          <a:lstStyle/>
          <a:p>
            <a:endParaRPr/>
          </a:p>
        </p:txBody>
      </p:sp>
      <p:graphicFrame>
        <p:nvGraphicFramePr>
          <p:cNvPr id="14" name="object 14"/>
          <p:cNvGraphicFramePr>
            <a:graphicFrameLocks noGrp="1"/>
          </p:cNvGraphicFramePr>
          <p:nvPr/>
        </p:nvGraphicFramePr>
        <p:xfrm>
          <a:off x="239586" y="3717538"/>
          <a:ext cx="2670810" cy="2125179"/>
        </p:xfrm>
        <a:graphic>
          <a:graphicData uri="http://schemas.openxmlformats.org/drawingml/2006/table">
            <a:tbl>
              <a:tblPr firstRow="1" bandRow="1">
                <a:tableStyleId>{2D5ABB26-0587-4C30-8999-92F81FD0307C}</a:tableStyleId>
              </a:tblPr>
              <a:tblGrid>
                <a:gridCol w="1805305">
                  <a:extLst>
                    <a:ext uri="{9D8B030D-6E8A-4147-A177-3AD203B41FA5}">
                      <a16:colId xmlns:a16="http://schemas.microsoft.com/office/drawing/2014/main" val="20000"/>
                    </a:ext>
                  </a:extLst>
                </a:gridCol>
                <a:gridCol w="865505">
                  <a:extLst>
                    <a:ext uri="{9D8B030D-6E8A-4147-A177-3AD203B41FA5}">
                      <a16:colId xmlns:a16="http://schemas.microsoft.com/office/drawing/2014/main" val="20001"/>
                    </a:ext>
                  </a:extLst>
                </a:gridCol>
              </a:tblGrid>
              <a:tr h="1905333">
                <a:tc gridSpan="2">
                  <a:txBody>
                    <a:bodyPr/>
                    <a:lstStyle/>
                    <a:p>
                      <a:pPr marL="27305">
                        <a:lnSpc>
                          <a:spcPts val="840"/>
                        </a:lnSpc>
                      </a:pPr>
                      <a:r>
                        <a:rPr sz="900" spc="-15" dirty="0">
                          <a:latin typeface="Arial"/>
                          <a:cs typeface="Arial"/>
                        </a:rPr>
                        <a:t>Cl </a:t>
                      </a:r>
                      <a:r>
                        <a:rPr sz="900" spc="-25" dirty="0">
                          <a:latin typeface="Arial"/>
                          <a:cs typeface="Arial"/>
                        </a:rPr>
                        <a:t>for </a:t>
                      </a:r>
                      <a:r>
                        <a:rPr sz="900" spc="-40" dirty="0">
                          <a:latin typeface="Arial"/>
                          <a:cs typeface="Arial"/>
                        </a:rPr>
                        <a:t>one</a:t>
                      </a:r>
                      <a:r>
                        <a:rPr sz="900" spc="-20" dirty="0">
                          <a:latin typeface="Arial"/>
                          <a:cs typeface="Arial"/>
                        </a:rPr>
                        <a:t> </a:t>
                      </a:r>
                      <a:r>
                        <a:rPr sz="900" spc="-25" dirty="0">
                          <a:latin typeface="Arial"/>
                          <a:cs typeface="Arial"/>
                        </a:rPr>
                        <a:t>proportion</a:t>
                      </a:r>
                      <a:endParaRPr sz="900">
                        <a:latin typeface="Arial"/>
                        <a:cs typeface="Arial"/>
                      </a:endParaRPr>
                    </a:p>
                    <a:p>
                      <a:pPr marL="21590">
                        <a:lnSpc>
                          <a:spcPts val="1060"/>
                        </a:lnSpc>
                      </a:pPr>
                      <a:r>
                        <a:rPr sz="900" spc="-15" dirty="0">
                          <a:latin typeface="Arial"/>
                          <a:cs typeface="Arial"/>
                        </a:rPr>
                        <a:t>Test of </a:t>
                      </a:r>
                      <a:r>
                        <a:rPr sz="900" spc="-45" dirty="0">
                          <a:latin typeface="Arial"/>
                          <a:cs typeface="Arial"/>
                        </a:rPr>
                        <a:t>one</a:t>
                      </a:r>
                      <a:r>
                        <a:rPr sz="900" spc="-10" dirty="0">
                          <a:latin typeface="Arial"/>
                          <a:cs typeface="Arial"/>
                        </a:rPr>
                        <a:t> </a:t>
                      </a:r>
                      <a:r>
                        <a:rPr sz="900" spc="-25" dirty="0">
                          <a:latin typeface="Arial"/>
                          <a:cs typeface="Arial"/>
                        </a:rPr>
                        <a:t>proportion</a:t>
                      </a:r>
                      <a:endParaRPr sz="900">
                        <a:latin typeface="Arial"/>
                        <a:cs typeface="Arial"/>
                      </a:endParaRPr>
                    </a:p>
                    <a:p>
                      <a:pPr marL="27305" marR="1097915" indent="-6350">
                        <a:lnSpc>
                          <a:spcPts val="1080"/>
                        </a:lnSpc>
                        <a:spcBef>
                          <a:spcPts val="25"/>
                        </a:spcBef>
                      </a:pPr>
                      <a:r>
                        <a:rPr sz="900" spc="-15" dirty="0">
                          <a:latin typeface="Arial"/>
                          <a:cs typeface="Arial"/>
                        </a:rPr>
                        <a:t>Test comparing </a:t>
                      </a:r>
                      <a:r>
                        <a:rPr sz="900" spc="-35" dirty="0">
                          <a:latin typeface="Arial"/>
                          <a:cs typeface="Arial"/>
                        </a:rPr>
                        <a:t>two </a:t>
                      </a:r>
                      <a:r>
                        <a:rPr sz="900" spc="-25" dirty="0">
                          <a:latin typeface="Arial"/>
                          <a:cs typeface="Arial"/>
                        </a:rPr>
                        <a:t>proportions  </a:t>
                      </a:r>
                      <a:r>
                        <a:rPr sz="900" spc="-15" dirty="0">
                          <a:latin typeface="Arial"/>
                          <a:cs typeface="Arial"/>
                        </a:rPr>
                        <a:t>Cl </a:t>
                      </a:r>
                      <a:r>
                        <a:rPr sz="900" spc="-25" dirty="0">
                          <a:latin typeface="Arial"/>
                          <a:cs typeface="Arial"/>
                        </a:rPr>
                        <a:t>for </a:t>
                      </a:r>
                      <a:r>
                        <a:rPr sz="900" spc="-40" dirty="0">
                          <a:latin typeface="Arial"/>
                          <a:cs typeface="Arial"/>
                        </a:rPr>
                        <a:t>one</a:t>
                      </a:r>
                      <a:r>
                        <a:rPr sz="900" spc="-25" dirty="0">
                          <a:latin typeface="Arial"/>
                          <a:cs typeface="Arial"/>
                        </a:rPr>
                        <a:t> </a:t>
                      </a:r>
                      <a:r>
                        <a:rPr sz="900" spc="-15" dirty="0">
                          <a:latin typeface="Arial"/>
                          <a:cs typeface="Arial"/>
                        </a:rPr>
                        <a:t>mean</a:t>
                      </a:r>
                      <a:endParaRPr sz="900">
                        <a:latin typeface="Arial"/>
                        <a:cs typeface="Arial"/>
                      </a:endParaRPr>
                    </a:p>
                    <a:p>
                      <a:pPr marL="27940">
                        <a:lnSpc>
                          <a:spcPts val="990"/>
                        </a:lnSpc>
                      </a:pPr>
                      <a:r>
                        <a:rPr sz="900" spc="-20" dirty="0">
                          <a:latin typeface="Arial"/>
                          <a:cs typeface="Arial"/>
                        </a:rPr>
                        <a:t>One-sample </a:t>
                      </a:r>
                      <a:r>
                        <a:rPr sz="900" spc="5" dirty="0">
                          <a:latin typeface="Arial"/>
                          <a:cs typeface="Arial"/>
                        </a:rPr>
                        <a:t>t </a:t>
                      </a:r>
                      <a:r>
                        <a:rPr sz="900" spc="-10" dirty="0">
                          <a:latin typeface="Arial"/>
                          <a:cs typeface="Arial"/>
                        </a:rPr>
                        <a:t>test </a:t>
                      </a:r>
                      <a:r>
                        <a:rPr sz="900" spc="-30" dirty="0">
                          <a:latin typeface="Arial"/>
                          <a:cs typeface="Arial"/>
                        </a:rPr>
                        <a:t>(or </a:t>
                      </a:r>
                      <a:r>
                        <a:rPr sz="900" spc="-20" dirty="0">
                          <a:latin typeface="Arial"/>
                          <a:cs typeface="Arial"/>
                        </a:rPr>
                        <a:t>paired</a:t>
                      </a:r>
                      <a:r>
                        <a:rPr sz="900" spc="-75" dirty="0">
                          <a:latin typeface="Arial"/>
                          <a:cs typeface="Arial"/>
                        </a:rPr>
                        <a:t> </a:t>
                      </a:r>
                      <a:r>
                        <a:rPr sz="900" spc="-50" dirty="0">
                          <a:latin typeface="Arial"/>
                          <a:cs typeface="Arial"/>
                        </a:rPr>
                        <a:t>t)</a:t>
                      </a:r>
                      <a:endParaRPr sz="900">
                        <a:latin typeface="Arial"/>
                        <a:cs typeface="Arial"/>
                      </a:endParaRPr>
                    </a:p>
                    <a:p>
                      <a:pPr marL="24765" marR="540385" indent="-3810">
                        <a:lnSpc>
                          <a:spcPts val="1060"/>
                        </a:lnSpc>
                        <a:spcBef>
                          <a:spcPts val="40"/>
                        </a:spcBef>
                      </a:pPr>
                      <a:r>
                        <a:rPr sz="900" spc="-15" dirty="0">
                          <a:latin typeface="Arial"/>
                          <a:cs typeface="Arial"/>
                        </a:rPr>
                        <a:t>Two-sample </a:t>
                      </a:r>
                      <a:r>
                        <a:rPr sz="900" spc="5" dirty="0">
                          <a:latin typeface="Arial"/>
                          <a:cs typeface="Arial"/>
                        </a:rPr>
                        <a:t>t </a:t>
                      </a:r>
                      <a:r>
                        <a:rPr sz="900" spc="-10" dirty="0">
                          <a:latin typeface="Arial"/>
                          <a:cs typeface="Arial"/>
                        </a:rPr>
                        <a:t>test </a:t>
                      </a:r>
                      <a:r>
                        <a:rPr sz="900" spc="-20" dirty="0">
                          <a:latin typeface="Arial"/>
                          <a:cs typeface="Arial"/>
                        </a:rPr>
                        <a:t>(pooled </a:t>
                      </a:r>
                      <a:r>
                        <a:rPr sz="900" spc="-30" dirty="0">
                          <a:latin typeface="Arial"/>
                          <a:cs typeface="Arial"/>
                        </a:rPr>
                        <a:t>or Satterthwaite)  </a:t>
                      </a:r>
                      <a:r>
                        <a:rPr sz="900" spc="-20" dirty="0">
                          <a:latin typeface="Arial"/>
                          <a:cs typeface="Arial"/>
                        </a:rPr>
                        <a:t>Linear</a:t>
                      </a:r>
                      <a:r>
                        <a:rPr sz="900" spc="10" dirty="0">
                          <a:latin typeface="Arial"/>
                          <a:cs typeface="Arial"/>
                        </a:rPr>
                        <a:t> </a:t>
                      </a:r>
                      <a:r>
                        <a:rPr sz="900" spc="-5" dirty="0">
                          <a:latin typeface="Arial"/>
                          <a:cs typeface="Arial"/>
                        </a:rPr>
                        <a:t>regression</a:t>
                      </a:r>
                      <a:endParaRPr sz="900">
                        <a:latin typeface="Arial"/>
                        <a:cs typeface="Arial"/>
                      </a:endParaRPr>
                    </a:p>
                    <a:p>
                      <a:pPr marL="24765">
                        <a:lnSpc>
                          <a:spcPts val="1015"/>
                        </a:lnSpc>
                      </a:pPr>
                      <a:r>
                        <a:rPr sz="900" spc="-25" dirty="0">
                          <a:latin typeface="Arial"/>
                          <a:cs typeface="Arial"/>
                        </a:rPr>
                        <a:t>Balanced </a:t>
                      </a:r>
                      <a:r>
                        <a:rPr sz="900" spc="-95" dirty="0">
                          <a:latin typeface="Arial"/>
                          <a:cs typeface="Arial"/>
                        </a:rPr>
                        <a:t>ANOVA </a:t>
                      </a:r>
                      <a:r>
                        <a:rPr sz="900" spc="-50" dirty="0">
                          <a:latin typeface="Arial"/>
                          <a:cs typeface="Arial"/>
                        </a:rPr>
                        <a:t>(any</a:t>
                      </a:r>
                      <a:r>
                        <a:rPr sz="900" spc="-5" dirty="0">
                          <a:latin typeface="Arial"/>
                          <a:cs typeface="Arial"/>
                        </a:rPr>
                        <a:t> </a:t>
                      </a:r>
                      <a:r>
                        <a:rPr sz="900" spc="-20" dirty="0">
                          <a:latin typeface="Arial"/>
                          <a:cs typeface="Arial"/>
                        </a:rPr>
                        <a:t>model)</a:t>
                      </a:r>
                      <a:endParaRPr sz="900">
                        <a:latin typeface="Arial"/>
                        <a:cs typeface="Arial"/>
                      </a:endParaRPr>
                    </a:p>
                    <a:p>
                      <a:pPr marL="27305" marR="1146175" indent="-3175">
                        <a:lnSpc>
                          <a:spcPts val="1060"/>
                        </a:lnSpc>
                        <a:spcBef>
                          <a:spcPts val="40"/>
                        </a:spcBef>
                      </a:pPr>
                      <a:r>
                        <a:rPr sz="900" spc="-20" dirty="0">
                          <a:latin typeface="Arial"/>
                          <a:cs typeface="Arial"/>
                        </a:rPr>
                        <a:t>R-square </a:t>
                      </a:r>
                      <a:r>
                        <a:rPr sz="900" spc="-15" dirty="0">
                          <a:latin typeface="Arial"/>
                          <a:cs typeface="Arial"/>
                        </a:rPr>
                        <a:t>(multiple </a:t>
                      </a:r>
                      <a:r>
                        <a:rPr sz="900" spc="-25" dirty="0">
                          <a:latin typeface="Arial"/>
                          <a:cs typeface="Arial"/>
                        </a:rPr>
                        <a:t>correlation)  </a:t>
                      </a:r>
                      <a:r>
                        <a:rPr sz="900" spc="-40" dirty="0">
                          <a:latin typeface="Arial"/>
                          <a:cs typeface="Arial"/>
                        </a:rPr>
                        <a:t>Generic </a:t>
                      </a:r>
                      <a:r>
                        <a:rPr sz="900" spc="-20" dirty="0">
                          <a:latin typeface="Arial"/>
                          <a:cs typeface="Arial"/>
                        </a:rPr>
                        <a:t>chi-square</a:t>
                      </a:r>
                      <a:r>
                        <a:rPr sz="900" spc="-70" dirty="0">
                          <a:latin typeface="Arial"/>
                          <a:cs typeface="Arial"/>
                        </a:rPr>
                        <a:t> </a:t>
                      </a:r>
                      <a:r>
                        <a:rPr sz="900" spc="-10" dirty="0">
                          <a:latin typeface="Arial"/>
                          <a:cs typeface="Arial"/>
                        </a:rPr>
                        <a:t>test</a:t>
                      </a:r>
                      <a:endParaRPr sz="900">
                        <a:latin typeface="Arial"/>
                        <a:cs typeface="Arial"/>
                      </a:endParaRPr>
                    </a:p>
                    <a:p>
                      <a:pPr marL="24130" marR="1609725" indent="2540">
                        <a:lnSpc>
                          <a:spcPts val="1030"/>
                        </a:lnSpc>
                        <a:spcBef>
                          <a:spcPts val="45"/>
                        </a:spcBef>
                      </a:pPr>
                      <a:r>
                        <a:rPr sz="900" spc="-40" dirty="0">
                          <a:latin typeface="Arial"/>
                          <a:cs typeface="Arial"/>
                        </a:rPr>
                        <a:t>Generic </a:t>
                      </a:r>
                      <a:r>
                        <a:rPr sz="900" spc="-5" dirty="0">
                          <a:latin typeface="Arial"/>
                          <a:cs typeface="Arial"/>
                        </a:rPr>
                        <a:t>Poisson </a:t>
                      </a:r>
                      <a:r>
                        <a:rPr sz="900" spc="-20" dirty="0">
                          <a:latin typeface="Arial"/>
                          <a:cs typeface="Arial"/>
                        </a:rPr>
                        <a:t>test  </a:t>
                      </a:r>
                      <a:r>
                        <a:rPr sz="900" spc="-15" dirty="0">
                          <a:latin typeface="Arial"/>
                          <a:cs typeface="Arial"/>
                        </a:rPr>
                        <a:t>Pilot </a:t>
                      </a:r>
                      <a:r>
                        <a:rPr sz="900" spc="-30" dirty="0">
                          <a:latin typeface="Arial"/>
                          <a:cs typeface="Arial"/>
                        </a:rPr>
                        <a:t>study</a:t>
                      </a:r>
                      <a:endParaRPr sz="900">
                        <a:latin typeface="Arial"/>
                        <a:cs typeface="Arial"/>
                      </a:endParaRPr>
                    </a:p>
                  </a:txBody>
                  <a:tcPr marL="0" marR="0" marT="0" marB="0">
                    <a:lnL w="9525">
                      <a:solidFill>
                        <a:srgbClr val="000000"/>
                      </a:solidFill>
                      <a:prstDash val="solid"/>
                    </a:lnL>
                    <a:lnR w="19050">
                      <a:solidFill>
                        <a:srgbClr val="000000"/>
                      </a:solidFill>
                      <a:prstDash val="solid"/>
                    </a:lnR>
                    <a:lnT w="3175">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19846">
                <a:tc>
                  <a:txBody>
                    <a:bodyPr/>
                    <a:lstStyle/>
                    <a:p>
                      <a:pPr>
                        <a:lnSpc>
                          <a:spcPct val="100000"/>
                        </a:lnSpc>
                      </a:pPr>
                      <a:endParaRPr sz="900">
                        <a:latin typeface="Times New Roman"/>
                        <a:cs typeface="Times New Roman"/>
                      </a:endParaRPr>
                    </a:p>
                  </a:txBody>
                  <a:tcPr marL="0" marR="0" marT="0" marB="0">
                    <a:lnL w="9525">
                      <a:solidFill>
                        <a:srgbClr val="000000"/>
                      </a:solidFill>
                      <a:prstDash val="solid"/>
                    </a:lnL>
                    <a:lnR w="12700">
                      <a:solidFill>
                        <a:srgbClr val="D6D6D1"/>
                      </a:solidFill>
                      <a:prstDash val="solid"/>
                    </a:lnR>
                    <a:lnT w="19050">
                      <a:solidFill>
                        <a:srgbClr val="000000"/>
                      </a:solidFill>
                      <a:prstDash val="solid"/>
                    </a:lnT>
                    <a:lnB w="3175">
                      <a:solidFill>
                        <a:srgbClr val="000000"/>
                      </a:solidFill>
                      <a:prstDash val="solid"/>
                    </a:lnB>
                  </a:tcPr>
                </a:tc>
                <a:tc>
                  <a:txBody>
                    <a:bodyPr/>
                    <a:lstStyle/>
                    <a:p>
                      <a:pPr>
                        <a:lnSpc>
                          <a:spcPts val="1630"/>
                        </a:lnSpc>
                      </a:pPr>
                      <a:r>
                        <a:rPr sz="1700" spc="-135" dirty="0">
                          <a:solidFill>
                            <a:srgbClr val="BFBFBF"/>
                          </a:solidFill>
                          <a:latin typeface="Arial"/>
                          <a:cs typeface="Arial"/>
                        </a:rPr>
                        <a:t>I </a:t>
                      </a:r>
                      <a:r>
                        <a:rPr sz="900" spc="-25" dirty="0">
                          <a:latin typeface="Arial"/>
                          <a:cs typeface="Arial"/>
                        </a:rPr>
                        <a:t>Run </a:t>
                      </a:r>
                      <a:r>
                        <a:rPr sz="900" spc="-20" dirty="0">
                          <a:latin typeface="Arial"/>
                          <a:cs typeface="Arial"/>
                        </a:rPr>
                        <a:t>selection</a:t>
                      </a:r>
                      <a:r>
                        <a:rPr sz="900" spc="85" dirty="0">
                          <a:latin typeface="Arial"/>
                          <a:cs typeface="Arial"/>
                        </a:rPr>
                        <a:t> </a:t>
                      </a:r>
                      <a:r>
                        <a:rPr sz="1700" spc="-20" dirty="0">
                          <a:solidFill>
                            <a:srgbClr val="8C8C8C"/>
                          </a:solidFill>
                          <a:latin typeface="Arial"/>
                          <a:cs typeface="Arial"/>
                        </a:rPr>
                        <a:t>I</a:t>
                      </a:r>
                      <a:endParaRPr sz="1700">
                        <a:latin typeface="Arial"/>
                        <a:cs typeface="Arial"/>
                      </a:endParaRPr>
                    </a:p>
                  </a:txBody>
                  <a:tcPr marL="0" marR="0" marT="0" marB="0">
                    <a:lnL w="12700">
                      <a:solidFill>
                        <a:srgbClr val="D6D6D1"/>
                      </a:solidFill>
                      <a:prstDash val="solid"/>
                    </a:lnL>
                    <a:lnR w="19050">
                      <a:solidFill>
                        <a:srgbClr val="000000"/>
                      </a:solidFill>
                      <a:prstDash val="solid"/>
                    </a:lnR>
                    <a:lnT w="19050">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15" name="object 15"/>
          <p:cNvGraphicFramePr>
            <a:graphicFrameLocks noGrp="1"/>
          </p:cNvGraphicFramePr>
          <p:nvPr/>
        </p:nvGraphicFramePr>
        <p:xfrm>
          <a:off x="93087" y="3186243"/>
          <a:ext cx="8790305" cy="2867160"/>
        </p:xfrm>
        <a:graphic>
          <a:graphicData uri="http://schemas.openxmlformats.org/drawingml/2006/table">
            <a:tbl>
              <a:tblPr firstRow="1" bandRow="1">
                <a:tableStyleId>{2D5ABB26-0587-4C30-8999-92F81FD0307C}</a:tableStyleId>
              </a:tblPr>
              <a:tblGrid>
                <a:gridCol w="2905760">
                  <a:extLst>
                    <a:ext uri="{9D8B030D-6E8A-4147-A177-3AD203B41FA5}">
                      <a16:colId xmlns:a16="http://schemas.microsoft.com/office/drawing/2014/main" val="20000"/>
                    </a:ext>
                  </a:extLst>
                </a:gridCol>
                <a:gridCol w="5884545">
                  <a:extLst>
                    <a:ext uri="{9D8B030D-6E8A-4147-A177-3AD203B41FA5}">
                      <a16:colId xmlns:a16="http://schemas.microsoft.com/office/drawing/2014/main" val="20001"/>
                    </a:ext>
                  </a:extLst>
                </a:gridCol>
              </a:tblGrid>
              <a:tr h="61068">
                <a:tc>
                  <a:txBody>
                    <a:bodyPr/>
                    <a:lstStyle/>
                    <a:p>
                      <a:pPr>
                        <a:lnSpc>
                          <a:spcPct val="100000"/>
                        </a:lnSpc>
                      </a:pPr>
                      <a:endParaRPr sz="200">
                        <a:latin typeface="Times New Roman"/>
                        <a:cs typeface="Times New Roman"/>
                      </a:endParaRPr>
                    </a:p>
                  </a:txBody>
                  <a:tcPr marL="0" marR="0" marT="0" marB="0">
                    <a:lnL w="28575">
                      <a:solidFill>
                        <a:srgbClr val="000000"/>
                      </a:solidFill>
                      <a:prstDash val="solid"/>
                    </a:lnL>
                    <a:lnT w="28575">
                      <a:solidFill>
                        <a:srgbClr val="000000"/>
                      </a:solidFill>
                      <a:prstDash val="solid"/>
                    </a:lnT>
                    <a:lnB w="9525">
                      <a:solidFill>
                        <a:srgbClr val="000000"/>
                      </a:solidFill>
                      <a:prstDash val="solid"/>
                    </a:lnB>
                  </a:tcPr>
                </a:tc>
                <a:tc rowSpan="3">
                  <a:txBody>
                    <a:bodyPr/>
                    <a:lstStyle/>
                    <a:p>
                      <a:pPr>
                        <a:lnSpc>
                          <a:spcPct val="100000"/>
                        </a:lnSpc>
                        <a:spcBef>
                          <a:spcPts val="50"/>
                        </a:spcBef>
                      </a:pPr>
                      <a:endParaRPr sz="1450">
                        <a:latin typeface="Times New Roman"/>
                        <a:cs typeface="Times New Roman"/>
                      </a:endParaRPr>
                    </a:p>
                    <a:p>
                      <a:pPr marL="160655" marR="560705" indent="-8255">
                        <a:lnSpc>
                          <a:spcPct val="104600"/>
                        </a:lnSpc>
                      </a:pPr>
                      <a:r>
                        <a:rPr sz="900" spc="-20" dirty="0">
                          <a:solidFill>
                            <a:srgbClr val="0000AE"/>
                          </a:solidFill>
                          <a:latin typeface="Arial"/>
                          <a:cs typeface="Arial"/>
                        </a:rPr>
                        <a:t>This software </a:t>
                      </a:r>
                      <a:r>
                        <a:rPr sz="900" spc="15" dirty="0">
                          <a:solidFill>
                            <a:srgbClr val="0000AE"/>
                          </a:solidFill>
                          <a:latin typeface="Arial"/>
                          <a:cs typeface="Arial"/>
                        </a:rPr>
                        <a:t>is </a:t>
                      </a:r>
                      <a:r>
                        <a:rPr sz="900" spc="-15" dirty="0">
                          <a:solidFill>
                            <a:srgbClr val="0000AE"/>
                          </a:solidFill>
                          <a:latin typeface="Arial"/>
                          <a:cs typeface="Arial"/>
                        </a:rPr>
                        <a:t>intended </a:t>
                      </a:r>
                      <a:r>
                        <a:rPr sz="900" dirty="0">
                          <a:solidFill>
                            <a:srgbClr val="0000AE"/>
                          </a:solidFill>
                          <a:latin typeface="Arial"/>
                          <a:cs typeface="Arial"/>
                        </a:rPr>
                        <a:t>to </a:t>
                      </a:r>
                      <a:r>
                        <a:rPr sz="900" spc="-35" dirty="0">
                          <a:solidFill>
                            <a:srgbClr val="0000AE"/>
                          </a:solidFill>
                          <a:latin typeface="Arial"/>
                          <a:cs typeface="Arial"/>
                        </a:rPr>
                        <a:t>be </a:t>
                      </a:r>
                      <a:r>
                        <a:rPr sz="900" spc="-15" dirty="0">
                          <a:solidFill>
                            <a:srgbClr val="0000AE"/>
                          </a:solidFill>
                          <a:latin typeface="Arial"/>
                          <a:cs typeface="Arial"/>
                        </a:rPr>
                        <a:t>useful </a:t>
                      </a:r>
                      <a:r>
                        <a:rPr sz="900" spc="-10" dirty="0">
                          <a:solidFill>
                            <a:srgbClr val="0000AE"/>
                          </a:solidFill>
                          <a:latin typeface="Arial"/>
                          <a:cs typeface="Arial"/>
                        </a:rPr>
                        <a:t>in </a:t>
                      </a:r>
                      <a:r>
                        <a:rPr sz="900" spc="-20" dirty="0">
                          <a:solidFill>
                            <a:srgbClr val="0000AE"/>
                          </a:solidFill>
                          <a:latin typeface="Arial"/>
                          <a:cs typeface="Arial"/>
                        </a:rPr>
                        <a:t>planning </a:t>
                      </a:r>
                      <a:r>
                        <a:rPr sz="900" spc="10" dirty="0">
                          <a:solidFill>
                            <a:srgbClr val="0000AE"/>
                          </a:solidFill>
                          <a:latin typeface="Arial"/>
                          <a:cs typeface="Arial"/>
                        </a:rPr>
                        <a:t>statistical </a:t>
                      </a:r>
                      <a:r>
                        <a:rPr sz="900" dirty="0">
                          <a:solidFill>
                            <a:srgbClr val="0000AE"/>
                          </a:solidFill>
                          <a:latin typeface="Arial"/>
                          <a:cs typeface="Arial"/>
                        </a:rPr>
                        <a:t>studies. </a:t>
                      </a:r>
                      <a:r>
                        <a:rPr sz="900" spc="-25" dirty="0">
                          <a:solidFill>
                            <a:srgbClr val="0000AE"/>
                          </a:solidFill>
                          <a:latin typeface="Arial"/>
                          <a:cs typeface="Arial"/>
                        </a:rPr>
                        <a:t>It </a:t>
                      </a:r>
                      <a:r>
                        <a:rPr sz="900" dirty="0">
                          <a:solidFill>
                            <a:srgbClr val="0000AE"/>
                          </a:solidFill>
                          <a:latin typeface="Arial"/>
                          <a:cs typeface="Arial"/>
                        </a:rPr>
                        <a:t>is </a:t>
                      </a:r>
                      <a:r>
                        <a:rPr sz="900" spc="-35" dirty="0">
                          <a:solidFill>
                            <a:srgbClr val="0000AE"/>
                          </a:solidFill>
                          <a:latin typeface="Arial"/>
                          <a:cs typeface="Arial"/>
                        </a:rPr>
                        <a:t>not </a:t>
                      </a:r>
                      <a:r>
                        <a:rPr sz="900" spc="-15" dirty="0">
                          <a:solidFill>
                            <a:srgbClr val="0000AE"/>
                          </a:solidFill>
                          <a:latin typeface="Arial"/>
                          <a:cs typeface="Arial"/>
                        </a:rPr>
                        <a:t>intended </a:t>
                      </a:r>
                      <a:r>
                        <a:rPr sz="900" spc="10" dirty="0">
                          <a:solidFill>
                            <a:srgbClr val="0000AE"/>
                          </a:solidFill>
                          <a:latin typeface="Arial"/>
                          <a:cs typeface="Arial"/>
                        </a:rPr>
                        <a:t>to </a:t>
                      </a:r>
                      <a:r>
                        <a:rPr sz="900" spc="-35" dirty="0">
                          <a:solidFill>
                            <a:srgbClr val="0000AE"/>
                          </a:solidFill>
                          <a:latin typeface="Arial"/>
                          <a:cs typeface="Arial"/>
                        </a:rPr>
                        <a:t>be </a:t>
                      </a:r>
                      <a:r>
                        <a:rPr sz="900" spc="-10" dirty="0">
                          <a:solidFill>
                            <a:srgbClr val="0000AE"/>
                          </a:solidFill>
                          <a:latin typeface="Arial"/>
                          <a:cs typeface="Arial"/>
                        </a:rPr>
                        <a:t>used </a:t>
                      </a:r>
                      <a:r>
                        <a:rPr sz="900" spc="-30" dirty="0">
                          <a:solidFill>
                            <a:srgbClr val="0000AE"/>
                          </a:solidFill>
                          <a:latin typeface="Arial"/>
                          <a:cs typeface="Arial"/>
                        </a:rPr>
                        <a:t>for  </a:t>
                      </a:r>
                      <a:r>
                        <a:rPr sz="900" dirty="0">
                          <a:solidFill>
                            <a:srgbClr val="0000AE"/>
                          </a:solidFill>
                          <a:latin typeface="Arial"/>
                          <a:cs typeface="Arial"/>
                        </a:rPr>
                        <a:t>analysis </a:t>
                      </a:r>
                      <a:r>
                        <a:rPr sz="900" spc="-15" dirty="0">
                          <a:solidFill>
                            <a:srgbClr val="0000AE"/>
                          </a:solidFill>
                          <a:latin typeface="Arial"/>
                          <a:cs typeface="Arial"/>
                        </a:rPr>
                        <a:t>of </a:t>
                      </a:r>
                      <a:r>
                        <a:rPr sz="900" spc="-25" dirty="0">
                          <a:solidFill>
                            <a:srgbClr val="0000AE"/>
                          </a:solidFill>
                          <a:latin typeface="Arial"/>
                          <a:cs typeface="Arial"/>
                        </a:rPr>
                        <a:t>data </a:t>
                      </a:r>
                      <a:r>
                        <a:rPr sz="900" spc="-5" dirty="0">
                          <a:solidFill>
                            <a:srgbClr val="0000AE"/>
                          </a:solidFill>
                          <a:latin typeface="Arial"/>
                          <a:cs typeface="Arial"/>
                        </a:rPr>
                        <a:t>that </a:t>
                      </a:r>
                      <a:r>
                        <a:rPr sz="900" spc="-50" dirty="0">
                          <a:solidFill>
                            <a:srgbClr val="0000AE"/>
                          </a:solidFill>
                          <a:latin typeface="Arial"/>
                          <a:cs typeface="Arial"/>
                        </a:rPr>
                        <a:t>have </a:t>
                      </a:r>
                      <a:r>
                        <a:rPr sz="900" spc="-25" dirty="0">
                          <a:solidFill>
                            <a:srgbClr val="0000AE"/>
                          </a:solidFill>
                          <a:latin typeface="Arial"/>
                          <a:cs typeface="Arial"/>
                        </a:rPr>
                        <a:t>already been</a:t>
                      </a:r>
                      <a:r>
                        <a:rPr sz="900" spc="80" dirty="0">
                          <a:solidFill>
                            <a:srgbClr val="0000AE"/>
                          </a:solidFill>
                          <a:latin typeface="Arial"/>
                          <a:cs typeface="Arial"/>
                        </a:rPr>
                        <a:t> </a:t>
                      </a:r>
                      <a:r>
                        <a:rPr sz="900" dirty="0">
                          <a:solidFill>
                            <a:srgbClr val="0000AE"/>
                          </a:solidFill>
                          <a:latin typeface="Arial"/>
                          <a:cs typeface="Arial"/>
                        </a:rPr>
                        <a:t>collected.</a:t>
                      </a:r>
                      <a:endParaRPr sz="900">
                        <a:latin typeface="Arial"/>
                        <a:cs typeface="Arial"/>
                      </a:endParaRPr>
                    </a:p>
                    <a:p>
                      <a:pPr>
                        <a:lnSpc>
                          <a:spcPct val="100000"/>
                        </a:lnSpc>
                        <a:spcBef>
                          <a:spcPts val="35"/>
                        </a:spcBef>
                      </a:pPr>
                      <a:endParaRPr sz="950">
                        <a:latin typeface="Times New Roman"/>
                        <a:cs typeface="Times New Roman"/>
                      </a:endParaRPr>
                    </a:p>
                    <a:p>
                      <a:pPr marL="153670" marR="332740" indent="1270">
                        <a:lnSpc>
                          <a:spcPct val="104600"/>
                        </a:lnSpc>
                        <a:spcBef>
                          <a:spcPts val="5"/>
                        </a:spcBef>
                      </a:pPr>
                      <a:r>
                        <a:rPr sz="900" spc="5" dirty="0">
                          <a:solidFill>
                            <a:srgbClr val="0000AE"/>
                          </a:solidFill>
                          <a:latin typeface="Arial"/>
                          <a:cs typeface="Arial"/>
                        </a:rPr>
                        <a:t>Each </a:t>
                      </a:r>
                      <a:r>
                        <a:rPr sz="900" dirty="0">
                          <a:solidFill>
                            <a:srgbClr val="0000AE"/>
                          </a:solidFill>
                          <a:latin typeface="Arial"/>
                          <a:cs typeface="Arial"/>
                        </a:rPr>
                        <a:t>selection </a:t>
                      </a:r>
                      <a:r>
                        <a:rPr sz="900" spc="-30" dirty="0">
                          <a:solidFill>
                            <a:srgbClr val="0000AE"/>
                          </a:solidFill>
                          <a:latin typeface="Arial"/>
                          <a:cs typeface="Arial"/>
                        </a:rPr>
                        <a:t>provides </a:t>
                      </a:r>
                      <a:r>
                        <a:rPr sz="900" spc="-65" dirty="0">
                          <a:solidFill>
                            <a:srgbClr val="0000AE"/>
                          </a:solidFill>
                          <a:latin typeface="Arial"/>
                          <a:cs typeface="Arial"/>
                        </a:rPr>
                        <a:t>a </a:t>
                      </a:r>
                      <a:r>
                        <a:rPr sz="900" spc="-15" dirty="0">
                          <a:solidFill>
                            <a:srgbClr val="0000AE"/>
                          </a:solidFill>
                          <a:latin typeface="Arial"/>
                          <a:cs typeface="Arial"/>
                        </a:rPr>
                        <a:t>graphical interface </a:t>
                      </a:r>
                      <a:r>
                        <a:rPr sz="900" spc="-25" dirty="0">
                          <a:solidFill>
                            <a:srgbClr val="0000AE"/>
                          </a:solidFill>
                          <a:latin typeface="Arial"/>
                          <a:cs typeface="Arial"/>
                        </a:rPr>
                        <a:t>for </a:t>
                      </a:r>
                      <a:r>
                        <a:rPr sz="900" dirty="0">
                          <a:solidFill>
                            <a:srgbClr val="0000AE"/>
                          </a:solidFill>
                          <a:latin typeface="Arial"/>
                          <a:cs typeface="Arial"/>
                        </a:rPr>
                        <a:t>studying </a:t>
                      </a:r>
                      <a:r>
                        <a:rPr sz="900" spc="-5" dirty="0">
                          <a:solidFill>
                            <a:srgbClr val="0000AE"/>
                          </a:solidFill>
                          <a:latin typeface="Arial"/>
                          <a:cs typeface="Arial"/>
                        </a:rPr>
                        <a:t>the </a:t>
                      </a:r>
                      <a:r>
                        <a:rPr sz="900" spc="-25" dirty="0">
                          <a:solidFill>
                            <a:srgbClr val="0000AE"/>
                          </a:solidFill>
                          <a:latin typeface="Arial"/>
                          <a:cs typeface="Arial"/>
                        </a:rPr>
                        <a:t>power of </a:t>
                      </a:r>
                      <a:r>
                        <a:rPr sz="900" spc="-45" dirty="0">
                          <a:solidFill>
                            <a:srgbClr val="0000AE"/>
                          </a:solidFill>
                          <a:latin typeface="Arial"/>
                          <a:cs typeface="Arial"/>
                        </a:rPr>
                        <a:t>one or </a:t>
                      </a:r>
                      <a:r>
                        <a:rPr sz="900" spc="-20" dirty="0">
                          <a:solidFill>
                            <a:srgbClr val="0000AE"/>
                          </a:solidFill>
                          <a:latin typeface="Arial"/>
                          <a:cs typeface="Arial"/>
                        </a:rPr>
                        <a:t>more </a:t>
                      </a:r>
                      <a:r>
                        <a:rPr sz="900" spc="10" dirty="0">
                          <a:solidFill>
                            <a:srgbClr val="0000AE"/>
                          </a:solidFill>
                          <a:latin typeface="Arial"/>
                          <a:cs typeface="Arial"/>
                        </a:rPr>
                        <a:t>tests. </a:t>
                      </a:r>
                      <a:r>
                        <a:rPr sz="900" spc="-30" dirty="0">
                          <a:solidFill>
                            <a:srgbClr val="0000AE"/>
                          </a:solidFill>
                          <a:latin typeface="Arial"/>
                          <a:cs typeface="Arial"/>
                        </a:rPr>
                        <a:t>They </a:t>
                      </a:r>
                      <a:r>
                        <a:rPr sz="900" spc="-15" dirty="0">
                          <a:solidFill>
                            <a:srgbClr val="0000AE"/>
                          </a:solidFill>
                          <a:latin typeface="Arial"/>
                          <a:cs typeface="Arial"/>
                        </a:rPr>
                        <a:t>include  </a:t>
                      </a:r>
                      <a:r>
                        <a:rPr sz="900" spc="-10" dirty="0">
                          <a:solidFill>
                            <a:srgbClr val="0000AE"/>
                          </a:solidFill>
                          <a:latin typeface="Arial"/>
                          <a:cs typeface="Arial"/>
                        </a:rPr>
                        <a:t>sliders </a:t>
                      </a:r>
                      <a:r>
                        <a:rPr sz="900" spc="-15" dirty="0">
                          <a:solidFill>
                            <a:srgbClr val="0000AE"/>
                          </a:solidFill>
                          <a:latin typeface="Arial"/>
                          <a:cs typeface="Arial"/>
                        </a:rPr>
                        <a:t>(convertible </a:t>
                      </a:r>
                      <a:r>
                        <a:rPr sz="900" spc="10" dirty="0">
                          <a:solidFill>
                            <a:srgbClr val="0000AE"/>
                          </a:solidFill>
                          <a:latin typeface="Arial"/>
                          <a:cs typeface="Arial"/>
                        </a:rPr>
                        <a:t>to </a:t>
                      </a:r>
                      <a:r>
                        <a:rPr sz="900" spc="-20" dirty="0">
                          <a:solidFill>
                            <a:srgbClr val="0000AE"/>
                          </a:solidFill>
                          <a:latin typeface="Arial"/>
                          <a:cs typeface="Arial"/>
                        </a:rPr>
                        <a:t>number-entry </a:t>
                      </a:r>
                      <a:r>
                        <a:rPr sz="900" spc="-15" dirty="0">
                          <a:solidFill>
                            <a:srgbClr val="0000AE"/>
                          </a:solidFill>
                          <a:latin typeface="Arial"/>
                          <a:cs typeface="Arial"/>
                        </a:rPr>
                        <a:t>fields) </a:t>
                      </a:r>
                      <a:r>
                        <a:rPr sz="900" spc="-25" dirty="0">
                          <a:solidFill>
                            <a:srgbClr val="0000AE"/>
                          </a:solidFill>
                          <a:latin typeface="Arial"/>
                          <a:cs typeface="Arial"/>
                        </a:rPr>
                        <a:t>for </a:t>
                      </a:r>
                      <a:r>
                        <a:rPr sz="900" spc="-20" dirty="0">
                          <a:solidFill>
                            <a:srgbClr val="0000AE"/>
                          </a:solidFill>
                          <a:latin typeface="Arial"/>
                          <a:cs typeface="Arial"/>
                        </a:rPr>
                        <a:t>varying </a:t>
                      </a:r>
                      <a:r>
                        <a:rPr sz="900" spc="-10" dirty="0">
                          <a:solidFill>
                            <a:srgbClr val="0000AE"/>
                          </a:solidFill>
                          <a:latin typeface="Arial"/>
                          <a:cs typeface="Arial"/>
                        </a:rPr>
                        <a:t>parameters, </a:t>
                      </a:r>
                      <a:r>
                        <a:rPr sz="900" spc="-35" dirty="0">
                          <a:solidFill>
                            <a:srgbClr val="0000AE"/>
                          </a:solidFill>
                          <a:latin typeface="Arial"/>
                          <a:cs typeface="Arial"/>
                        </a:rPr>
                        <a:t>and </a:t>
                      </a:r>
                      <a:r>
                        <a:rPr sz="900" spc="-65" dirty="0">
                          <a:solidFill>
                            <a:srgbClr val="0000AE"/>
                          </a:solidFill>
                          <a:latin typeface="Arial"/>
                          <a:cs typeface="Arial"/>
                        </a:rPr>
                        <a:t>a </a:t>
                      </a:r>
                      <a:r>
                        <a:rPr sz="900" spc="-5" dirty="0">
                          <a:solidFill>
                            <a:srgbClr val="0000AE"/>
                          </a:solidFill>
                          <a:latin typeface="Arial"/>
                          <a:cs typeface="Arial"/>
                        </a:rPr>
                        <a:t>simple </a:t>
                      </a:r>
                      <a:r>
                        <a:rPr sz="900" spc="-20" dirty="0">
                          <a:solidFill>
                            <a:srgbClr val="0000AE"/>
                          </a:solidFill>
                          <a:latin typeface="Arial"/>
                          <a:cs typeface="Arial"/>
                        </a:rPr>
                        <a:t>provision </a:t>
                      </a:r>
                      <a:r>
                        <a:rPr sz="900" spc="-25" dirty="0">
                          <a:solidFill>
                            <a:srgbClr val="0000AE"/>
                          </a:solidFill>
                          <a:latin typeface="Arial"/>
                          <a:cs typeface="Arial"/>
                        </a:rPr>
                        <a:t>for graphing </a:t>
                      </a:r>
                      <a:r>
                        <a:rPr sz="900" spc="-45" dirty="0">
                          <a:solidFill>
                            <a:srgbClr val="0000AE"/>
                          </a:solidFill>
                          <a:latin typeface="Arial"/>
                          <a:cs typeface="Arial"/>
                        </a:rPr>
                        <a:t>one  </a:t>
                      </a:r>
                      <a:r>
                        <a:rPr sz="900" spc="-25" dirty="0">
                          <a:solidFill>
                            <a:srgbClr val="0000AE"/>
                          </a:solidFill>
                          <a:latin typeface="Arial"/>
                          <a:cs typeface="Arial"/>
                        </a:rPr>
                        <a:t>variable </a:t>
                      </a:r>
                      <a:r>
                        <a:rPr sz="900" spc="-20" dirty="0">
                          <a:solidFill>
                            <a:srgbClr val="0000AE"/>
                          </a:solidFill>
                          <a:latin typeface="Arial"/>
                          <a:cs typeface="Arial"/>
                        </a:rPr>
                        <a:t>against</a:t>
                      </a:r>
                      <a:r>
                        <a:rPr sz="900" spc="95" dirty="0">
                          <a:solidFill>
                            <a:srgbClr val="0000AE"/>
                          </a:solidFill>
                          <a:latin typeface="Arial"/>
                          <a:cs typeface="Arial"/>
                        </a:rPr>
                        <a:t> </a:t>
                      </a:r>
                      <a:r>
                        <a:rPr sz="900" spc="-25" dirty="0">
                          <a:solidFill>
                            <a:srgbClr val="0000AE"/>
                          </a:solidFill>
                          <a:latin typeface="Arial"/>
                          <a:cs typeface="Arial"/>
                        </a:rPr>
                        <a:t>another.</a:t>
                      </a:r>
                      <a:endParaRPr sz="900">
                        <a:latin typeface="Arial"/>
                        <a:cs typeface="Arial"/>
                      </a:endParaRPr>
                    </a:p>
                    <a:p>
                      <a:pPr>
                        <a:lnSpc>
                          <a:spcPct val="100000"/>
                        </a:lnSpc>
                        <a:spcBef>
                          <a:spcPts val="10"/>
                        </a:spcBef>
                      </a:pPr>
                      <a:endParaRPr sz="950">
                        <a:latin typeface="Times New Roman"/>
                        <a:cs typeface="Times New Roman"/>
                      </a:endParaRPr>
                    </a:p>
                    <a:p>
                      <a:pPr marL="160655" marR="516255" indent="-5080">
                        <a:lnSpc>
                          <a:spcPct val="104600"/>
                        </a:lnSpc>
                      </a:pPr>
                      <a:r>
                        <a:rPr sz="900" spc="5" dirty="0">
                          <a:solidFill>
                            <a:srgbClr val="0000AE"/>
                          </a:solidFill>
                          <a:latin typeface="Arial"/>
                          <a:cs typeface="Arial"/>
                        </a:rPr>
                        <a:t>Each </a:t>
                      </a:r>
                      <a:r>
                        <a:rPr sz="900" spc="-20" dirty="0">
                          <a:solidFill>
                            <a:srgbClr val="0000AE"/>
                          </a:solidFill>
                          <a:latin typeface="Arial"/>
                          <a:cs typeface="Arial"/>
                        </a:rPr>
                        <a:t>dialog window also </a:t>
                      </a:r>
                      <a:r>
                        <a:rPr sz="900" spc="-35" dirty="0">
                          <a:solidFill>
                            <a:srgbClr val="0000AE"/>
                          </a:solidFill>
                          <a:latin typeface="Arial"/>
                          <a:cs typeface="Arial"/>
                        </a:rPr>
                        <a:t>offers </a:t>
                      </a:r>
                      <a:r>
                        <a:rPr sz="900" spc="-65" dirty="0">
                          <a:solidFill>
                            <a:srgbClr val="0000AE"/>
                          </a:solidFill>
                          <a:latin typeface="Arial"/>
                          <a:cs typeface="Arial"/>
                        </a:rPr>
                        <a:t>a </a:t>
                      </a:r>
                      <a:r>
                        <a:rPr sz="900" spc="-25" dirty="0">
                          <a:solidFill>
                            <a:srgbClr val="0000AE"/>
                          </a:solidFill>
                          <a:latin typeface="Arial"/>
                          <a:cs typeface="Arial"/>
                        </a:rPr>
                        <a:t>Help </a:t>
                      </a:r>
                      <a:r>
                        <a:rPr sz="900" spc="-15" dirty="0">
                          <a:solidFill>
                            <a:srgbClr val="0000AE"/>
                          </a:solidFill>
                          <a:latin typeface="Arial"/>
                          <a:cs typeface="Arial"/>
                        </a:rPr>
                        <a:t>menu </a:t>
                      </a:r>
                      <a:r>
                        <a:rPr sz="900" dirty="0">
                          <a:solidFill>
                            <a:srgbClr val="CC0000"/>
                          </a:solidFill>
                          <a:latin typeface="Arial"/>
                          <a:cs typeface="Arial"/>
                        </a:rPr>
                        <a:t>Please </a:t>
                      </a:r>
                      <a:r>
                        <a:rPr sz="900" spc="-15" dirty="0">
                          <a:solidFill>
                            <a:srgbClr val="CC0000"/>
                          </a:solidFill>
                          <a:latin typeface="Arial"/>
                          <a:cs typeface="Arial"/>
                        </a:rPr>
                        <a:t>read </a:t>
                      </a:r>
                      <a:r>
                        <a:rPr sz="900" spc="-5" dirty="0">
                          <a:solidFill>
                            <a:srgbClr val="CC0000"/>
                          </a:solidFill>
                          <a:latin typeface="Arial"/>
                          <a:cs typeface="Arial"/>
                        </a:rPr>
                        <a:t>the </a:t>
                      </a:r>
                      <a:r>
                        <a:rPr sz="900" spc="-25" dirty="0">
                          <a:solidFill>
                            <a:srgbClr val="CC0000"/>
                          </a:solidFill>
                          <a:latin typeface="Arial"/>
                          <a:cs typeface="Arial"/>
                        </a:rPr>
                        <a:t>Help </a:t>
                      </a:r>
                      <a:r>
                        <a:rPr sz="900" spc="-15" dirty="0">
                          <a:solidFill>
                            <a:srgbClr val="CC0000"/>
                          </a:solidFill>
                          <a:latin typeface="Arial"/>
                          <a:cs typeface="Arial"/>
                        </a:rPr>
                        <a:t>menus </a:t>
                      </a:r>
                      <a:r>
                        <a:rPr sz="900" spc="-30" dirty="0">
                          <a:solidFill>
                            <a:srgbClr val="CC0000"/>
                          </a:solidFill>
                          <a:latin typeface="Arial"/>
                          <a:cs typeface="Arial"/>
                        </a:rPr>
                        <a:t>before </a:t>
                      </a:r>
                      <a:r>
                        <a:rPr sz="900" dirty="0">
                          <a:solidFill>
                            <a:srgbClr val="CC0000"/>
                          </a:solidFill>
                          <a:latin typeface="Arial"/>
                          <a:cs typeface="Arial"/>
                        </a:rPr>
                        <a:t>contacting </a:t>
                      </a:r>
                      <a:r>
                        <a:rPr sz="900" spc="-15" dirty="0">
                          <a:solidFill>
                            <a:srgbClr val="CC0000"/>
                          </a:solidFill>
                          <a:latin typeface="Arial"/>
                          <a:cs typeface="Arial"/>
                        </a:rPr>
                        <a:t>me </a:t>
                      </a:r>
                      <a:r>
                        <a:rPr sz="900" spc="-5" dirty="0">
                          <a:solidFill>
                            <a:srgbClr val="CC0000"/>
                          </a:solidFill>
                          <a:latin typeface="Arial"/>
                          <a:cs typeface="Arial"/>
                        </a:rPr>
                        <a:t>with  </a:t>
                      </a:r>
                      <a:r>
                        <a:rPr sz="900" spc="-10" dirty="0">
                          <a:solidFill>
                            <a:srgbClr val="CC0000"/>
                          </a:solidFill>
                          <a:latin typeface="Arial"/>
                          <a:cs typeface="Arial"/>
                        </a:rPr>
                        <a:t>questions.</a:t>
                      </a:r>
                      <a:endParaRPr sz="900">
                        <a:latin typeface="Arial"/>
                        <a:cs typeface="Arial"/>
                      </a:endParaRPr>
                    </a:p>
                    <a:p>
                      <a:pPr>
                        <a:lnSpc>
                          <a:spcPct val="100000"/>
                        </a:lnSpc>
                        <a:spcBef>
                          <a:spcPts val="40"/>
                        </a:spcBef>
                      </a:pPr>
                      <a:endParaRPr sz="950">
                        <a:latin typeface="Times New Roman"/>
                        <a:cs typeface="Times New Roman"/>
                      </a:endParaRPr>
                    </a:p>
                    <a:p>
                      <a:pPr marL="160655" marR="614680" indent="-8255">
                        <a:lnSpc>
                          <a:spcPct val="104600"/>
                        </a:lnSpc>
                      </a:pPr>
                      <a:r>
                        <a:rPr sz="900" spc="-30" dirty="0">
                          <a:solidFill>
                            <a:srgbClr val="0000AE"/>
                          </a:solidFill>
                          <a:latin typeface="Arial"/>
                          <a:cs typeface="Arial"/>
                        </a:rPr>
                        <a:t>The </a:t>
                      </a:r>
                      <a:r>
                        <a:rPr sz="900" spc="-5" dirty="0">
                          <a:solidFill>
                            <a:srgbClr val="0000AE"/>
                          </a:solidFill>
                          <a:latin typeface="Arial"/>
                          <a:cs typeface="Arial"/>
                        </a:rPr>
                        <a:t>"Balanced </a:t>
                      </a:r>
                      <a:r>
                        <a:rPr sz="900" spc="5" dirty="0">
                          <a:solidFill>
                            <a:srgbClr val="0000AE"/>
                          </a:solidFill>
                          <a:latin typeface="Arial"/>
                          <a:cs typeface="Arial"/>
                        </a:rPr>
                        <a:t>ANOVA" </a:t>
                      </a:r>
                      <a:r>
                        <a:rPr sz="900" dirty="0">
                          <a:solidFill>
                            <a:srgbClr val="0000AE"/>
                          </a:solidFill>
                          <a:latin typeface="Arial"/>
                          <a:cs typeface="Arial"/>
                        </a:rPr>
                        <a:t>selection </a:t>
                      </a:r>
                      <a:r>
                        <a:rPr sz="900" spc="-30" dirty="0">
                          <a:solidFill>
                            <a:srgbClr val="0000AE"/>
                          </a:solidFill>
                          <a:latin typeface="Arial"/>
                          <a:cs typeface="Arial"/>
                        </a:rPr>
                        <a:t>provides </a:t>
                      </a:r>
                      <a:r>
                        <a:rPr sz="900" spc="-25" dirty="0">
                          <a:solidFill>
                            <a:srgbClr val="0000AE"/>
                          </a:solidFill>
                          <a:latin typeface="Arial"/>
                          <a:cs typeface="Arial"/>
                        </a:rPr>
                        <a:t>another </a:t>
                      </a:r>
                      <a:r>
                        <a:rPr sz="900" spc="-20" dirty="0">
                          <a:solidFill>
                            <a:srgbClr val="0000AE"/>
                          </a:solidFill>
                          <a:latin typeface="Arial"/>
                          <a:cs typeface="Arial"/>
                        </a:rPr>
                        <a:t>dialog </a:t>
                      </a:r>
                      <a:r>
                        <a:rPr sz="900" spc="-5" dirty="0">
                          <a:solidFill>
                            <a:srgbClr val="0000AE"/>
                          </a:solidFill>
                          <a:latin typeface="Arial"/>
                          <a:cs typeface="Arial"/>
                        </a:rPr>
                        <a:t>with </a:t>
                      </a:r>
                      <a:r>
                        <a:rPr sz="900" spc="-90" dirty="0">
                          <a:solidFill>
                            <a:srgbClr val="0000AE"/>
                          </a:solidFill>
                          <a:latin typeface="Arial"/>
                          <a:cs typeface="Arial"/>
                        </a:rPr>
                        <a:t>a </a:t>
                      </a:r>
                      <a:r>
                        <a:rPr sz="900" dirty="0">
                          <a:solidFill>
                            <a:srgbClr val="0000AE"/>
                          </a:solidFill>
                          <a:latin typeface="Arial"/>
                          <a:cs typeface="Arial"/>
                        </a:rPr>
                        <a:t>list </a:t>
                      </a:r>
                      <a:r>
                        <a:rPr sz="900" spc="-25" dirty="0">
                          <a:solidFill>
                            <a:srgbClr val="0000AE"/>
                          </a:solidFill>
                          <a:latin typeface="Arial"/>
                          <a:cs typeface="Arial"/>
                        </a:rPr>
                        <a:t>of several popular </a:t>
                      </a:r>
                      <a:r>
                        <a:rPr sz="900" spc="-10" dirty="0">
                          <a:solidFill>
                            <a:srgbClr val="0000AE"/>
                          </a:solidFill>
                          <a:latin typeface="Arial"/>
                          <a:cs typeface="Arial"/>
                        </a:rPr>
                        <a:t>experimental  </a:t>
                      </a:r>
                      <a:r>
                        <a:rPr sz="900" dirty="0">
                          <a:solidFill>
                            <a:srgbClr val="0000AE"/>
                          </a:solidFill>
                          <a:latin typeface="Arial"/>
                          <a:cs typeface="Arial"/>
                        </a:rPr>
                        <a:t>designs, </a:t>
                      </a:r>
                      <a:r>
                        <a:rPr sz="900" spc="-5" dirty="0">
                          <a:solidFill>
                            <a:srgbClr val="0000AE"/>
                          </a:solidFill>
                          <a:latin typeface="Arial"/>
                          <a:cs typeface="Arial"/>
                        </a:rPr>
                        <a:t>plus </a:t>
                      </a:r>
                      <a:r>
                        <a:rPr sz="900" spc="-65" dirty="0">
                          <a:solidFill>
                            <a:srgbClr val="0000AE"/>
                          </a:solidFill>
                          <a:latin typeface="Arial"/>
                          <a:cs typeface="Arial"/>
                        </a:rPr>
                        <a:t>a </a:t>
                      </a:r>
                      <a:r>
                        <a:rPr sz="900" spc="-25" dirty="0">
                          <a:solidFill>
                            <a:srgbClr val="0000AE"/>
                          </a:solidFill>
                          <a:latin typeface="Arial"/>
                          <a:cs typeface="Arial"/>
                        </a:rPr>
                        <a:t>provision for </a:t>
                      </a:r>
                      <a:r>
                        <a:rPr sz="900" spc="-5" dirty="0">
                          <a:solidFill>
                            <a:srgbClr val="0000AE"/>
                          </a:solidFill>
                          <a:latin typeface="Arial"/>
                          <a:cs typeface="Arial"/>
                        </a:rPr>
                        <a:t>specifying </a:t>
                      </a:r>
                      <a:r>
                        <a:rPr sz="900" spc="-15" dirty="0">
                          <a:solidFill>
                            <a:srgbClr val="0000AE"/>
                          </a:solidFill>
                          <a:latin typeface="Arial"/>
                          <a:cs typeface="Arial"/>
                        </a:rPr>
                        <a:t>your </a:t>
                      </a:r>
                      <a:r>
                        <a:rPr sz="900" spc="-35" dirty="0">
                          <a:solidFill>
                            <a:srgbClr val="0000AE"/>
                          </a:solidFill>
                          <a:latin typeface="Arial"/>
                          <a:cs typeface="Arial"/>
                        </a:rPr>
                        <a:t>own</a:t>
                      </a:r>
                      <a:r>
                        <a:rPr sz="900" spc="-75" dirty="0">
                          <a:solidFill>
                            <a:srgbClr val="0000AE"/>
                          </a:solidFill>
                          <a:latin typeface="Arial"/>
                          <a:cs typeface="Arial"/>
                        </a:rPr>
                        <a:t> </a:t>
                      </a:r>
                      <a:r>
                        <a:rPr sz="900" spc="-10" dirty="0">
                          <a:solidFill>
                            <a:srgbClr val="0000AE"/>
                          </a:solidFill>
                          <a:latin typeface="Arial"/>
                          <a:cs typeface="Arial"/>
                        </a:rPr>
                        <a:t>model.</a:t>
                      </a:r>
                      <a:endParaRPr sz="900">
                        <a:latin typeface="Arial"/>
                        <a:cs typeface="Arial"/>
                      </a:endParaRPr>
                    </a:p>
                    <a:p>
                      <a:pPr>
                        <a:lnSpc>
                          <a:spcPct val="100000"/>
                        </a:lnSpc>
                        <a:spcBef>
                          <a:spcPts val="5"/>
                        </a:spcBef>
                      </a:pPr>
                      <a:endParaRPr sz="1000">
                        <a:latin typeface="Times New Roman"/>
                        <a:cs typeface="Times New Roman"/>
                      </a:endParaRPr>
                    </a:p>
                    <a:p>
                      <a:pPr marL="156845" marR="459740" indent="-1270">
                        <a:lnSpc>
                          <a:spcPct val="102400"/>
                        </a:lnSpc>
                      </a:pPr>
                      <a:r>
                        <a:rPr sz="900" spc="-20" dirty="0">
                          <a:solidFill>
                            <a:srgbClr val="660000"/>
                          </a:solidFill>
                          <a:latin typeface="Arial"/>
                          <a:cs typeface="Arial"/>
                        </a:rPr>
                        <a:t>Note: </a:t>
                      </a:r>
                      <a:r>
                        <a:rPr sz="900" spc="-40" dirty="0">
                          <a:solidFill>
                            <a:srgbClr val="660000"/>
                          </a:solidFill>
                          <a:latin typeface="Arial"/>
                          <a:cs typeface="Arial"/>
                        </a:rPr>
                        <a:t>The </a:t>
                      </a:r>
                      <a:r>
                        <a:rPr sz="900" spc="-20" dirty="0">
                          <a:solidFill>
                            <a:srgbClr val="660000"/>
                          </a:solidFill>
                          <a:latin typeface="Arial"/>
                          <a:cs typeface="Arial"/>
                        </a:rPr>
                        <a:t>dialogs </a:t>
                      </a:r>
                      <a:r>
                        <a:rPr sz="900" spc="-30" dirty="0">
                          <a:solidFill>
                            <a:srgbClr val="660000"/>
                          </a:solidFill>
                          <a:latin typeface="Arial"/>
                          <a:cs typeface="Arial"/>
                        </a:rPr>
                        <a:t>open </a:t>
                      </a:r>
                      <a:r>
                        <a:rPr sz="900" spc="5" dirty="0">
                          <a:solidFill>
                            <a:srgbClr val="660000"/>
                          </a:solidFill>
                          <a:latin typeface="Arial"/>
                          <a:cs typeface="Arial"/>
                        </a:rPr>
                        <a:t>in </a:t>
                      </a:r>
                      <a:r>
                        <a:rPr sz="900" spc="-15" dirty="0">
                          <a:solidFill>
                            <a:srgbClr val="660000"/>
                          </a:solidFill>
                          <a:latin typeface="Arial"/>
                          <a:cs typeface="Arial"/>
                        </a:rPr>
                        <a:t>separate </a:t>
                      </a:r>
                      <a:r>
                        <a:rPr sz="900" spc="-20" dirty="0">
                          <a:solidFill>
                            <a:srgbClr val="660000"/>
                          </a:solidFill>
                          <a:latin typeface="Arial"/>
                          <a:cs typeface="Arial"/>
                        </a:rPr>
                        <a:t>windows. </a:t>
                      </a:r>
                      <a:r>
                        <a:rPr sz="900" spc="-15" dirty="0">
                          <a:solidFill>
                            <a:srgbClr val="990000"/>
                          </a:solidFill>
                          <a:latin typeface="Arial"/>
                          <a:cs typeface="Arial"/>
                        </a:rPr>
                        <a:t>If </a:t>
                      </a:r>
                      <a:r>
                        <a:rPr sz="900" spc="-25" dirty="0">
                          <a:solidFill>
                            <a:srgbClr val="990000"/>
                          </a:solidFill>
                          <a:latin typeface="Arial"/>
                          <a:cs typeface="Arial"/>
                        </a:rPr>
                        <a:t>you're </a:t>
                      </a:r>
                      <a:r>
                        <a:rPr sz="900" spc="-15" dirty="0">
                          <a:solidFill>
                            <a:srgbClr val="990000"/>
                          </a:solidFill>
                          <a:latin typeface="Arial"/>
                          <a:cs typeface="Arial"/>
                        </a:rPr>
                        <a:t>running </a:t>
                      </a:r>
                      <a:r>
                        <a:rPr sz="900" spc="10" dirty="0">
                          <a:solidFill>
                            <a:srgbClr val="990000"/>
                          </a:solidFill>
                          <a:latin typeface="Arial"/>
                          <a:cs typeface="Arial"/>
                        </a:rPr>
                        <a:t>this </a:t>
                      </a:r>
                      <a:r>
                        <a:rPr sz="900" spc="-25" dirty="0">
                          <a:solidFill>
                            <a:srgbClr val="990000"/>
                          </a:solidFill>
                          <a:latin typeface="Arial"/>
                          <a:cs typeface="Arial"/>
                        </a:rPr>
                        <a:t>on </a:t>
                      </a:r>
                      <a:r>
                        <a:rPr sz="900" spc="-40" dirty="0">
                          <a:solidFill>
                            <a:srgbClr val="990000"/>
                          </a:solidFill>
                          <a:latin typeface="Arial"/>
                          <a:cs typeface="Arial"/>
                        </a:rPr>
                        <a:t>an </a:t>
                      </a:r>
                      <a:r>
                        <a:rPr sz="900" spc="-10" dirty="0">
                          <a:solidFill>
                            <a:srgbClr val="990000"/>
                          </a:solidFill>
                          <a:latin typeface="Arial"/>
                          <a:cs typeface="Arial"/>
                        </a:rPr>
                        <a:t>Apple </a:t>
                      </a:r>
                      <a:r>
                        <a:rPr sz="900" spc="5" dirty="0">
                          <a:solidFill>
                            <a:srgbClr val="990000"/>
                          </a:solidFill>
                          <a:latin typeface="Arial"/>
                          <a:cs typeface="Arial"/>
                        </a:rPr>
                        <a:t>Macintosh, </a:t>
                      </a:r>
                      <a:r>
                        <a:rPr sz="900" spc="-5" dirty="0">
                          <a:solidFill>
                            <a:srgbClr val="990000"/>
                          </a:solidFill>
                          <a:latin typeface="Arial"/>
                          <a:cs typeface="Arial"/>
                        </a:rPr>
                        <a:t>the applets'  </a:t>
                      </a:r>
                      <a:r>
                        <a:rPr sz="900" spc="-15" dirty="0">
                          <a:solidFill>
                            <a:srgbClr val="990000"/>
                          </a:solidFill>
                          <a:latin typeface="Arial"/>
                          <a:cs typeface="Arial"/>
                        </a:rPr>
                        <a:t>menus </a:t>
                      </a:r>
                      <a:r>
                        <a:rPr sz="900" spc="-40" dirty="0">
                          <a:solidFill>
                            <a:srgbClr val="990000"/>
                          </a:solidFill>
                          <a:latin typeface="Arial"/>
                          <a:cs typeface="Arial"/>
                        </a:rPr>
                        <a:t>are </a:t>
                      </a:r>
                      <a:r>
                        <a:rPr sz="900" spc="-25" dirty="0">
                          <a:solidFill>
                            <a:srgbClr val="990000"/>
                          </a:solidFill>
                          <a:latin typeface="Arial"/>
                          <a:cs typeface="Arial"/>
                        </a:rPr>
                        <a:t>added </a:t>
                      </a:r>
                      <a:r>
                        <a:rPr sz="900" dirty="0">
                          <a:solidFill>
                            <a:srgbClr val="990000"/>
                          </a:solidFill>
                          <a:latin typeface="Arial"/>
                          <a:cs typeface="Arial"/>
                        </a:rPr>
                        <a:t>to </a:t>
                      </a:r>
                      <a:r>
                        <a:rPr sz="900" spc="-5" dirty="0">
                          <a:solidFill>
                            <a:srgbClr val="990000"/>
                          </a:solidFill>
                          <a:latin typeface="Arial"/>
                          <a:cs typeface="Arial"/>
                        </a:rPr>
                        <a:t>the </a:t>
                      </a:r>
                      <a:r>
                        <a:rPr sz="900" i="1" dirty="0">
                          <a:solidFill>
                            <a:srgbClr val="990000"/>
                          </a:solidFill>
                          <a:latin typeface="Arial"/>
                          <a:cs typeface="Arial"/>
                        </a:rPr>
                        <a:t>screen </a:t>
                      </a:r>
                      <a:r>
                        <a:rPr sz="900" spc="-10" dirty="0">
                          <a:solidFill>
                            <a:srgbClr val="990000"/>
                          </a:solidFill>
                          <a:latin typeface="Arial"/>
                          <a:cs typeface="Arial"/>
                        </a:rPr>
                        <a:t>menubar </a:t>
                      </a:r>
                      <a:r>
                        <a:rPr sz="900" spc="-15" dirty="0">
                          <a:solidFill>
                            <a:srgbClr val="990000"/>
                          </a:solidFill>
                          <a:latin typeface="Arial"/>
                          <a:cs typeface="Arial"/>
                        </a:rPr>
                        <a:t>-- </a:t>
                      </a:r>
                      <a:r>
                        <a:rPr sz="900" dirty="0">
                          <a:solidFill>
                            <a:srgbClr val="990000"/>
                          </a:solidFill>
                          <a:latin typeface="Arial"/>
                          <a:cs typeface="Arial"/>
                        </a:rPr>
                        <a:t>so, </a:t>
                      </a:r>
                      <a:r>
                        <a:rPr sz="900" spc="-25" dirty="0">
                          <a:solidFill>
                            <a:srgbClr val="990000"/>
                          </a:solidFill>
                          <a:latin typeface="Arial"/>
                          <a:cs typeface="Arial"/>
                        </a:rPr>
                        <a:t>for </a:t>
                      </a:r>
                      <a:r>
                        <a:rPr sz="900" spc="-5" dirty="0">
                          <a:solidFill>
                            <a:srgbClr val="990000"/>
                          </a:solidFill>
                          <a:latin typeface="Arial"/>
                          <a:cs typeface="Arial"/>
                        </a:rPr>
                        <a:t>example, </a:t>
                      </a:r>
                      <a:r>
                        <a:rPr sz="900" spc="-10" dirty="0">
                          <a:solidFill>
                            <a:srgbClr val="990000"/>
                          </a:solidFill>
                          <a:latin typeface="Arial"/>
                          <a:cs typeface="Arial"/>
                        </a:rPr>
                        <a:t>you'll </a:t>
                      </a:r>
                      <a:r>
                        <a:rPr sz="900" spc="-55" dirty="0">
                          <a:solidFill>
                            <a:srgbClr val="990000"/>
                          </a:solidFill>
                          <a:latin typeface="Arial"/>
                          <a:cs typeface="Arial"/>
                        </a:rPr>
                        <a:t>have </a:t>
                      </a:r>
                      <a:r>
                        <a:rPr sz="900" spc="-20" dirty="0">
                          <a:solidFill>
                            <a:srgbClr val="990000"/>
                          </a:solidFill>
                          <a:latin typeface="Arial"/>
                          <a:cs typeface="Arial"/>
                        </a:rPr>
                        <a:t>two </a:t>
                      </a:r>
                      <a:r>
                        <a:rPr sz="900" spc="-15" dirty="0">
                          <a:solidFill>
                            <a:srgbClr val="990000"/>
                          </a:solidFill>
                          <a:latin typeface="Arial"/>
                          <a:cs typeface="Arial"/>
                        </a:rPr>
                        <a:t>"Help" menus</a:t>
                      </a:r>
                      <a:r>
                        <a:rPr sz="900" spc="-40" dirty="0">
                          <a:solidFill>
                            <a:srgbClr val="990000"/>
                          </a:solidFill>
                          <a:latin typeface="Arial"/>
                          <a:cs typeface="Arial"/>
                        </a:rPr>
                        <a:t> </a:t>
                      </a:r>
                      <a:r>
                        <a:rPr sz="900" spc="-15" dirty="0">
                          <a:solidFill>
                            <a:srgbClr val="990000"/>
                          </a:solidFill>
                          <a:latin typeface="Arial"/>
                          <a:cs typeface="Arial"/>
                        </a:rPr>
                        <a:t>there!</a:t>
                      </a:r>
                      <a:endParaRPr sz="900">
                        <a:latin typeface="Arial"/>
                        <a:cs typeface="Arial"/>
                      </a:endParaRPr>
                    </a:p>
                    <a:p>
                      <a:pPr>
                        <a:lnSpc>
                          <a:spcPct val="100000"/>
                        </a:lnSpc>
                        <a:spcBef>
                          <a:spcPts val="50"/>
                        </a:spcBef>
                      </a:pPr>
                      <a:endParaRPr sz="1000">
                        <a:latin typeface="Times New Roman"/>
                        <a:cs typeface="Times New Roman"/>
                      </a:endParaRPr>
                    </a:p>
                    <a:p>
                      <a:pPr marL="164465">
                        <a:lnSpc>
                          <a:spcPct val="100000"/>
                        </a:lnSpc>
                        <a:spcBef>
                          <a:spcPts val="5"/>
                        </a:spcBef>
                      </a:pPr>
                      <a:r>
                        <a:rPr sz="900" spc="-30" dirty="0">
                          <a:latin typeface="Arial"/>
                          <a:cs typeface="Arial"/>
                        </a:rPr>
                        <a:t>You </a:t>
                      </a:r>
                      <a:r>
                        <a:rPr sz="900" spc="-15" dirty="0">
                          <a:latin typeface="Arial"/>
                          <a:cs typeface="Arial"/>
                        </a:rPr>
                        <a:t>may </a:t>
                      </a:r>
                      <a:r>
                        <a:rPr sz="900" spc="-20" dirty="0">
                          <a:latin typeface="Arial"/>
                          <a:cs typeface="Arial"/>
                        </a:rPr>
                        <a:t>also </a:t>
                      </a:r>
                      <a:r>
                        <a:rPr sz="900" spc="-25" dirty="0">
                          <a:solidFill>
                            <a:srgbClr val="0000FD"/>
                          </a:solidFill>
                          <a:latin typeface="Arial"/>
                          <a:cs typeface="Arial"/>
                        </a:rPr>
                        <a:t>download </a:t>
                      </a:r>
                      <a:r>
                        <a:rPr sz="900" spc="10" dirty="0">
                          <a:latin typeface="Arial"/>
                          <a:cs typeface="Arial"/>
                        </a:rPr>
                        <a:t>this </a:t>
                      </a:r>
                      <a:r>
                        <a:rPr sz="900" spc="-20" dirty="0">
                          <a:latin typeface="Arial"/>
                          <a:cs typeface="Arial"/>
                        </a:rPr>
                        <a:t>software </a:t>
                      </a:r>
                      <a:r>
                        <a:rPr sz="900" dirty="0">
                          <a:latin typeface="Arial"/>
                          <a:cs typeface="Arial"/>
                        </a:rPr>
                        <a:t>to </a:t>
                      </a:r>
                      <a:r>
                        <a:rPr sz="900" spc="-20" dirty="0">
                          <a:latin typeface="Arial"/>
                          <a:cs typeface="Arial"/>
                        </a:rPr>
                        <a:t>run </a:t>
                      </a:r>
                      <a:r>
                        <a:rPr sz="900" spc="-10" dirty="0">
                          <a:latin typeface="Arial"/>
                          <a:cs typeface="Arial"/>
                        </a:rPr>
                        <a:t>it </a:t>
                      </a:r>
                      <a:r>
                        <a:rPr sz="900" spc="-25" dirty="0">
                          <a:latin typeface="Arial"/>
                          <a:cs typeface="Arial"/>
                        </a:rPr>
                        <a:t>on your </a:t>
                      </a:r>
                      <a:r>
                        <a:rPr sz="900" spc="-35" dirty="0">
                          <a:latin typeface="Arial"/>
                          <a:cs typeface="Arial"/>
                        </a:rPr>
                        <a:t>own</a:t>
                      </a:r>
                      <a:r>
                        <a:rPr sz="900" spc="100" dirty="0">
                          <a:latin typeface="Arial"/>
                          <a:cs typeface="Arial"/>
                        </a:rPr>
                        <a:t> </a:t>
                      </a:r>
                      <a:r>
                        <a:rPr sz="900" spc="-10" dirty="0">
                          <a:latin typeface="Arial"/>
                          <a:cs typeface="Arial"/>
                        </a:rPr>
                        <a:t>PC.</a:t>
                      </a:r>
                      <a:endParaRPr sz="900">
                        <a:latin typeface="Arial"/>
                        <a:cs typeface="Arial"/>
                      </a:endParaRPr>
                    </a:p>
                  </a:txBody>
                  <a:tcPr marL="0" marR="0" marT="6350" marB="0">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2745024">
                <a:tc>
                  <a:txBody>
                    <a:bodyPr/>
                    <a:lstStyle/>
                    <a:p>
                      <a:pPr marL="139065">
                        <a:lnSpc>
                          <a:spcPct val="100000"/>
                        </a:lnSpc>
                        <a:spcBef>
                          <a:spcPts val="775"/>
                        </a:spcBef>
                      </a:pPr>
                      <a:r>
                        <a:rPr sz="1050" b="1" spc="30" dirty="0">
                          <a:solidFill>
                            <a:srgbClr val="212121"/>
                          </a:solidFill>
                          <a:latin typeface="Times New Roman"/>
                          <a:cs typeface="Times New Roman"/>
                        </a:rPr>
                        <a:t>Se</a:t>
                      </a:r>
                      <a:r>
                        <a:rPr sz="1050" b="1" spc="30" dirty="0">
                          <a:latin typeface="Times New Roman"/>
                          <a:cs typeface="Times New Roman"/>
                        </a:rPr>
                        <a:t>l</a:t>
                      </a:r>
                      <a:r>
                        <a:rPr sz="1050" b="1" spc="30" dirty="0">
                          <a:solidFill>
                            <a:srgbClr val="212121"/>
                          </a:solidFill>
                          <a:latin typeface="Times New Roman"/>
                          <a:cs typeface="Times New Roman"/>
                        </a:rPr>
                        <a:t>e </a:t>
                      </a:r>
                      <a:r>
                        <a:rPr sz="1050" b="1" dirty="0">
                          <a:solidFill>
                            <a:srgbClr val="212121"/>
                          </a:solidFill>
                          <a:latin typeface="Times New Roman"/>
                          <a:cs typeface="Times New Roman"/>
                        </a:rPr>
                        <a:t>ct </a:t>
                      </a:r>
                      <a:r>
                        <a:rPr sz="1050" b="1" spc="5" dirty="0">
                          <a:solidFill>
                            <a:srgbClr val="212121"/>
                          </a:solidFill>
                          <a:latin typeface="Times New Roman"/>
                          <a:cs typeface="Times New Roman"/>
                        </a:rPr>
                        <a:t>t</a:t>
                      </a:r>
                      <a:r>
                        <a:rPr sz="1050" b="1" spc="5" dirty="0">
                          <a:latin typeface="Times New Roman"/>
                          <a:cs typeface="Times New Roman"/>
                        </a:rPr>
                        <a:t>h</a:t>
                      </a:r>
                      <a:r>
                        <a:rPr sz="1050" b="1" spc="5" dirty="0">
                          <a:solidFill>
                            <a:srgbClr val="212121"/>
                          </a:solidFill>
                          <a:latin typeface="Times New Roman"/>
                          <a:cs typeface="Times New Roman"/>
                        </a:rPr>
                        <a:t>e </a:t>
                      </a:r>
                      <a:r>
                        <a:rPr sz="1050" b="1" spc="-20" dirty="0">
                          <a:solidFill>
                            <a:srgbClr val="212121"/>
                          </a:solidFill>
                          <a:latin typeface="Times New Roman"/>
                          <a:cs typeface="Times New Roman"/>
                        </a:rPr>
                        <a:t>a</a:t>
                      </a:r>
                      <a:r>
                        <a:rPr sz="1050" b="1" spc="-20" dirty="0">
                          <a:latin typeface="Times New Roman"/>
                          <a:cs typeface="Times New Roman"/>
                        </a:rPr>
                        <a:t>n</a:t>
                      </a:r>
                      <a:r>
                        <a:rPr sz="1050" b="1" spc="-20" dirty="0">
                          <a:solidFill>
                            <a:srgbClr val="212121"/>
                          </a:solidFill>
                          <a:latin typeface="Times New Roman"/>
                          <a:cs typeface="Times New Roman"/>
                        </a:rPr>
                        <a:t>a</a:t>
                      </a:r>
                      <a:r>
                        <a:rPr sz="1050" b="1" spc="-20" dirty="0">
                          <a:latin typeface="Times New Roman"/>
                          <a:cs typeface="Times New Roman"/>
                        </a:rPr>
                        <a:t>l</a:t>
                      </a:r>
                      <a:r>
                        <a:rPr sz="1050" b="1" spc="-20" dirty="0">
                          <a:solidFill>
                            <a:srgbClr val="3A3A3A"/>
                          </a:solidFill>
                          <a:latin typeface="Times New Roman"/>
                          <a:cs typeface="Times New Roman"/>
                        </a:rPr>
                        <a:t>ysis </a:t>
                      </a:r>
                      <a:r>
                        <a:rPr sz="1050" b="1" spc="15" dirty="0">
                          <a:solidFill>
                            <a:srgbClr val="212121"/>
                          </a:solidFill>
                          <a:latin typeface="Times New Roman"/>
                          <a:cs typeface="Times New Roman"/>
                        </a:rPr>
                        <a:t>to </a:t>
                      </a:r>
                      <a:r>
                        <a:rPr sz="1050" b="1" spc="5" dirty="0">
                          <a:latin typeface="Times New Roman"/>
                          <a:cs typeface="Times New Roman"/>
                        </a:rPr>
                        <a:t>h</a:t>
                      </a:r>
                      <a:r>
                        <a:rPr sz="1050" b="1" spc="5" dirty="0">
                          <a:solidFill>
                            <a:srgbClr val="212121"/>
                          </a:solidFill>
                          <a:latin typeface="Times New Roman"/>
                          <a:cs typeface="Times New Roman"/>
                        </a:rPr>
                        <a:t>e </a:t>
                      </a:r>
                      <a:r>
                        <a:rPr sz="1050" b="1" spc="35" dirty="0">
                          <a:latin typeface="Times New Roman"/>
                          <a:cs typeface="Times New Roman"/>
                        </a:rPr>
                        <a:t>u</a:t>
                      </a:r>
                      <a:r>
                        <a:rPr sz="1050" b="1" spc="35" dirty="0">
                          <a:solidFill>
                            <a:srgbClr val="212121"/>
                          </a:solidFill>
                          <a:latin typeface="Times New Roman"/>
                          <a:cs typeface="Times New Roman"/>
                        </a:rPr>
                        <a:t>se </a:t>
                      </a:r>
                      <a:r>
                        <a:rPr sz="1050" b="1" spc="-200" dirty="0">
                          <a:solidFill>
                            <a:srgbClr val="212121"/>
                          </a:solidFill>
                          <a:latin typeface="Times New Roman"/>
                          <a:cs typeface="Times New Roman"/>
                        </a:rPr>
                        <a:t>c</a:t>
                      </a:r>
                      <a:r>
                        <a:rPr sz="1050" b="1" spc="-200" dirty="0">
                          <a:latin typeface="Times New Roman"/>
                          <a:cs typeface="Times New Roman"/>
                        </a:rPr>
                        <a:t>l </a:t>
                      </a:r>
                      <a:r>
                        <a:rPr sz="1050" b="1" spc="-40" dirty="0">
                          <a:solidFill>
                            <a:srgbClr val="212121"/>
                          </a:solidFill>
                          <a:latin typeface="Times New Roman"/>
                          <a:cs typeface="Times New Roman"/>
                        </a:rPr>
                        <a:t>i</a:t>
                      </a:r>
                      <a:r>
                        <a:rPr sz="1050" b="1" spc="-40" dirty="0">
                          <a:latin typeface="Times New Roman"/>
                          <a:cs typeface="Times New Roman"/>
                        </a:rPr>
                        <a:t>n </a:t>
                      </a:r>
                      <a:r>
                        <a:rPr sz="1050" b="1" spc="10" dirty="0">
                          <a:solidFill>
                            <a:srgbClr val="3A3A3A"/>
                          </a:solidFill>
                          <a:latin typeface="Times New Roman"/>
                          <a:cs typeface="Times New Roman"/>
                        </a:rPr>
                        <a:t>yo</a:t>
                      </a:r>
                      <a:r>
                        <a:rPr sz="1050" b="1" spc="10" dirty="0">
                          <a:latin typeface="Times New Roman"/>
                          <a:cs typeface="Times New Roman"/>
                        </a:rPr>
                        <a:t>ur</a:t>
                      </a:r>
                      <a:r>
                        <a:rPr sz="1050" b="1" spc="-15" dirty="0">
                          <a:latin typeface="Times New Roman"/>
                          <a:cs typeface="Times New Roman"/>
                        </a:rPr>
                        <a:t> </a:t>
                      </a:r>
                      <a:r>
                        <a:rPr sz="1050" b="1" dirty="0">
                          <a:solidFill>
                            <a:srgbClr val="212121"/>
                          </a:solidFill>
                          <a:latin typeface="Times New Roman"/>
                          <a:cs typeface="Times New Roman"/>
                        </a:rPr>
                        <a:t>st</a:t>
                      </a:r>
                      <a:r>
                        <a:rPr sz="1050" b="1" dirty="0">
                          <a:latin typeface="Times New Roman"/>
                          <a:cs typeface="Times New Roman"/>
                        </a:rPr>
                        <a:t>ud</a:t>
                      </a:r>
                      <a:r>
                        <a:rPr sz="1050" b="1" dirty="0">
                          <a:solidFill>
                            <a:srgbClr val="3A3A3A"/>
                          </a:solidFill>
                          <a:latin typeface="Times New Roman"/>
                          <a:cs typeface="Times New Roman"/>
                        </a:rPr>
                        <a:t>y</a:t>
                      </a:r>
                      <a:r>
                        <a:rPr sz="1050" b="1" dirty="0">
                          <a:solidFill>
                            <a:srgbClr val="7C7C7C"/>
                          </a:solidFill>
                          <a:latin typeface="Times New Roman"/>
                          <a:cs typeface="Times New Roman"/>
                        </a:rPr>
                        <a:t>:</a:t>
                      </a:r>
                      <a:endParaRPr sz="1050">
                        <a:latin typeface="Times New Roman"/>
                        <a:cs typeface="Times New Roman"/>
                      </a:endParaRPr>
                    </a:p>
                  </a:txBody>
                  <a:tcPr marL="0" marR="0" marT="98425"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vMerge="1">
                  <a:txBody>
                    <a:bodyPr/>
                    <a:lstStyle/>
                    <a:p>
                      <a:endParaRPr/>
                    </a:p>
                  </a:txBody>
                  <a:tcPr marL="0" marR="0" marT="6350" marB="0">
                    <a:lnL w="952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61068">
                <a:tc>
                  <a:txBody>
                    <a:bodyPr/>
                    <a:lstStyle/>
                    <a:p>
                      <a:pPr>
                        <a:lnSpc>
                          <a:spcPct val="100000"/>
                        </a:lnSpc>
                      </a:pPr>
                      <a:endParaRPr sz="200">
                        <a:latin typeface="Times New Roman"/>
                        <a:cs typeface="Times New Roman"/>
                      </a:endParaRPr>
                    </a:p>
                  </a:txBody>
                  <a:tcPr marL="0" marR="0" marT="0" marB="0">
                    <a:lnL w="28575">
                      <a:solidFill>
                        <a:srgbClr val="000000"/>
                      </a:solidFill>
                      <a:prstDash val="solid"/>
                    </a:lnL>
                    <a:lnT w="9525">
                      <a:solidFill>
                        <a:srgbClr val="000000"/>
                      </a:solidFill>
                      <a:prstDash val="solid"/>
                    </a:lnT>
                    <a:lnB w="28575">
                      <a:solidFill>
                        <a:srgbClr val="000000"/>
                      </a:solidFill>
                      <a:prstDash val="solid"/>
                    </a:lnB>
                  </a:tcPr>
                </a:tc>
                <a:tc vMerge="1">
                  <a:txBody>
                    <a:bodyPr/>
                    <a:lstStyle/>
                    <a:p>
                      <a:endParaRPr/>
                    </a:p>
                  </a:txBody>
                  <a:tcPr marL="0" marR="0" marT="6350" marB="0">
                    <a:lnL w="952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bl>
          </a:graphicData>
        </a:graphic>
      </p:graphicFrame>
      <p:sp>
        <p:nvSpPr>
          <p:cNvPr id="16" name="object 16"/>
          <p:cNvSpPr/>
          <p:nvPr/>
        </p:nvSpPr>
        <p:spPr>
          <a:xfrm>
            <a:off x="190493" y="41562"/>
            <a:ext cx="3201670" cy="154940"/>
          </a:xfrm>
          <a:custGeom>
            <a:avLst/>
            <a:gdLst/>
            <a:ahLst/>
            <a:cxnLst/>
            <a:rect l="l" t="t" r="r" b="b"/>
            <a:pathLst>
              <a:path w="3201670" h="154940">
                <a:moveTo>
                  <a:pt x="3201614" y="154873"/>
                </a:moveTo>
                <a:lnTo>
                  <a:pt x="0" y="154873"/>
                </a:lnTo>
                <a:lnTo>
                  <a:pt x="0" y="0"/>
                </a:lnTo>
                <a:lnTo>
                  <a:pt x="3201614" y="0"/>
                </a:lnTo>
                <a:lnTo>
                  <a:pt x="3201614" y="154873"/>
                </a:lnTo>
                <a:close/>
              </a:path>
            </a:pathLst>
          </a:custGeom>
          <a:solidFill>
            <a:srgbClr val="0A4DCF"/>
          </a:solidFill>
        </p:spPr>
        <p:txBody>
          <a:bodyPr wrap="square" lIns="0" tIns="0" rIns="0" bIns="0" rtlCol="0"/>
          <a:lstStyle/>
          <a:p>
            <a:endParaRPr/>
          </a:p>
        </p:txBody>
      </p:sp>
      <p:sp>
        <p:nvSpPr>
          <p:cNvPr id="17" name="object 17"/>
          <p:cNvSpPr txBox="1"/>
          <p:nvPr/>
        </p:nvSpPr>
        <p:spPr>
          <a:xfrm>
            <a:off x="-32186" y="34882"/>
            <a:ext cx="3441065" cy="363855"/>
          </a:xfrm>
          <a:prstGeom prst="rect">
            <a:avLst/>
          </a:prstGeom>
        </p:spPr>
        <p:txBody>
          <a:bodyPr vert="horz" wrap="square" lIns="0" tIns="0" rIns="0" bIns="0" rtlCol="0">
            <a:spAutoFit/>
          </a:bodyPr>
          <a:lstStyle/>
          <a:p>
            <a:pPr marL="12700">
              <a:lnSpc>
                <a:spcPts val="1170"/>
              </a:lnSpc>
              <a:tabLst>
                <a:tab pos="222250" algn="l"/>
              </a:tabLst>
            </a:pPr>
            <a:r>
              <a:rPr sz="1100" b="1" dirty="0">
                <a:solidFill>
                  <a:srgbClr val="E49A36"/>
                </a:solidFill>
                <a:latin typeface="Arial"/>
                <a:cs typeface="Arial"/>
              </a:rPr>
              <a:t>0	</a:t>
            </a:r>
            <a:r>
              <a:rPr sz="850" b="1" spc="-30" dirty="0">
                <a:solidFill>
                  <a:srgbClr val="FBFDFD"/>
                </a:solidFill>
                <a:latin typeface="Arial"/>
                <a:cs typeface="Arial"/>
              </a:rPr>
              <a:t>Russ </a:t>
            </a:r>
            <a:r>
              <a:rPr sz="850" b="1" spc="15" dirty="0">
                <a:solidFill>
                  <a:srgbClr val="FBFDFD"/>
                </a:solidFill>
                <a:latin typeface="Arial"/>
                <a:cs typeface="Arial"/>
              </a:rPr>
              <a:t>Lenth's </a:t>
            </a:r>
            <a:r>
              <a:rPr sz="850" b="1" spc="10" dirty="0">
                <a:solidFill>
                  <a:srgbClr val="FBFDFD"/>
                </a:solidFill>
                <a:latin typeface="Arial"/>
                <a:cs typeface="Arial"/>
              </a:rPr>
              <a:t>power </a:t>
            </a:r>
            <a:r>
              <a:rPr sz="850" b="1" spc="30" dirty="0">
                <a:solidFill>
                  <a:srgbClr val="FBFDFD"/>
                </a:solidFill>
                <a:latin typeface="Arial"/>
                <a:cs typeface="Arial"/>
              </a:rPr>
              <a:t>and </a:t>
            </a:r>
            <a:r>
              <a:rPr sz="850" b="1" spc="5" dirty="0">
                <a:solidFill>
                  <a:srgbClr val="E6EDF9"/>
                </a:solidFill>
                <a:latin typeface="Arial"/>
                <a:cs typeface="Arial"/>
              </a:rPr>
              <a:t>sample-size </a:t>
            </a:r>
            <a:r>
              <a:rPr sz="850" b="1" spc="-10" dirty="0">
                <a:solidFill>
                  <a:srgbClr val="FBFDFD"/>
                </a:solidFill>
                <a:latin typeface="Arial"/>
                <a:cs typeface="Arial"/>
              </a:rPr>
              <a:t>page </a:t>
            </a:r>
            <a:r>
              <a:rPr sz="850" b="1" spc="5" dirty="0">
                <a:solidFill>
                  <a:srgbClr val="FBFDFD"/>
                </a:solidFill>
                <a:latin typeface="Arial"/>
                <a:cs typeface="Arial"/>
              </a:rPr>
              <a:t>- </a:t>
            </a:r>
            <a:r>
              <a:rPr sz="850" b="1" spc="30" dirty="0">
                <a:solidFill>
                  <a:srgbClr val="E6EDF9"/>
                </a:solidFill>
                <a:latin typeface="Arial"/>
                <a:cs typeface="Arial"/>
              </a:rPr>
              <a:t>Mozilla</a:t>
            </a:r>
            <a:r>
              <a:rPr sz="850" b="1" spc="-40" dirty="0">
                <a:solidFill>
                  <a:srgbClr val="E6EDF9"/>
                </a:solidFill>
                <a:latin typeface="Arial"/>
                <a:cs typeface="Arial"/>
              </a:rPr>
              <a:t> </a:t>
            </a:r>
            <a:r>
              <a:rPr sz="850" b="1" spc="25" dirty="0">
                <a:solidFill>
                  <a:srgbClr val="FBFDFD"/>
                </a:solidFill>
                <a:latin typeface="Arial"/>
                <a:cs typeface="Arial"/>
              </a:rPr>
              <a:t>Firefox</a:t>
            </a:r>
            <a:endParaRPr sz="850">
              <a:latin typeface="Arial"/>
              <a:cs typeface="Arial"/>
            </a:endParaRPr>
          </a:p>
          <a:p>
            <a:pPr marL="97790">
              <a:lnSpc>
                <a:spcPct val="100000"/>
              </a:lnSpc>
              <a:spcBef>
                <a:spcPts val="685"/>
              </a:spcBef>
              <a:tabLst>
                <a:tab pos="383540" algn="l"/>
                <a:tab pos="723900" algn="l"/>
                <a:tab pos="1031875" algn="l"/>
                <a:tab pos="1322070" algn="l"/>
                <a:tab pos="1884680" algn="l"/>
                <a:tab pos="2258060" algn="l"/>
              </a:tabLst>
            </a:pPr>
            <a:r>
              <a:rPr sz="750" spc="-35" dirty="0">
                <a:latin typeface="Arial"/>
                <a:cs typeface="Arial"/>
              </a:rPr>
              <a:t>Eile	</a:t>
            </a:r>
            <a:r>
              <a:rPr sz="750" spc="-70" dirty="0">
                <a:latin typeface="Arial"/>
                <a:cs typeface="Arial"/>
              </a:rPr>
              <a:t>!;_dit	</a:t>
            </a:r>
            <a:r>
              <a:rPr sz="750" spc="40" dirty="0">
                <a:latin typeface="Arial"/>
                <a:cs typeface="Arial"/>
              </a:rPr>
              <a:t>iew	</a:t>
            </a:r>
            <a:r>
              <a:rPr sz="750" spc="-55" dirty="0">
                <a:latin typeface="Arial"/>
                <a:cs typeface="Arial"/>
              </a:rPr>
              <a:t>§.o	</a:t>
            </a:r>
            <a:r>
              <a:rPr sz="750" dirty="0">
                <a:latin typeface="Arial"/>
                <a:cs typeface="Arial"/>
              </a:rPr>
              <a:t>ookmarks	</a:t>
            </a:r>
            <a:r>
              <a:rPr sz="750" spc="35" dirty="0">
                <a:latin typeface="Arial"/>
                <a:cs typeface="Arial"/>
              </a:rPr>
              <a:t>Iools	</a:t>
            </a:r>
            <a:r>
              <a:rPr sz="750" spc="-85" dirty="0">
                <a:latin typeface="Arial"/>
                <a:cs typeface="Arial"/>
              </a:rPr>
              <a:t>t:J.elp</a:t>
            </a:r>
            <a:endParaRPr sz="750">
              <a:latin typeface="Arial"/>
              <a:cs typeface="Arial"/>
            </a:endParaRPr>
          </a:p>
        </p:txBody>
      </p:sp>
      <p:sp>
        <p:nvSpPr>
          <p:cNvPr id="18" name="object 18"/>
          <p:cNvSpPr/>
          <p:nvPr/>
        </p:nvSpPr>
        <p:spPr>
          <a:xfrm>
            <a:off x="8542724" y="0"/>
            <a:ext cx="601345" cy="230504"/>
          </a:xfrm>
          <a:custGeom>
            <a:avLst/>
            <a:gdLst/>
            <a:ahLst/>
            <a:cxnLst/>
            <a:rect l="l" t="t" r="r" b="b"/>
            <a:pathLst>
              <a:path w="601345" h="230504">
                <a:moveTo>
                  <a:pt x="0" y="0"/>
                </a:moveTo>
                <a:lnTo>
                  <a:pt x="601256" y="0"/>
                </a:lnTo>
                <a:lnTo>
                  <a:pt x="601256" y="229963"/>
                </a:lnTo>
                <a:lnTo>
                  <a:pt x="0" y="229963"/>
                </a:lnTo>
                <a:lnTo>
                  <a:pt x="0" y="0"/>
                </a:lnTo>
                <a:close/>
              </a:path>
            </a:pathLst>
          </a:custGeom>
          <a:solidFill>
            <a:srgbClr val="387EF2"/>
          </a:solidFill>
        </p:spPr>
        <p:txBody>
          <a:bodyPr wrap="square" lIns="0" tIns="0" rIns="0" bIns="0" rtlCol="0"/>
          <a:lstStyle/>
          <a:p>
            <a:endParaRPr/>
          </a:p>
        </p:txBody>
      </p:sp>
      <p:sp>
        <p:nvSpPr>
          <p:cNvPr id="19" name="object 19"/>
          <p:cNvSpPr txBox="1"/>
          <p:nvPr/>
        </p:nvSpPr>
        <p:spPr>
          <a:xfrm>
            <a:off x="8688368" y="0"/>
            <a:ext cx="486409" cy="262255"/>
          </a:xfrm>
          <a:prstGeom prst="rect">
            <a:avLst/>
          </a:prstGeom>
        </p:spPr>
        <p:txBody>
          <a:bodyPr vert="horz" wrap="square" lIns="0" tIns="12700" rIns="0" bIns="0" rtlCol="0">
            <a:spAutoFit/>
          </a:bodyPr>
          <a:lstStyle/>
          <a:p>
            <a:pPr marL="12700">
              <a:lnSpc>
                <a:spcPct val="100000"/>
              </a:lnSpc>
              <a:spcBef>
                <a:spcPts val="100"/>
              </a:spcBef>
            </a:pPr>
            <a:r>
              <a:rPr sz="1550" b="1" spc="375" dirty="0">
                <a:solidFill>
                  <a:srgbClr val="FBFDFD"/>
                </a:solidFill>
                <a:latin typeface="Arial"/>
                <a:cs typeface="Arial"/>
              </a:rPr>
              <a:t>[RJ</a:t>
            </a:r>
            <a:endParaRPr sz="1550">
              <a:latin typeface="Arial"/>
              <a:cs typeface="Arial"/>
            </a:endParaRPr>
          </a:p>
        </p:txBody>
      </p:sp>
      <p:sp>
        <p:nvSpPr>
          <p:cNvPr id="20" name="object 20"/>
          <p:cNvSpPr/>
          <p:nvPr/>
        </p:nvSpPr>
        <p:spPr>
          <a:xfrm>
            <a:off x="2031147" y="538971"/>
            <a:ext cx="61594" cy="130175"/>
          </a:xfrm>
          <a:custGeom>
            <a:avLst/>
            <a:gdLst/>
            <a:ahLst/>
            <a:cxnLst/>
            <a:rect l="l" t="t" r="r" b="b"/>
            <a:pathLst>
              <a:path w="61594" h="130175">
                <a:moveTo>
                  <a:pt x="61041" y="130176"/>
                </a:moveTo>
                <a:lnTo>
                  <a:pt x="0" y="130176"/>
                </a:lnTo>
                <a:lnTo>
                  <a:pt x="0" y="0"/>
                </a:lnTo>
                <a:lnTo>
                  <a:pt x="61041" y="0"/>
                </a:lnTo>
                <a:lnTo>
                  <a:pt x="61041" y="130176"/>
                </a:lnTo>
                <a:close/>
              </a:path>
            </a:pathLst>
          </a:custGeom>
          <a:solidFill>
            <a:srgbClr val="2F69C4"/>
          </a:solidFill>
        </p:spPr>
        <p:txBody>
          <a:bodyPr wrap="square" lIns="0" tIns="0" rIns="0" bIns="0" rtlCol="0"/>
          <a:lstStyle/>
          <a:p>
            <a:endParaRPr/>
          </a:p>
        </p:txBody>
      </p:sp>
      <p:sp>
        <p:nvSpPr>
          <p:cNvPr id="21" name="object 21"/>
          <p:cNvSpPr/>
          <p:nvPr/>
        </p:nvSpPr>
        <p:spPr>
          <a:xfrm>
            <a:off x="2158380" y="538971"/>
            <a:ext cx="9525" cy="130175"/>
          </a:xfrm>
          <a:custGeom>
            <a:avLst/>
            <a:gdLst/>
            <a:ahLst/>
            <a:cxnLst/>
            <a:rect l="l" t="t" r="r" b="b"/>
            <a:pathLst>
              <a:path w="9525" h="130175">
                <a:moveTo>
                  <a:pt x="9156" y="130176"/>
                </a:moveTo>
                <a:lnTo>
                  <a:pt x="0" y="130176"/>
                </a:lnTo>
                <a:lnTo>
                  <a:pt x="0" y="0"/>
                </a:lnTo>
                <a:lnTo>
                  <a:pt x="9156" y="0"/>
                </a:lnTo>
                <a:lnTo>
                  <a:pt x="9156" y="130176"/>
                </a:lnTo>
                <a:close/>
              </a:path>
            </a:pathLst>
          </a:custGeom>
          <a:solidFill>
            <a:srgbClr val="2F69C4"/>
          </a:solidFill>
        </p:spPr>
        <p:txBody>
          <a:bodyPr wrap="square" lIns="0" tIns="0" rIns="0" bIns="0" rtlCol="0"/>
          <a:lstStyle/>
          <a:p>
            <a:endParaRPr/>
          </a:p>
        </p:txBody>
      </p:sp>
      <p:sp>
        <p:nvSpPr>
          <p:cNvPr id="22" name="object 22"/>
          <p:cNvSpPr txBox="1"/>
          <p:nvPr/>
        </p:nvSpPr>
        <p:spPr>
          <a:xfrm>
            <a:off x="2018449" y="530045"/>
            <a:ext cx="1718945" cy="140335"/>
          </a:xfrm>
          <a:prstGeom prst="rect">
            <a:avLst/>
          </a:prstGeom>
        </p:spPr>
        <p:txBody>
          <a:bodyPr vert="horz" wrap="square" lIns="0" tIns="12700" rIns="0" bIns="0" rtlCol="0">
            <a:spAutoFit/>
          </a:bodyPr>
          <a:lstStyle/>
          <a:p>
            <a:pPr marL="12700">
              <a:lnSpc>
                <a:spcPct val="100000"/>
              </a:lnSpc>
              <a:spcBef>
                <a:spcPts val="100"/>
              </a:spcBef>
            </a:pPr>
            <a:r>
              <a:rPr sz="750" spc="-65" dirty="0">
                <a:solidFill>
                  <a:srgbClr val="FBFDFD"/>
                </a:solidFill>
                <a:latin typeface="Arial"/>
                <a:cs typeface="Arial"/>
              </a:rPr>
              <a:t>tt </a:t>
            </a:r>
            <a:r>
              <a:rPr sz="750" spc="-60" dirty="0">
                <a:solidFill>
                  <a:srgbClr val="FBFDFD"/>
                </a:solidFill>
                <a:latin typeface="Arial"/>
                <a:cs typeface="Arial"/>
              </a:rPr>
              <a:t>: </a:t>
            </a:r>
            <a:r>
              <a:rPr sz="750" spc="5" dirty="0">
                <a:solidFill>
                  <a:srgbClr val="FBFDFD"/>
                </a:solidFill>
                <a:latin typeface="Arial"/>
                <a:cs typeface="Arial"/>
              </a:rPr>
              <a:t>www,cs,uiowa, edu </a:t>
            </a:r>
            <a:r>
              <a:rPr sz="750" spc="25" dirty="0">
                <a:solidFill>
                  <a:srgbClr val="FBFDFD"/>
                </a:solidFill>
                <a:latin typeface="Arial"/>
                <a:cs typeface="Arial"/>
              </a:rPr>
              <a:t>~rlenth</a:t>
            </a:r>
            <a:r>
              <a:rPr sz="750" spc="-125" dirty="0">
                <a:solidFill>
                  <a:srgbClr val="FBFDFD"/>
                </a:solidFill>
                <a:latin typeface="Arial"/>
                <a:cs typeface="Arial"/>
              </a:rPr>
              <a:t> </a:t>
            </a:r>
            <a:r>
              <a:rPr sz="750" spc="-20" dirty="0">
                <a:solidFill>
                  <a:srgbClr val="FBFDFD"/>
                </a:solidFill>
                <a:latin typeface="Arial"/>
                <a:cs typeface="Arial"/>
              </a:rPr>
              <a:t>Power</a:t>
            </a:r>
            <a:endParaRPr sz="750">
              <a:latin typeface="Arial"/>
              <a:cs typeface="Arial"/>
            </a:endParaRPr>
          </a:p>
        </p:txBody>
      </p:sp>
      <p:sp>
        <p:nvSpPr>
          <p:cNvPr id="23" name="object 23"/>
          <p:cNvSpPr txBox="1"/>
          <p:nvPr/>
        </p:nvSpPr>
        <p:spPr>
          <a:xfrm>
            <a:off x="7728383" y="379664"/>
            <a:ext cx="462915" cy="346075"/>
          </a:xfrm>
          <a:prstGeom prst="rect">
            <a:avLst/>
          </a:prstGeom>
        </p:spPr>
        <p:txBody>
          <a:bodyPr vert="horz" wrap="square" lIns="0" tIns="12700" rIns="0" bIns="0" rtlCol="0">
            <a:spAutoFit/>
          </a:bodyPr>
          <a:lstStyle/>
          <a:p>
            <a:pPr marL="12700">
              <a:lnSpc>
                <a:spcPct val="100000"/>
              </a:lnSpc>
              <a:spcBef>
                <a:spcPts val="100"/>
              </a:spcBef>
            </a:pPr>
            <a:r>
              <a:rPr sz="750" spc="-40" dirty="0">
                <a:latin typeface="Arial"/>
                <a:cs typeface="Arial"/>
              </a:rPr>
              <a:t>Go</a:t>
            </a:r>
            <a:r>
              <a:rPr sz="750" spc="30" dirty="0">
                <a:latin typeface="Arial"/>
                <a:cs typeface="Arial"/>
              </a:rPr>
              <a:t> </a:t>
            </a:r>
            <a:r>
              <a:rPr sz="2100" u="heavy" spc="-70" dirty="0">
                <a:solidFill>
                  <a:srgbClr val="7E9CB8"/>
                </a:solidFill>
                <a:uFill>
                  <a:solidFill>
                    <a:srgbClr val="384F64"/>
                  </a:solidFill>
                </a:uFill>
                <a:latin typeface="Arial"/>
                <a:cs typeface="Arial"/>
              </a:rPr>
              <a:t>I</a:t>
            </a:r>
            <a:r>
              <a:rPr sz="2100" u="heavy" spc="-70" dirty="0">
                <a:solidFill>
                  <a:srgbClr val="384F64"/>
                </a:solidFill>
                <a:uFill>
                  <a:solidFill>
                    <a:srgbClr val="384F64"/>
                  </a:solidFill>
                </a:uFill>
                <a:latin typeface="Arial"/>
                <a:cs typeface="Arial"/>
              </a:rPr>
              <a:t>la</a:t>
            </a:r>
            <a:endParaRPr sz="2100">
              <a:latin typeface="Arial"/>
              <a:cs typeface="Arial"/>
            </a:endParaRPr>
          </a:p>
        </p:txBody>
      </p:sp>
      <p:sp>
        <p:nvSpPr>
          <p:cNvPr id="24" name="object 24"/>
          <p:cNvSpPr txBox="1"/>
          <p:nvPr/>
        </p:nvSpPr>
        <p:spPr>
          <a:xfrm>
            <a:off x="-44191" y="807906"/>
            <a:ext cx="8891270" cy="1013460"/>
          </a:xfrm>
          <a:prstGeom prst="rect">
            <a:avLst/>
          </a:prstGeom>
        </p:spPr>
        <p:txBody>
          <a:bodyPr vert="horz" wrap="square" lIns="0" tIns="12700" rIns="0" bIns="0" rtlCol="0">
            <a:spAutoFit/>
          </a:bodyPr>
          <a:lstStyle/>
          <a:p>
            <a:pPr marL="283210" indent="-271145">
              <a:lnSpc>
                <a:spcPct val="100000"/>
              </a:lnSpc>
              <a:spcBef>
                <a:spcPts val="100"/>
              </a:spcBef>
              <a:buClr>
                <a:srgbClr val="6E6EAF"/>
              </a:buClr>
              <a:buSzPct val="206666"/>
              <a:buChar char="◆"/>
              <a:tabLst>
                <a:tab pos="283210" algn="l"/>
                <a:tab pos="283845" algn="l"/>
              </a:tabLst>
            </a:pPr>
            <a:r>
              <a:rPr sz="750" spc="-15" dirty="0">
                <a:latin typeface="Arial"/>
                <a:cs typeface="Arial"/>
              </a:rPr>
              <a:t>Calgary </a:t>
            </a:r>
            <a:r>
              <a:rPr sz="750" dirty="0">
                <a:latin typeface="Arial"/>
                <a:cs typeface="Arial"/>
              </a:rPr>
              <a:t>Health </a:t>
            </a:r>
            <a:r>
              <a:rPr sz="750" spc="-10" dirty="0">
                <a:latin typeface="Arial"/>
                <a:cs typeface="Arial"/>
              </a:rPr>
              <a:t>Region</a:t>
            </a:r>
            <a:r>
              <a:rPr sz="750" spc="185" dirty="0">
                <a:latin typeface="Arial"/>
                <a:cs typeface="Arial"/>
              </a:rPr>
              <a:t> </a:t>
            </a:r>
            <a:r>
              <a:rPr sz="750" spc="-5" dirty="0">
                <a:solidFill>
                  <a:srgbClr val="7E9CB8"/>
                </a:solidFill>
                <a:latin typeface="Arial"/>
                <a:cs typeface="Arial"/>
              </a:rPr>
              <a:t>[] </a:t>
            </a:r>
            <a:r>
              <a:rPr sz="750" dirty="0">
                <a:latin typeface="Arial"/>
                <a:cs typeface="Arial"/>
              </a:rPr>
              <a:t>iweb </a:t>
            </a:r>
            <a:r>
              <a:rPr sz="750" spc="-5" dirty="0">
                <a:solidFill>
                  <a:srgbClr val="7E9CB8"/>
                </a:solidFill>
                <a:latin typeface="Arial"/>
                <a:cs typeface="Arial"/>
              </a:rPr>
              <a:t>[] </a:t>
            </a:r>
            <a:r>
              <a:rPr sz="750" spc="-30" dirty="0">
                <a:latin typeface="Arial"/>
                <a:cs typeface="Arial"/>
              </a:rPr>
              <a:t>Science </a:t>
            </a:r>
            <a:r>
              <a:rPr sz="750" spc="-20" dirty="0">
                <a:latin typeface="Arial"/>
                <a:cs typeface="Arial"/>
              </a:rPr>
              <a:t>Grid </a:t>
            </a:r>
            <a:r>
              <a:rPr sz="750" spc="-40" dirty="0">
                <a:latin typeface="Arial"/>
                <a:cs typeface="Arial"/>
              </a:rPr>
              <a:t>This</a:t>
            </a:r>
            <a:r>
              <a:rPr sz="750" spc="45" dirty="0">
                <a:latin typeface="Arial"/>
                <a:cs typeface="Arial"/>
              </a:rPr>
              <a:t> </a:t>
            </a:r>
            <a:r>
              <a:rPr sz="750" spc="-10" dirty="0">
                <a:latin typeface="Arial"/>
                <a:cs typeface="Arial"/>
              </a:rPr>
              <a:t>Week</a:t>
            </a:r>
            <a:endParaRPr sz="750">
              <a:latin typeface="Arial"/>
              <a:cs typeface="Arial"/>
            </a:endParaRPr>
          </a:p>
          <a:p>
            <a:pPr marL="170815" marR="5080" indent="2540">
              <a:lnSpc>
                <a:spcPct val="114999"/>
              </a:lnSpc>
              <a:spcBef>
                <a:spcPts val="1205"/>
              </a:spcBef>
            </a:pPr>
            <a:r>
              <a:rPr sz="1000" spc="20" dirty="0">
                <a:latin typeface="Times New Roman"/>
                <a:cs typeface="Times New Roman"/>
              </a:rPr>
              <a:t>Note: </a:t>
            </a:r>
            <a:r>
              <a:rPr sz="1000" spc="-15" dirty="0">
                <a:latin typeface="Times New Roman"/>
                <a:cs typeface="Times New Roman"/>
              </a:rPr>
              <a:t>This </a:t>
            </a:r>
            <a:r>
              <a:rPr sz="1000" spc="5" dirty="0">
                <a:latin typeface="Times New Roman"/>
                <a:cs typeface="Times New Roman"/>
              </a:rPr>
              <a:t>software </a:t>
            </a:r>
            <a:r>
              <a:rPr sz="1000" spc="25" dirty="0">
                <a:latin typeface="Times New Roman"/>
                <a:cs typeface="Times New Roman"/>
              </a:rPr>
              <a:t>was </a:t>
            </a:r>
            <a:r>
              <a:rPr sz="1000" spc="5" dirty="0">
                <a:latin typeface="Times New Roman"/>
                <a:cs typeface="Times New Roman"/>
              </a:rPr>
              <a:t>recently </a:t>
            </a:r>
            <a:r>
              <a:rPr sz="1000" spc="10" dirty="0">
                <a:latin typeface="Times New Roman"/>
                <a:cs typeface="Times New Roman"/>
              </a:rPr>
              <a:t>revised, and </a:t>
            </a:r>
            <a:r>
              <a:rPr sz="1000" spc="5" dirty="0">
                <a:latin typeface="Times New Roman"/>
                <a:cs typeface="Times New Roman"/>
              </a:rPr>
              <a:t>apparently </a:t>
            </a:r>
            <a:r>
              <a:rPr sz="1000" spc="10" dirty="0">
                <a:latin typeface="Times New Roman"/>
                <a:cs typeface="Times New Roman"/>
              </a:rPr>
              <a:t>some </a:t>
            </a:r>
            <a:r>
              <a:rPr sz="1000" spc="15" dirty="0">
                <a:latin typeface="Times New Roman"/>
                <a:cs typeface="Times New Roman"/>
              </a:rPr>
              <a:t>users </a:t>
            </a:r>
            <a:r>
              <a:rPr sz="1000" spc="5" dirty="0">
                <a:latin typeface="Times New Roman"/>
                <a:cs typeface="Times New Roman"/>
              </a:rPr>
              <a:t>are </a:t>
            </a:r>
            <a:r>
              <a:rPr sz="1000" spc="-10" dirty="0">
                <a:latin typeface="Times New Roman"/>
                <a:cs typeface="Times New Roman"/>
              </a:rPr>
              <a:t>having </a:t>
            </a:r>
            <a:r>
              <a:rPr sz="1000" dirty="0">
                <a:latin typeface="Times New Roman"/>
                <a:cs typeface="Times New Roman"/>
              </a:rPr>
              <a:t>trouble </a:t>
            </a:r>
            <a:r>
              <a:rPr sz="1000" spc="-10" dirty="0">
                <a:latin typeface="Times New Roman"/>
                <a:cs typeface="Times New Roman"/>
              </a:rPr>
              <a:t>with </a:t>
            </a:r>
            <a:r>
              <a:rPr sz="1000" spc="-20" dirty="0">
                <a:latin typeface="Times New Roman"/>
                <a:cs typeface="Times New Roman"/>
              </a:rPr>
              <a:t>it </a:t>
            </a:r>
            <a:r>
              <a:rPr sz="1050" spc="-40" dirty="0">
                <a:latin typeface="Times New Roman"/>
                <a:cs typeface="Times New Roman"/>
              </a:rPr>
              <a:t>running </a:t>
            </a:r>
            <a:r>
              <a:rPr sz="1000" spc="10" dirty="0">
                <a:latin typeface="Times New Roman"/>
                <a:cs typeface="Times New Roman"/>
              </a:rPr>
              <a:t>properly. </a:t>
            </a:r>
            <a:r>
              <a:rPr sz="1000" spc="5" dirty="0">
                <a:latin typeface="Arial"/>
                <a:cs typeface="Arial"/>
              </a:rPr>
              <a:t>If </a:t>
            </a:r>
            <a:r>
              <a:rPr sz="1000" spc="5" dirty="0">
                <a:latin typeface="Times New Roman"/>
                <a:cs typeface="Times New Roman"/>
              </a:rPr>
              <a:t>that </a:t>
            </a:r>
            <a:r>
              <a:rPr sz="1000" spc="20" dirty="0">
                <a:latin typeface="Times New Roman"/>
                <a:cs typeface="Times New Roman"/>
              </a:rPr>
              <a:t>happens to </a:t>
            </a:r>
            <a:r>
              <a:rPr sz="1000" spc="10" dirty="0">
                <a:latin typeface="Times New Roman"/>
                <a:cs typeface="Times New Roman"/>
              </a:rPr>
              <a:t>you, </a:t>
            </a:r>
            <a:r>
              <a:rPr sz="1000" u="heavy" spc="10" dirty="0">
                <a:solidFill>
                  <a:srgbClr val="0000FD"/>
                </a:solidFill>
                <a:uFill>
                  <a:solidFill>
                    <a:srgbClr val="0000FD"/>
                  </a:solidFill>
                </a:uFill>
                <a:latin typeface="Times New Roman"/>
                <a:cs typeface="Times New Roman"/>
              </a:rPr>
              <a:t>here </a:t>
            </a:r>
            <a:r>
              <a:rPr sz="1000" u="heavy" spc="-25" dirty="0">
                <a:solidFill>
                  <a:srgbClr val="0000FD"/>
                </a:solidFill>
                <a:uFill>
                  <a:solidFill>
                    <a:srgbClr val="0000FD"/>
                  </a:solidFill>
                </a:uFill>
                <a:latin typeface="Times New Roman"/>
                <a:cs typeface="Times New Roman"/>
              </a:rPr>
              <a:t>is </a:t>
            </a:r>
            <a:r>
              <a:rPr sz="1000" u="heavy" spc="15" dirty="0">
                <a:solidFill>
                  <a:srgbClr val="0000FD"/>
                </a:solidFill>
                <a:uFill>
                  <a:solidFill>
                    <a:srgbClr val="0000FD"/>
                  </a:solidFill>
                </a:uFill>
                <a:latin typeface="Times New Roman"/>
                <a:cs typeface="Times New Roman"/>
              </a:rPr>
              <a:t>a </a:t>
            </a:r>
            <a:r>
              <a:rPr sz="950" u="heavy" spc="25" dirty="0">
                <a:solidFill>
                  <a:srgbClr val="0000FD"/>
                </a:solidFill>
                <a:uFill>
                  <a:solidFill>
                    <a:srgbClr val="0000FD"/>
                  </a:solidFill>
                </a:uFill>
                <a:latin typeface="Arial"/>
                <a:cs typeface="Arial"/>
              </a:rPr>
              <a:t>link</a:t>
            </a:r>
            <a:r>
              <a:rPr sz="950" spc="25" dirty="0">
                <a:solidFill>
                  <a:srgbClr val="0000FD"/>
                </a:solidFill>
                <a:latin typeface="Arial"/>
                <a:cs typeface="Arial"/>
              </a:rPr>
              <a:t> </a:t>
            </a:r>
            <a:r>
              <a:rPr sz="1000" spc="30" dirty="0">
                <a:latin typeface="Times New Roman"/>
                <a:cs typeface="Times New Roman"/>
              </a:rPr>
              <a:t>to </a:t>
            </a:r>
            <a:r>
              <a:rPr sz="1000" spc="5" dirty="0">
                <a:latin typeface="Times New Roman"/>
                <a:cs typeface="Times New Roman"/>
              </a:rPr>
              <a:t>the </a:t>
            </a:r>
            <a:r>
              <a:rPr sz="1000" dirty="0">
                <a:latin typeface="Times New Roman"/>
                <a:cs typeface="Times New Roman"/>
              </a:rPr>
              <a:t>old  </a:t>
            </a:r>
            <a:r>
              <a:rPr sz="1000" spc="5" dirty="0">
                <a:latin typeface="Times New Roman"/>
                <a:cs typeface="Times New Roman"/>
              </a:rPr>
              <a:t>version </a:t>
            </a:r>
            <a:r>
              <a:rPr sz="1000" dirty="0">
                <a:latin typeface="Arial"/>
                <a:cs typeface="Arial"/>
              </a:rPr>
              <a:t>If </a:t>
            </a:r>
            <a:r>
              <a:rPr sz="1000" spc="10" dirty="0">
                <a:latin typeface="Times New Roman"/>
                <a:cs typeface="Times New Roman"/>
              </a:rPr>
              <a:t>you </a:t>
            </a:r>
            <a:r>
              <a:rPr sz="1000" spc="30" dirty="0">
                <a:latin typeface="Times New Roman"/>
                <a:cs typeface="Times New Roman"/>
              </a:rPr>
              <a:t>do </a:t>
            </a:r>
            <a:r>
              <a:rPr sz="1000" spc="10" dirty="0">
                <a:latin typeface="Times New Roman"/>
                <a:cs typeface="Times New Roman"/>
              </a:rPr>
              <a:t>have </a:t>
            </a:r>
            <a:r>
              <a:rPr sz="1000" spc="15" dirty="0">
                <a:latin typeface="Times New Roman"/>
                <a:cs typeface="Times New Roman"/>
              </a:rPr>
              <a:t>problems, </a:t>
            </a:r>
            <a:r>
              <a:rPr sz="1000" spc="10" dirty="0">
                <a:latin typeface="Times New Roman"/>
                <a:cs typeface="Times New Roman"/>
              </a:rPr>
              <a:t>I'd appreciate your reporting </a:t>
            </a:r>
            <a:r>
              <a:rPr sz="1000" spc="20" dirty="0">
                <a:latin typeface="Times New Roman"/>
                <a:cs typeface="Times New Roman"/>
              </a:rPr>
              <a:t>to </a:t>
            </a:r>
            <a:r>
              <a:rPr sz="1000" spc="-10" dirty="0">
                <a:latin typeface="Times New Roman"/>
                <a:cs typeface="Times New Roman"/>
              </a:rPr>
              <a:t>me </a:t>
            </a:r>
            <a:r>
              <a:rPr sz="1000" u="heavy" spc="5" dirty="0">
                <a:uFill>
                  <a:solidFill>
                    <a:srgbClr val="000000"/>
                  </a:solidFill>
                </a:uFill>
                <a:latin typeface="Times New Roman"/>
                <a:cs typeface="Times New Roman"/>
              </a:rPr>
              <a:t>(</a:t>
            </a:r>
            <a:r>
              <a:rPr sz="1000" u="heavy" spc="5" dirty="0">
                <a:solidFill>
                  <a:srgbClr val="0000FD"/>
                </a:solidFill>
                <a:uFill>
                  <a:solidFill>
                    <a:srgbClr val="000000"/>
                  </a:solidFill>
                </a:uFill>
                <a:latin typeface="Times New Roman"/>
                <a:cs typeface="Times New Roman"/>
              </a:rPr>
              <a:t>russell-lenth@uiowa </a:t>
            </a:r>
            <a:r>
              <a:rPr sz="1000" u="heavy" spc="15" dirty="0">
                <a:solidFill>
                  <a:srgbClr val="0000FD"/>
                </a:solidFill>
                <a:uFill>
                  <a:solidFill>
                    <a:srgbClr val="000000"/>
                  </a:solidFill>
                </a:uFill>
                <a:latin typeface="Times New Roman"/>
                <a:cs typeface="Times New Roman"/>
              </a:rPr>
              <a:t>edu</a:t>
            </a:r>
            <a:r>
              <a:rPr sz="1000" u="heavy" spc="15" dirty="0">
                <a:uFill>
                  <a:solidFill>
                    <a:srgbClr val="000000"/>
                  </a:solidFill>
                </a:uFill>
                <a:latin typeface="Times New Roman"/>
                <a:cs typeface="Times New Roman"/>
              </a:rPr>
              <a:t>)</a:t>
            </a:r>
            <a:r>
              <a:rPr sz="1000" spc="15" dirty="0">
                <a:latin typeface="Times New Roman"/>
                <a:cs typeface="Times New Roman"/>
              </a:rPr>
              <a:t> </a:t>
            </a:r>
            <a:r>
              <a:rPr sz="1000" spc="5" dirty="0">
                <a:latin typeface="Times New Roman"/>
                <a:cs typeface="Times New Roman"/>
              </a:rPr>
              <a:t>the </a:t>
            </a:r>
            <a:r>
              <a:rPr sz="1000" spc="-10" dirty="0">
                <a:latin typeface="Times New Roman"/>
                <a:cs typeface="Times New Roman"/>
              </a:rPr>
              <a:t>following </a:t>
            </a:r>
            <a:r>
              <a:rPr sz="1000" spc="-15" dirty="0">
                <a:latin typeface="Times New Roman"/>
                <a:cs typeface="Times New Roman"/>
              </a:rPr>
              <a:t>information: </a:t>
            </a:r>
            <a:r>
              <a:rPr sz="1000" spc="15" dirty="0">
                <a:latin typeface="Times New Roman"/>
                <a:cs typeface="Times New Roman"/>
              </a:rPr>
              <a:t>(1) </a:t>
            </a:r>
            <a:r>
              <a:rPr sz="1000" spc="-5" dirty="0">
                <a:latin typeface="Times New Roman"/>
                <a:cs typeface="Times New Roman"/>
              </a:rPr>
              <a:t>which </a:t>
            </a:r>
            <a:r>
              <a:rPr sz="1000" spc="35" dirty="0">
                <a:latin typeface="Times New Roman"/>
                <a:cs typeface="Times New Roman"/>
              </a:rPr>
              <a:t>web </a:t>
            </a:r>
            <a:r>
              <a:rPr sz="1000" spc="30" dirty="0">
                <a:latin typeface="Times New Roman"/>
                <a:cs typeface="Times New Roman"/>
              </a:rPr>
              <a:t>browser </a:t>
            </a:r>
            <a:r>
              <a:rPr sz="1000" spc="20" dirty="0">
                <a:latin typeface="Times New Roman"/>
                <a:cs typeface="Times New Roman"/>
              </a:rPr>
              <a:t>you </a:t>
            </a:r>
            <a:r>
              <a:rPr sz="1000" spc="10" dirty="0">
                <a:latin typeface="Times New Roman"/>
                <a:cs typeface="Times New Roman"/>
              </a:rPr>
              <a:t>use and </a:t>
            </a:r>
            <a:r>
              <a:rPr sz="1000" spc="-20" dirty="0">
                <a:latin typeface="Times New Roman"/>
                <a:cs typeface="Times New Roman"/>
              </a:rPr>
              <a:t>its  </a:t>
            </a:r>
            <a:r>
              <a:rPr sz="1000" spc="5" dirty="0">
                <a:latin typeface="Times New Roman"/>
                <a:cs typeface="Times New Roman"/>
              </a:rPr>
              <a:t>version </a:t>
            </a:r>
            <a:r>
              <a:rPr sz="1000" spc="10" dirty="0">
                <a:latin typeface="Times New Roman"/>
                <a:cs typeface="Times New Roman"/>
              </a:rPr>
              <a:t>number; </a:t>
            </a:r>
            <a:r>
              <a:rPr sz="1000" spc="5" dirty="0">
                <a:latin typeface="Times New Roman"/>
                <a:cs typeface="Times New Roman"/>
              </a:rPr>
              <a:t>(2) </a:t>
            </a:r>
            <a:r>
              <a:rPr sz="1000" spc="15" dirty="0">
                <a:latin typeface="Times New Roman"/>
                <a:cs typeface="Times New Roman"/>
              </a:rPr>
              <a:t>what </a:t>
            </a:r>
            <a:r>
              <a:rPr sz="1000" spc="5" dirty="0">
                <a:latin typeface="Times New Roman"/>
                <a:cs typeface="Times New Roman"/>
              </a:rPr>
              <a:t>version ofJ </a:t>
            </a:r>
            <a:r>
              <a:rPr sz="1000" spc="20" dirty="0">
                <a:latin typeface="Times New Roman"/>
                <a:cs typeface="Times New Roman"/>
              </a:rPr>
              <a:t>ava you </a:t>
            </a:r>
            <a:r>
              <a:rPr sz="1000" spc="10" dirty="0">
                <a:latin typeface="Times New Roman"/>
                <a:cs typeface="Times New Roman"/>
              </a:rPr>
              <a:t>have </a:t>
            </a:r>
            <a:r>
              <a:rPr sz="1000" spc="-10" dirty="0">
                <a:latin typeface="Times New Roman"/>
                <a:cs typeface="Times New Roman"/>
              </a:rPr>
              <a:t>installed.. </a:t>
            </a:r>
            <a:r>
              <a:rPr sz="1000" spc="15" dirty="0">
                <a:latin typeface="Times New Roman"/>
                <a:cs typeface="Times New Roman"/>
              </a:rPr>
              <a:t>One </a:t>
            </a:r>
            <a:r>
              <a:rPr sz="1000" spc="25" dirty="0">
                <a:latin typeface="Times New Roman"/>
                <a:cs typeface="Times New Roman"/>
              </a:rPr>
              <a:t>way </a:t>
            </a:r>
            <a:r>
              <a:rPr sz="1000" spc="20" dirty="0">
                <a:latin typeface="Times New Roman"/>
                <a:cs typeface="Times New Roman"/>
              </a:rPr>
              <a:t>to get </a:t>
            </a:r>
            <a:r>
              <a:rPr sz="1000" spc="5" dirty="0">
                <a:latin typeface="Times New Roman"/>
                <a:cs typeface="Times New Roman"/>
              </a:rPr>
              <a:t>the </a:t>
            </a:r>
            <a:r>
              <a:rPr sz="1000" dirty="0">
                <a:latin typeface="Times New Roman"/>
                <a:cs typeface="Times New Roman"/>
              </a:rPr>
              <a:t>latter </a:t>
            </a:r>
            <a:r>
              <a:rPr sz="1000" spc="-10" dirty="0">
                <a:latin typeface="Times New Roman"/>
                <a:cs typeface="Times New Roman"/>
              </a:rPr>
              <a:t>is </a:t>
            </a:r>
            <a:r>
              <a:rPr sz="1000" spc="30" dirty="0">
                <a:latin typeface="Times New Roman"/>
                <a:cs typeface="Times New Roman"/>
              </a:rPr>
              <a:t>to </a:t>
            </a:r>
            <a:r>
              <a:rPr sz="1000" spc="25" dirty="0">
                <a:latin typeface="Times New Roman"/>
                <a:cs typeface="Times New Roman"/>
              </a:rPr>
              <a:t>get </a:t>
            </a:r>
            <a:r>
              <a:rPr sz="1000" spc="20" dirty="0">
                <a:latin typeface="Times New Roman"/>
                <a:cs typeface="Times New Roman"/>
              </a:rPr>
              <a:t>to </a:t>
            </a:r>
            <a:r>
              <a:rPr sz="1000" spc="45" dirty="0">
                <a:latin typeface="Times New Roman"/>
                <a:cs typeface="Times New Roman"/>
              </a:rPr>
              <a:t>a </a:t>
            </a:r>
            <a:r>
              <a:rPr sz="1000" spc="-10" dirty="0">
                <a:latin typeface="Times New Roman"/>
                <a:cs typeface="Times New Roman"/>
              </a:rPr>
              <a:t>terminal </a:t>
            </a:r>
            <a:r>
              <a:rPr sz="1000" spc="15" dirty="0">
                <a:latin typeface="Times New Roman"/>
                <a:cs typeface="Times New Roman"/>
              </a:rPr>
              <a:t>window </a:t>
            </a:r>
            <a:r>
              <a:rPr sz="1000" spc="-5" dirty="0">
                <a:latin typeface="Times New Roman"/>
                <a:cs typeface="Times New Roman"/>
              </a:rPr>
              <a:t>(e.g. </a:t>
            </a:r>
            <a:r>
              <a:rPr sz="1000" spc="-10" dirty="0">
                <a:latin typeface="Times New Roman"/>
                <a:cs typeface="Times New Roman"/>
              </a:rPr>
              <a:t>in </a:t>
            </a:r>
            <a:r>
              <a:rPr sz="1000" spc="20" dirty="0">
                <a:latin typeface="Times New Roman"/>
                <a:cs typeface="Times New Roman"/>
              </a:rPr>
              <a:t>Windows, </a:t>
            </a:r>
            <a:r>
              <a:rPr sz="1000" spc="25" dirty="0">
                <a:latin typeface="Times New Roman"/>
                <a:cs typeface="Times New Roman"/>
              </a:rPr>
              <a:t>[Start] </a:t>
            </a:r>
            <a:r>
              <a:rPr sz="1050" i="1" spc="20" dirty="0">
                <a:latin typeface="Arial"/>
                <a:cs typeface="Arial"/>
              </a:rPr>
              <a:t>I </a:t>
            </a:r>
            <a:r>
              <a:rPr sz="1000" spc="20" dirty="0">
                <a:latin typeface="Times New Roman"/>
                <a:cs typeface="Times New Roman"/>
              </a:rPr>
              <a:t>[Run...] </a:t>
            </a:r>
            <a:r>
              <a:rPr sz="1000" spc="-10" dirty="0">
                <a:latin typeface="Times New Roman"/>
                <a:cs typeface="Times New Roman"/>
              </a:rPr>
              <a:t>"cmd"),  </a:t>
            </a:r>
            <a:r>
              <a:rPr sz="1000" spc="20" dirty="0">
                <a:latin typeface="Times New Roman"/>
                <a:cs typeface="Times New Roman"/>
              </a:rPr>
              <a:t>and </a:t>
            </a:r>
            <a:r>
              <a:rPr sz="1000" spc="10" dirty="0">
                <a:latin typeface="Times New Roman"/>
                <a:cs typeface="Times New Roman"/>
              </a:rPr>
              <a:t>type </a:t>
            </a:r>
            <a:r>
              <a:rPr sz="1000" spc="-5" dirty="0">
                <a:latin typeface="Times New Roman"/>
                <a:cs typeface="Times New Roman"/>
              </a:rPr>
              <a:t>the </a:t>
            </a:r>
            <a:r>
              <a:rPr sz="1000" spc="10" dirty="0">
                <a:latin typeface="Times New Roman"/>
                <a:cs typeface="Times New Roman"/>
              </a:rPr>
              <a:t>command </a:t>
            </a:r>
            <a:r>
              <a:rPr sz="750" spc="5" dirty="0">
                <a:latin typeface="Times New Roman"/>
                <a:cs typeface="Times New Roman"/>
              </a:rPr>
              <a:t>j </a:t>
            </a:r>
            <a:r>
              <a:rPr sz="900" spc="5" dirty="0">
                <a:latin typeface="Times New Roman"/>
                <a:cs typeface="Times New Roman"/>
              </a:rPr>
              <a:t>ava </a:t>
            </a:r>
            <a:r>
              <a:rPr sz="900" spc="185" dirty="0">
                <a:latin typeface="Times New Roman"/>
                <a:cs typeface="Times New Roman"/>
              </a:rPr>
              <a:t>-version </a:t>
            </a:r>
            <a:r>
              <a:rPr sz="900" spc="-10" dirty="0">
                <a:latin typeface="Times New Roman"/>
                <a:cs typeface="Times New Roman"/>
              </a:rPr>
              <a:t>. </a:t>
            </a:r>
            <a:r>
              <a:rPr sz="1000" spc="20" dirty="0">
                <a:latin typeface="Times New Roman"/>
                <a:cs typeface="Times New Roman"/>
              </a:rPr>
              <a:t>Thank</a:t>
            </a:r>
            <a:r>
              <a:rPr sz="1000" spc="140" dirty="0">
                <a:latin typeface="Times New Roman"/>
                <a:cs typeface="Times New Roman"/>
              </a:rPr>
              <a:t> </a:t>
            </a:r>
            <a:r>
              <a:rPr sz="1000" spc="20" dirty="0">
                <a:latin typeface="Times New Roman"/>
                <a:cs typeface="Times New Roman"/>
              </a:rPr>
              <a:t>you</a:t>
            </a:r>
            <a:endParaRPr sz="1000">
              <a:latin typeface="Times New Roman"/>
              <a:cs typeface="Times New Roman"/>
            </a:endParaRPr>
          </a:p>
        </p:txBody>
      </p:sp>
      <p:sp>
        <p:nvSpPr>
          <p:cNvPr id="25" name="object 25"/>
          <p:cNvSpPr txBox="1"/>
          <p:nvPr/>
        </p:nvSpPr>
        <p:spPr>
          <a:xfrm>
            <a:off x="491500" y="2385252"/>
            <a:ext cx="8186420" cy="727710"/>
          </a:xfrm>
          <a:prstGeom prst="rect">
            <a:avLst/>
          </a:prstGeom>
        </p:spPr>
        <p:txBody>
          <a:bodyPr vert="horz" wrap="square" lIns="0" tIns="13335" rIns="0" bIns="0" rtlCol="0">
            <a:spAutoFit/>
          </a:bodyPr>
          <a:lstStyle/>
          <a:p>
            <a:pPr marL="12700">
              <a:lnSpc>
                <a:spcPct val="100000"/>
              </a:lnSpc>
              <a:spcBef>
                <a:spcPts val="105"/>
              </a:spcBef>
            </a:pPr>
            <a:r>
              <a:rPr sz="4600" b="1" spc="-665" dirty="0">
                <a:latin typeface="Arial"/>
                <a:cs typeface="Arial"/>
              </a:rPr>
              <a:t>lliit.,_</a:t>
            </a:r>
            <a:r>
              <a:rPr sz="4600" b="1" spc="-55" dirty="0">
                <a:latin typeface="Arial"/>
                <a:cs typeface="Arial"/>
              </a:rPr>
              <a:t> </a:t>
            </a:r>
            <a:r>
              <a:rPr sz="3250" b="1" spc="30" dirty="0">
                <a:solidFill>
                  <a:srgbClr val="A5464D"/>
                </a:solidFill>
                <a:latin typeface="Times New Roman"/>
                <a:cs typeface="Times New Roman"/>
              </a:rPr>
              <a:t>Java </a:t>
            </a:r>
            <a:r>
              <a:rPr sz="3250" b="1" spc="40" dirty="0">
                <a:solidFill>
                  <a:srgbClr val="A5464D"/>
                </a:solidFill>
                <a:latin typeface="Times New Roman"/>
                <a:cs typeface="Times New Roman"/>
              </a:rPr>
              <a:t>applets </a:t>
            </a:r>
            <a:r>
              <a:rPr sz="3250" b="1" spc="80" dirty="0">
                <a:solidFill>
                  <a:srgbClr val="A5464D"/>
                </a:solidFill>
                <a:latin typeface="Times New Roman"/>
                <a:cs typeface="Times New Roman"/>
              </a:rPr>
              <a:t>for </a:t>
            </a:r>
            <a:r>
              <a:rPr sz="3250" b="1" spc="15" dirty="0">
                <a:solidFill>
                  <a:srgbClr val="A5464D"/>
                </a:solidFill>
                <a:latin typeface="Times New Roman"/>
                <a:cs typeface="Times New Roman"/>
              </a:rPr>
              <a:t>power </a:t>
            </a:r>
            <a:r>
              <a:rPr sz="3250" b="1" spc="35" dirty="0">
                <a:solidFill>
                  <a:srgbClr val="A5464D"/>
                </a:solidFill>
                <a:latin typeface="Times New Roman"/>
                <a:cs typeface="Times New Roman"/>
              </a:rPr>
              <a:t>and </a:t>
            </a:r>
            <a:r>
              <a:rPr sz="3250" b="1" spc="45" dirty="0">
                <a:solidFill>
                  <a:srgbClr val="A5464D"/>
                </a:solidFill>
                <a:latin typeface="Times New Roman"/>
                <a:cs typeface="Times New Roman"/>
              </a:rPr>
              <a:t>sample</a:t>
            </a:r>
            <a:r>
              <a:rPr sz="3250" b="1" spc="310" dirty="0">
                <a:solidFill>
                  <a:srgbClr val="A5464D"/>
                </a:solidFill>
                <a:latin typeface="Times New Roman"/>
                <a:cs typeface="Times New Roman"/>
              </a:rPr>
              <a:t> </a:t>
            </a:r>
            <a:r>
              <a:rPr sz="3250" b="1" spc="5" dirty="0">
                <a:solidFill>
                  <a:srgbClr val="A5464D"/>
                </a:solidFill>
                <a:latin typeface="Times New Roman"/>
                <a:cs typeface="Times New Roman"/>
              </a:rPr>
              <a:t>size</a:t>
            </a:r>
            <a:endParaRPr sz="3250">
              <a:latin typeface="Times New Roman"/>
              <a:cs typeface="Times New Roman"/>
            </a:endParaRPr>
          </a:p>
        </p:txBody>
      </p:sp>
      <p:sp>
        <p:nvSpPr>
          <p:cNvPr id="26" name="object 26"/>
          <p:cNvSpPr txBox="1"/>
          <p:nvPr/>
        </p:nvSpPr>
        <p:spPr>
          <a:xfrm>
            <a:off x="42383" y="6214747"/>
            <a:ext cx="8753475" cy="351790"/>
          </a:xfrm>
          <a:prstGeom prst="rect">
            <a:avLst/>
          </a:prstGeom>
        </p:spPr>
        <p:txBody>
          <a:bodyPr vert="horz" wrap="square" lIns="0" tIns="12700" rIns="0" bIns="0" rtlCol="0">
            <a:spAutoFit/>
          </a:bodyPr>
          <a:lstStyle/>
          <a:p>
            <a:pPr marL="32384">
              <a:lnSpc>
                <a:spcPct val="100000"/>
              </a:lnSpc>
              <a:spcBef>
                <a:spcPts val="100"/>
              </a:spcBef>
            </a:pPr>
            <a:r>
              <a:rPr sz="900" u="heavy" dirty="0">
                <a:uFill>
                  <a:solidFill>
                    <a:srgbClr val="000000"/>
                  </a:solidFill>
                </a:uFill>
                <a:latin typeface="Times New Roman"/>
                <a:cs typeface="Times New Roman"/>
              </a:rPr>
              <a:t>Note: </a:t>
            </a:r>
            <a:r>
              <a:rPr sz="900" u="heavy" spc="25" dirty="0">
                <a:uFill>
                  <a:solidFill>
                    <a:srgbClr val="000000"/>
                  </a:solidFill>
                </a:uFill>
                <a:latin typeface="Times New Roman"/>
                <a:cs typeface="Times New Roman"/>
              </a:rPr>
              <a:t>These </a:t>
            </a:r>
            <a:r>
              <a:rPr sz="900" u="heavy" dirty="0">
                <a:uFill>
                  <a:solidFill>
                    <a:srgbClr val="000000"/>
                  </a:solidFill>
                </a:uFill>
                <a:latin typeface="Times New Roman"/>
                <a:cs typeface="Times New Roman"/>
              </a:rPr>
              <a:t>require </a:t>
            </a:r>
            <a:r>
              <a:rPr sz="900" u="heavy" spc="10" dirty="0">
                <a:uFill>
                  <a:solidFill>
                    <a:srgbClr val="000000"/>
                  </a:solidFill>
                </a:uFill>
                <a:latin typeface="Times New Roman"/>
                <a:cs typeface="Times New Roman"/>
              </a:rPr>
              <a:t>a </a:t>
            </a:r>
            <a:r>
              <a:rPr sz="900" u="heavy" spc="-5" dirty="0">
                <a:uFill>
                  <a:solidFill>
                    <a:srgbClr val="000000"/>
                  </a:solidFill>
                </a:uFill>
                <a:latin typeface="Times New Roman"/>
                <a:cs typeface="Times New Roman"/>
              </a:rPr>
              <a:t>web </a:t>
            </a:r>
            <a:r>
              <a:rPr sz="900" u="heavy" spc="10" dirty="0">
                <a:uFill>
                  <a:solidFill>
                    <a:srgbClr val="000000"/>
                  </a:solidFill>
                </a:uFill>
                <a:latin typeface="Times New Roman"/>
                <a:cs typeface="Times New Roman"/>
              </a:rPr>
              <a:t>browser </a:t>
            </a:r>
            <a:r>
              <a:rPr sz="900" u="heavy" dirty="0">
                <a:uFill>
                  <a:solidFill>
                    <a:srgbClr val="000000"/>
                  </a:solidFill>
                </a:uFill>
                <a:latin typeface="Times New Roman"/>
                <a:cs typeface="Times New Roman"/>
              </a:rPr>
              <a:t>capable </a:t>
            </a:r>
            <a:r>
              <a:rPr sz="900" u="heavy" spc="-15" dirty="0">
                <a:uFill>
                  <a:solidFill>
                    <a:srgbClr val="000000"/>
                  </a:solidFill>
                </a:uFill>
                <a:latin typeface="Times New Roman"/>
                <a:cs typeface="Times New Roman"/>
              </a:rPr>
              <a:t>of </a:t>
            </a:r>
            <a:r>
              <a:rPr sz="900" u="heavy" spc="20" dirty="0">
                <a:uFill>
                  <a:solidFill>
                    <a:srgbClr val="000000"/>
                  </a:solidFill>
                </a:uFill>
                <a:latin typeface="Times New Roman"/>
                <a:cs typeface="Times New Roman"/>
              </a:rPr>
              <a:t>running Java </a:t>
            </a:r>
            <a:r>
              <a:rPr sz="900" u="heavy" spc="5" dirty="0">
                <a:uFill>
                  <a:solidFill>
                    <a:srgbClr val="000000"/>
                  </a:solidFill>
                </a:uFill>
                <a:latin typeface="Times New Roman"/>
                <a:cs typeface="Times New Roman"/>
              </a:rPr>
              <a:t>applets </a:t>
            </a:r>
            <a:r>
              <a:rPr sz="900" u="heavy" spc="15" dirty="0">
                <a:uFill>
                  <a:solidFill>
                    <a:srgbClr val="000000"/>
                  </a:solidFill>
                </a:uFill>
                <a:latin typeface="Times New Roman"/>
                <a:cs typeface="Times New Roman"/>
              </a:rPr>
              <a:t>(version </a:t>
            </a:r>
            <a:r>
              <a:rPr sz="900" u="heavy" spc="-30" dirty="0">
                <a:uFill>
                  <a:solidFill>
                    <a:srgbClr val="000000"/>
                  </a:solidFill>
                </a:uFill>
                <a:latin typeface="Times New Roman"/>
                <a:cs typeface="Times New Roman"/>
              </a:rPr>
              <a:t>1.1 </a:t>
            </a:r>
            <a:r>
              <a:rPr sz="900" u="heavy" dirty="0">
                <a:uFill>
                  <a:solidFill>
                    <a:srgbClr val="000000"/>
                  </a:solidFill>
                </a:uFill>
                <a:latin typeface="Times New Roman"/>
                <a:cs typeface="Times New Roman"/>
              </a:rPr>
              <a:t>or higher). </a:t>
            </a:r>
            <a:r>
              <a:rPr sz="900" u="heavy" spc="-10" dirty="0">
                <a:uFill>
                  <a:solidFill>
                    <a:srgbClr val="000000"/>
                  </a:solidFill>
                </a:uFill>
                <a:latin typeface="Times New Roman"/>
                <a:cs typeface="Times New Roman"/>
              </a:rPr>
              <a:t>If </a:t>
            </a:r>
            <a:r>
              <a:rPr sz="900" u="heavy" spc="40" dirty="0">
                <a:uFill>
                  <a:solidFill>
                    <a:srgbClr val="000000"/>
                  </a:solidFill>
                </a:uFill>
                <a:latin typeface="Times New Roman"/>
                <a:cs typeface="Times New Roman"/>
              </a:rPr>
              <a:t>you </a:t>
            </a:r>
            <a:r>
              <a:rPr sz="900" u="heavy" spc="5" dirty="0">
                <a:uFill>
                  <a:solidFill>
                    <a:srgbClr val="000000"/>
                  </a:solidFill>
                </a:uFill>
                <a:latin typeface="Times New Roman"/>
                <a:cs typeface="Times New Roman"/>
              </a:rPr>
              <a:t>do </a:t>
            </a:r>
            <a:r>
              <a:rPr sz="900" u="heavy" dirty="0">
                <a:uFill>
                  <a:solidFill>
                    <a:srgbClr val="000000"/>
                  </a:solidFill>
                </a:uFill>
                <a:latin typeface="Times New Roman"/>
                <a:cs typeface="Times New Roman"/>
              </a:rPr>
              <a:t>not </a:t>
            </a:r>
            <a:r>
              <a:rPr sz="900" u="heavy" spc="15" dirty="0">
                <a:uFill>
                  <a:solidFill>
                    <a:srgbClr val="000000"/>
                  </a:solidFill>
                </a:uFill>
                <a:latin typeface="Times New Roman"/>
                <a:cs typeface="Times New Roman"/>
              </a:rPr>
              <a:t>see </a:t>
            </a:r>
            <a:r>
              <a:rPr sz="900" u="heavy" spc="10" dirty="0">
                <a:uFill>
                  <a:solidFill>
                    <a:srgbClr val="000000"/>
                  </a:solidFill>
                </a:uFill>
                <a:latin typeface="Times New Roman"/>
                <a:cs typeface="Times New Roman"/>
              </a:rPr>
              <a:t>a selection list above, </a:t>
            </a:r>
            <a:r>
              <a:rPr sz="900" u="heavy" spc="15" dirty="0">
                <a:uFill>
                  <a:solidFill>
                    <a:srgbClr val="000000"/>
                  </a:solidFill>
                </a:uFill>
                <a:latin typeface="Times New Roman"/>
                <a:cs typeface="Times New Roman"/>
              </a:rPr>
              <a:t>chances </a:t>
            </a:r>
            <a:r>
              <a:rPr sz="900" u="heavy" spc="-25" dirty="0">
                <a:uFill>
                  <a:solidFill>
                    <a:srgbClr val="000000"/>
                  </a:solidFill>
                </a:uFill>
                <a:latin typeface="Times New Roman"/>
                <a:cs typeface="Times New Roman"/>
              </a:rPr>
              <a:t>are </a:t>
            </a:r>
            <a:r>
              <a:rPr sz="900" u="heavy" spc="30" dirty="0">
                <a:uFill>
                  <a:solidFill>
                    <a:srgbClr val="000000"/>
                  </a:solidFill>
                </a:uFill>
                <a:latin typeface="Times New Roman"/>
                <a:cs typeface="Times New Roman"/>
              </a:rPr>
              <a:t>that </a:t>
            </a:r>
            <a:r>
              <a:rPr sz="900" u="heavy" spc="40" dirty="0">
                <a:uFill>
                  <a:solidFill>
                    <a:srgbClr val="000000"/>
                  </a:solidFill>
                </a:uFill>
                <a:latin typeface="Times New Roman"/>
                <a:cs typeface="Times New Roman"/>
              </a:rPr>
              <a:t>you </a:t>
            </a:r>
            <a:r>
              <a:rPr sz="900" u="heavy" spc="-5" dirty="0">
                <a:uFill>
                  <a:solidFill>
                    <a:srgbClr val="000000"/>
                  </a:solidFill>
                </a:uFill>
                <a:latin typeface="Times New Roman"/>
                <a:cs typeface="Times New Roman"/>
              </a:rPr>
              <a:t>either </a:t>
            </a:r>
            <a:r>
              <a:rPr sz="900" u="heavy" spc="20" dirty="0">
                <a:uFill>
                  <a:solidFill>
                    <a:srgbClr val="000000"/>
                  </a:solidFill>
                </a:uFill>
                <a:latin typeface="Times New Roman"/>
                <a:cs typeface="Times New Roman"/>
              </a:rPr>
              <a:t>have </a:t>
            </a:r>
            <a:r>
              <a:rPr sz="900" u="heavy" spc="10" dirty="0">
                <a:uFill>
                  <a:solidFill>
                    <a:srgbClr val="000000"/>
                  </a:solidFill>
                </a:uFill>
                <a:latin typeface="Times New Roman"/>
                <a:cs typeface="Times New Roman"/>
              </a:rPr>
              <a:t>disabled </a:t>
            </a:r>
            <a:r>
              <a:rPr sz="900" u="heavy" spc="5" dirty="0">
                <a:uFill>
                  <a:solidFill>
                    <a:srgbClr val="000000"/>
                  </a:solidFill>
                </a:uFill>
                <a:latin typeface="Times New Roman"/>
                <a:cs typeface="Times New Roman"/>
              </a:rPr>
              <a:t>Java,</a:t>
            </a:r>
            <a:r>
              <a:rPr sz="900" u="heavy" spc="215" dirty="0">
                <a:uFill>
                  <a:solidFill>
                    <a:srgbClr val="000000"/>
                  </a:solidFill>
                </a:uFill>
                <a:latin typeface="Times New Roman"/>
                <a:cs typeface="Times New Roman"/>
              </a:rPr>
              <a:t> </a:t>
            </a:r>
            <a:r>
              <a:rPr sz="900" u="heavy" spc="25" dirty="0">
                <a:uFill>
                  <a:solidFill>
                    <a:srgbClr val="000000"/>
                  </a:solidFill>
                </a:uFill>
                <a:latin typeface="Times New Roman"/>
                <a:cs typeface="Times New Roman"/>
              </a:rPr>
              <a:t>your</a:t>
            </a:r>
            <a:endParaRPr sz="900">
              <a:latin typeface="Times New Roman"/>
              <a:cs typeface="Times New Roman"/>
            </a:endParaRPr>
          </a:p>
          <a:p>
            <a:pPr marL="12700">
              <a:lnSpc>
                <a:spcPct val="100000"/>
              </a:lnSpc>
              <a:spcBef>
                <a:spcPts val="585"/>
              </a:spcBef>
            </a:pPr>
            <a:r>
              <a:rPr sz="750" spc="-10" dirty="0">
                <a:latin typeface="Arial"/>
                <a:cs typeface="Arial"/>
              </a:rPr>
              <a:t>Applet </a:t>
            </a:r>
            <a:r>
              <a:rPr sz="750" spc="-5" dirty="0">
                <a:latin typeface="Arial"/>
                <a:cs typeface="Arial"/>
              </a:rPr>
              <a:t>rvl.piface,apps,PiPicker</a:t>
            </a:r>
            <a:r>
              <a:rPr sz="750" spc="160" dirty="0">
                <a:latin typeface="Arial"/>
                <a:cs typeface="Arial"/>
              </a:rPr>
              <a:t> </a:t>
            </a:r>
            <a:r>
              <a:rPr sz="750" spc="20" dirty="0">
                <a:latin typeface="Arial"/>
                <a:cs typeface="Arial"/>
              </a:rPr>
              <a:t>started</a:t>
            </a:r>
            <a:endParaRPr sz="750">
              <a:latin typeface="Arial"/>
              <a:cs typeface="Arial"/>
            </a:endParaRPr>
          </a:p>
        </p:txBody>
      </p:sp>
      <p:sp>
        <p:nvSpPr>
          <p:cNvPr id="27" name="object 27"/>
          <p:cNvSpPr txBox="1"/>
          <p:nvPr/>
        </p:nvSpPr>
        <p:spPr>
          <a:xfrm>
            <a:off x="9017833" y="6233831"/>
            <a:ext cx="113030" cy="140335"/>
          </a:xfrm>
          <a:prstGeom prst="rect">
            <a:avLst/>
          </a:prstGeom>
        </p:spPr>
        <p:txBody>
          <a:bodyPr vert="horz" wrap="square" lIns="0" tIns="12700" rIns="0" bIns="0" rtlCol="0">
            <a:spAutoFit/>
          </a:bodyPr>
          <a:lstStyle/>
          <a:p>
            <a:pPr marL="12700">
              <a:lnSpc>
                <a:spcPct val="100000"/>
              </a:lnSpc>
              <a:spcBef>
                <a:spcPts val="100"/>
              </a:spcBef>
            </a:pPr>
            <a:r>
              <a:rPr sz="750" b="1" u="heavy" spc="25" dirty="0">
                <a:solidFill>
                  <a:srgbClr val="4D6285"/>
                </a:solidFill>
                <a:uFill>
                  <a:solidFill>
                    <a:srgbClr val="4D6285"/>
                  </a:solidFill>
                </a:uFill>
                <a:latin typeface="Arial"/>
                <a:cs typeface="Arial"/>
              </a:rPr>
              <a:t>v</a:t>
            </a:r>
            <a:r>
              <a:rPr sz="750" b="1" u="heavy" spc="35" dirty="0">
                <a:solidFill>
                  <a:srgbClr val="4D6285"/>
                </a:solidFill>
                <a:uFill>
                  <a:solidFill>
                    <a:srgbClr val="4D6285"/>
                  </a:solidFill>
                </a:uFill>
                <a:latin typeface="Arial"/>
                <a:cs typeface="Arial"/>
              </a:rPr>
              <a:t> </a:t>
            </a:r>
            <a:endParaRPr sz="750">
              <a:latin typeface="Arial"/>
              <a:cs typeface="Arial"/>
            </a:endParaRPr>
          </a:p>
        </p:txBody>
      </p:sp>
      <p:sp>
        <p:nvSpPr>
          <p:cNvPr id="28" name="object 28"/>
          <p:cNvSpPr/>
          <p:nvPr/>
        </p:nvSpPr>
        <p:spPr>
          <a:xfrm>
            <a:off x="391522" y="6589940"/>
            <a:ext cx="250190" cy="216535"/>
          </a:xfrm>
          <a:custGeom>
            <a:avLst/>
            <a:gdLst/>
            <a:ahLst/>
            <a:cxnLst/>
            <a:rect l="l" t="t" r="r" b="b"/>
            <a:pathLst>
              <a:path w="250190" h="216534">
                <a:moveTo>
                  <a:pt x="250021" y="216249"/>
                </a:moveTo>
                <a:lnTo>
                  <a:pt x="0" y="216249"/>
                </a:lnTo>
                <a:lnTo>
                  <a:pt x="0" y="0"/>
                </a:lnTo>
                <a:lnTo>
                  <a:pt x="250021" y="0"/>
                </a:lnTo>
                <a:lnTo>
                  <a:pt x="250021" y="216249"/>
                </a:lnTo>
                <a:close/>
              </a:path>
            </a:pathLst>
          </a:custGeom>
          <a:solidFill>
            <a:srgbClr val="4B8C3B"/>
          </a:solidFill>
        </p:spPr>
        <p:txBody>
          <a:bodyPr wrap="square" lIns="0" tIns="0" rIns="0" bIns="0" rtlCol="0"/>
          <a:lstStyle/>
          <a:p>
            <a:endParaRPr/>
          </a:p>
        </p:txBody>
      </p:sp>
      <p:sp>
        <p:nvSpPr>
          <p:cNvPr id="29" name="object 29"/>
          <p:cNvSpPr txBox="1"/>
          <p:nvPr/>
        </p:nvSpPr>
        <p:spPr>
          <a:xfrm>
            <a:off x="391522" y="6615061"/>
            <a:ext cx="258445" cy="169545"/>
          </a:xfrm>
          <a:prstGeom prst="rect">
            <a:avLst/>
          </a:prstGeom>
        </p:spPr>
        <p:txBody>
          <a:bodyPr vert="horz" wrap="square" lIns="0" tIns="0" rIns="0" bIns="0" rtlCol="0">
            <a:spAutoFit/>
          </a:bodyPr>
          <a:lstStyle/>
          <a:p>
            <a:pPr>
              <a:lnSpc>
                <a:spcPts val="1310"/>
              </a:lnSpc>
            </a:pPr>
            <a:r>
              <a:rPr sz="1150" b="1" spc="25" dirty="0">
                <a:solidFill>
                  <a:srgbClr val="FBFDFD"/>
                </a:solidFill>
                <a:latin typeface="Arial"/>
                <a:cs typeface="Arial"/>
              </a:rPr>
              <a:t>t</a:t>
            </a:r>
            <a:r>
              <a:rPr sz="1150" b="1" spc="235" dirty="0">
                <a:solidFill>
                  <a:srgbClr val="FBFDFD"/>
                </a:solidFill>
                <a:latin typeface="Arial"/>
                <a:cs typeface="Arial"/>
              </a:rPr>
              <a:t> </a:t>
            </a:r>
            <a:r>
              <a:rPr sz="1200" b="1" spc="15" dirty="0">
                <a:solidFill>
                  <a:srgbClr val="FBFDFD"/>
                </a:solidFill>
                <a:latin typeface="Times New Roman"/>
                <a:cs typeface="Times New Roman"/>
              </a:rPr>
              <a:t>rt</a:t>
            </a:r>
            <a:endParaRPr sz="1200">
              <a:latin typeface="Times New Roman"/>
              <a:cs typeface="Times New Roman"/>
            </a:endParaRPr>
          </a:p>
        </p:txBody>
      </p:sp>
      <p:sp>
        <p:nvSpPr>
          <p:cNvPr id="30" name="object 30"/>
          <p:cNvSpPr txBox="1"/>
          <p:nvPr/>
        </p:nvSpPr>
        <p:spPr>
          <a:xfrm>
            <a:off x="8640281" y="6585737"/>
            <a:ext cx="74930" cy="208915"/>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87B8D8"/>
                </a:solidFill>
                <a:latin typeface="Times New Roman"/>
                <a:cs typeface="Times New Roman"/>
              </a:rPr>
              <a:t>-</a:t>
            </a:r>
            <a:endParaRPr sz="1200">
              <a:latin typeface="Times New Roman"/>
              <a:cs typeface="Times New Roman"/>
            </a:endParaRPr>
          </a:p>
        </p:txBody>
      </p:sp>
      <p:sp>
        <p:nvSpPr>
          <p:cNvPr id="31" name="object 31"/>
          <p:cNvSpPr/>
          <p:nvPr/>
        </p:nvSpPr>
        <p:spPr>
          <a:xfrm>
            <a:off x="215213" y="6682451"/>
            <a:ext cx="418465" cy="130175"/>
          </a:xfrm>
          <a:custGeom>
            <a:avLst/>
            <a:gdLst/>
            <a:ahLst/>
            <a:cxnLst/>
            <a:rect l="l" t="t" r="r" b="b"/>
            <a:pathLst>
              <a:path w="418465" h="130175">
                <a:moveTo>
                  <a:pt x="418132" y="130176"/>
                </a:moveTo>
                <a:lnTo>
                  <a:pt x="0" y="130176"/>
                </a:lnTo>
                <a:lnTo>
                  <a:pt x="0" y="0"/>
                </a:lnTo>
                <a:lnTo>
                  <a:pt x="418132" y="0"/>
                </a:lnTo>
                <a:lnTo>
                  <a:pt x="418132" y="130176"/>
                </a:lnTo>
                <a:close/>
              </a:path>
            </a:pathLst>
          </a:custGeom>
          <a:solidFill>
            <a:srgbClr val="4B8C3B"/>
          </a:solidFill>
        </p:spPr>
        <p:txBody>
          <a:bodyPr wrap="square" lIns="0" tIns="0" rIns="0" bIns="0" rtlCol="0"/>
          <a:lstStyle/>
          <a:p>
            <a:endParaRPr/>
          </a:p>
        </p:txBody>
      </p:sp>
      <p:sp>
        <p:nvSpPr>
          <p:cNvPr id="32" name="object 32"/>
          <p:cNvSpPr/>
          <p:nvPr/>
        </p:nvSpPr>
        <p:spPr>
          <a:xfrm>
            <a:off x="1181625" y="6682451"/>
            <a:ext cx="73660" cy="130175"/>
          </a:xfrm>
          <a:custGeom>
            <a:avLst/>
            <a:gdLst/>
            <a:ahLst/>
            <a:cxnLst/>
            <a:rect l="l" t="t" r="r" b="b"/>
            <a:pathLst>
              <a:path w="73659" h="130175">
                <a:moveTo>
                  <a:pt x="73249" y="130176"/>
                </a:moveTo>
                <a:lnTo>
                  <a:pt x="0" y="130176"/>
                </a:lnTo>
                <a:lnTo>
                  <a:pt x="0" y="0"/>
                </a:lnTo>
                <a:lnTo>
                  <a:pt x="73249" y="0"/>
                </a:lnTo>
                <a:lnTo>
                  <a:pt x="73249" y="130176"/>
                </a:lnTo>
                <a:close/>
              </a:path>
            </a:pathLst>
          </a:custGeom>
          <a:solidFill>
            <a:srgbClr val="3D629C"/>
          </a:solidFill>
        </p:spPr>
        <p:txBody>
          <a:bodyPr wrap="square" lIns="0" tIns="0" rIns="0" bIns="0" rtlCol="0"/>
          <a:lstStyle/>
          <a:p>
            <a:endParaRPr/>
          </a:p>
        </p:txBody>
      </p:sp>
      <p:sp>
        <p:nvSpPr>
          <p:cNvPr id="33" name="object 33"/>
          <p:cNvSpPr/>
          <p:nvPr/>
        </p:nvSpPr>
        <p:spPr>
          <a:xfrm>
            <a:off x="1365734" y="6680913"/>
            <a:ext cx="88900" cy="137160"/>
          </a:xfrm>
          <a:custGeom>
            <a:avLst/>
            <a:gdLst/>
            <a:ahLst/>
            <a:cxnLst/>
            <a:rect l="l" t="t" r="r" b="b"/>
            <a:pathLst>
              <a:path w="88900" h="137159">
                <a:moveTo>
                  <a:pt x="88509" y="136652"/>
                </a:moveTo>
                <a:lnTo>
                  <a:pt x="0" y="136652"/>
                </a:lnTo>
                <a:lnTo>
                  <a:pt x="0" y="0"/>
                </a:lnTo>
                <a:lnTo>
                  <a:pt x="88509" y="0"/>
                </a:lnTo>
                <a:lnTo>
                  <a:pt x="88509" y="136652"/>
                </a:lnTo>
                <a:close/>
              </a:path>
            </a:pathLst>
          </a:custGeom>
          <a:solidFill>
            <a:srgbClr val="3F4D7C"/>
          </a:solidFill>
        </p:spPr>
        <p:txBody>
          <a:bodyPr wrap="square" lIns="0" tIns="0" rIns="0" bIns="0" rtlCol="0"/>
          <a:lstStyle/>
          <a:p>
            <a:endParaRPr/>
          </a:p>
        </p:txBody>
      </p:sp>
      <p:sp>
        <p:nvSpPr>
          <p:cNvPr id="34" name="object 34"/>
          <p:cNvSpPr txBox="1"/>
          <p:nvPr/>
        </p:nvSpPr>
        <p:spPr>
          <a:xfrm>
            <a:off x="83153" y="6673523"/>
            <a:ext cx="1337945" cy="140335"/>
          </a:xfrm>
          <a:prstGeom prst="rect">
            <a:avLst/>
          </a:prstGeom>
        </p:spPr>
        <p:txBody>
          <a:bodyPr vert="horz" wrap="square" lIns="0" tIns="12700" rIns="0" bIns="0" rtlCol="0">
            <a:spAutoFit/>
          </a:bodyPr>
          <a:lstStyle/>
          <a:p>
            <a:pPr marL="12700">
              <a:lnSpc>
                <a:spcPct val="100000"/>
              </a:lnSpc>
              <a:spcBef>
                <a:spcPts val="100"/>
              </a:spcBef>
              <a:tabLst>
                <a:tab pos="899160" algn="l"/>
                <a:tab pos="1097915" algn="l"/>
              </a:tabLst>
            </a:pPr>
            <a:r>
              <a:rPr sz="750" spc="-10" dirty="0">
                <a:solidFill>
                  <a:srgbClr val="809CFD"/>
                </a:solidFill>
                <a:latin typeface="Arial"/>
                <a:cs typeface="Arial"/>
              </a:rPr>
              <a:t>,.</a:t>
            </a:r>
            <a:r>
              <a:rPr sz="750" spc="-90" dirty="0">
                <a:solidFill>
                  <a:srgbClr val="809CFD"/>
                </a:solidFill>
                <a:latin typeface="Arial"/>
                <a:cs typeface="Arial"/>
              </a:rPr>
              <a:t> </a:t>
            </a:r>
            <a:r>
              <a:rPr sz="750" spc="-10" dirty="0">
                <a:solidFill>
                  <a:srgbClr val="E2BC0E"/>
                </a:solidFill>
                <a:latin typeface="Arial"/>
                <a:cs typeface="Arial"/>
              </a:rPr>
              <a:t>. </a:t>
            </a:r>
            <a:r>
              <a:rPr sz="750" spc="114" dirty="0">
                <a:solidFill>
                  <a:srgbClr val="E2BC0E"/>
                </a:solidFill>
                <a:latin typeface="Arial"/>
                <a:cs typeface="Arial"/>
              </a:rPr>
              <a:t> </a:t>
            </a:r>
            <a:r>
              <a:rPr sz="750" spc="-10" dirty="0">
                <a:solidFill>
                  <a:srgbClr val="3BAF3B"/>
                </a:solidFill>
                <a:latin typeface="Arial"/>
                <a:cs typeface="Arial"/>
              </a:rPr>
              <a:t>..	</a:t>
            </a:r>
            <a:r>
              <a:rPr sz="750" spc="-10" dirty="0">
                <a:solidFill>
                  <a:srgbClr val="E49A36"/>
                </a:solidFill>
                <a:latin typeface="Arial"/>
                <a:cs typeface="Arial"/>
              </a:rPr>
              <a:t>-	</a:t>
            </a:r>
            <a:r>
              <a:rPr sz="750" spc="-10" dirty="0">
                <a:solidFill>
                  <a:srgbClr val="AEBCDA"/>
                </a:solidFill>
                <a:latin typeface="Arial"/>
                <a:cs typeface="Arial"/>
              </a:rPr>
              <a:t>. </a:t>
            </a:r>
            <a:r>
              <a:rPr sz="750" spc="-50" dirty="0">
                <a:solidFill>
                  <a:srgbClr val="56BC34"/>
                </a:solidFill>
                <a:latin typeface="Arial"/>
                <a:cs typeface="Arial"/>
              </a:rPr>
              <a:t>-</a:t>
            </a:r>
            <a:r>
              <a:rPr sz="750" spc="35" dirty="0">
                <a:solidFill>
                  <a:srgbClr val="56BC34"/>
                </a:solidFill>
                <a:latin typeface="Arial"/>
                <a:cs typeface="Arial"/>
              </a:rPr>
              <a:t> </a:t>
            </a:r>
            <a:r>
              <a:rPr sz="750" b="1" spc="-85" dirty="0">
                <a:solidFill>
                  <a:srgbClr val="DDCCA3"/>
                </a:solidFill>
                <a:latin typeface="Arial"/>
                <a:cs typeface="Arial"/>
              </a:rPr>
              <a:t>4</a:t>
            </a:r>
            <a:endParaRPr sz="750">
              <a:latin typeface="Arial"/>
              <a:cs typeface="Arial"/>
            </a:endParaRPr>
          </a:p>
        </p:txBody>
      </p:sp>
      <p:sp>
        <p:nvSpPr>
          <p:cNvPr id="35" name="object 35"/>
          <p:cNvSpPr/>
          <p:nvPr/>
        </p:nvSpPr>
        <p:spPr>
          <a:xfrm>
            <a:off x="1754482" y="6655999"/>
            <a:ext cx="97790" cy="165100"/>
          </a:xfrm>
          <a:custGeom>
            <a:avLst/>
            <a:gdLst/>
            <a:ahLst/>
            <a:cxnLst/>
            <a:rect l="l" t="t" r="r" b="b"/>
            <a:pathLst>
              <a:path w="97789" h="165100">
                <a:moveTo>
                  <a:pt x="97666" y="164890"/>
                </a:moveTo>
                <a:lnTo>
                  <a:pt x="0" y="164890"/>
                </a:lnTo>
                <a:lnTo>
                  <a:pt x="0" y="0"/>
                </a:lnTo>
                <a:lnTo>
                  <a:pt x="97666" y="0"/>
                </a:lnTo>
                <a:lnTo>
                  <a:pt x="97666" y="164890"/>
                </a:lnTo>
                <a:close/>
              </a:path>
            </a:pathLst>
          </a:custGeom>
          <a:solidFill>
            <a:srgbClr val="756E5D"/>
          </a:solidFill>
        </p:spPr>
        <p:txBody>
          <a:bodyPr wrap="square" lIns="0" tIns="0" rIns="0" bIns="0" rtlCol="0"/>
          <a:lstStyle/>
          <a:p>
            <a:endParaRPr/>
          </a:p>
        </p:txBody>
      </p:sp>
      <p:sp>
        <p:nvSpPr>
          <p:cNvPr id="36" name="object 36"/>
          <p:cNvSpPr/>
          <p:nvPr/>
        </p:nvSpPr>
        <p:spPr>
          <a:xfrm>
            <a:off x="2039721" y="6715518"/>
            <a:ext cx="934719" cy="86995"/>
          </a:xfrm>
          <a:custGeom>
            <a:avLst/>
            <a:gdLst/>
            <a:ahLst/>
            <a:cxnLst/>
            <a:rect l="l" t="t" r="r" b="b"/>
            <a:pathLst>
              <a:path w="934719" h="86995">
                <a:moveTo>
                  <a:pt x="634834" y="0"/>
                </a:moveTo>
                <a:lnTo>
                  <a:pt x="0" y="0"/>
                </a:lnTo>
                <a:lnTo>
                  <a:pt x="0" y="86791"/>
                </a:lnTo>
                <a:lnTo>
                  <a:pt x="634834" y="86791"/>
                </a:lnTo>
                <a:lnTo>
                  <a:pt x="634834" y="0"/>
                </a:lnTo>
                <a:close/>
              </a:path>
              <a:path w="934719" h="86995">
                <a:moveTo>
                  <a:pt x="896315" y="0"/>
                </a:moveTo>
                <a:lnTo>
                  <a:pt x="670458" y="0"/>
                </a:lnTo>
                <a:lnTo>
                  <a:pt x="670458" y="86791"/>
                </a:lnTo>
                <a:lnTo>
                  <a:pt x="896315" y="86791"/>
                </a:lnTo>
                <a:lnTo>
                  <a:pt x="896315" y="0"/>
                </a:lnTo>
                <a:close/>
              </a:path>
              <a:path w="934719" h="86995">
                <a:moveTo>
                  <a:pt x="934275" y="0"/>
                </a:moveTo>
                <a:lnTo>
                  <a:pt x="908888" y="0"/>
                </a:lnTo>
                <a:lnTo>
                  <a:pt x="908888" y="86791"/>
                </a:lnTo>
                <a:lnTo>
                  <a:pt x="934275" y="86791"/>
                </a:lnTo>
                <a:lnTo>
                  <a:pt x="934275" y="0"/>
                </a:lnTo>
                <a:close/>
              </a:path>
            </a:pathLst>
          </a:custGeom>
          <a:solidFill>
            <a:srgbClr val="387EF2"/>
          </a:solidFill>
        </p:spPr>
        <p:txBody>
          <a:bodyPr wrap="square" lIns="0" tIns="0" rIns="0" bIns="0" rtlCol="0"/>
          <a:lstStyle/>
          <a:p>
            <a:endParaRPr/>
          </a:p>
        </p:txBody>
      </p:sp>
      <p:grpSp>
        <p:nvGrpSpPr>
          <p:cNvPr id="37" name="object 37"/>
          <p:cNvGrpSpPr/>
          <p:nvPr/>
        </p:nvGrpSpPr>
        <p:grpSpPr>
          <a:xfrm>
            <a:off x="3291115" y="6660767"/>
            <a:ext cx="132715" cy="164465"/>
            <a:chOff x="3291115" y="6660767"/>
            <a:chExt cx="132715" cy="164465"/>
          </a:xfrm>
        </p:grpSpPr>
        <p:sp>
          <p:nvSpPr>
            <p:cNvPr id="38" name="object 38"/>
            <p:cNvSpPr/>
            <p:nvPr/>
          </p:nvSpPr>
          <p:spPr>
            <a:xfrm>
              <a:off x="3291115" y="6660767"/>
              <a:ext cx="18415" cy="164465"/>
            </a:xfrm>
            <a:custGeom>
              <a:avLst/>
              <a:gdLst/>
              <a:ahLst/>
              <a:cxnLst/>
              <a:rect l="l" t="t" r="r" b="b"/>
              <a:pathLst>
                <a:path w="18414" h="164465">
                  <a:moveTo>
                    <a:pt x="18312" y="163983"/>
                  </a:moveTo>
                  <a:lnTo>
                    <a:pt x="0" y="163983"/>
                  </a:lnTo>
                  <a:lnTo>
                    <a:pt x="0" y="0"/>
                  </a:lnTo>
                  <a:lnTo>
                    <a:pt x="18312" y="0"/>
                  </a:lnTo>
                  <a:lnTo>
                    <a:pt x="18312" y="163983"/>
                  </a:lnTo>
                  <a:close/>
                </a:path>
              </a:pathLst>
            </a:custGeom>
            <a:solidFill>
              <a:srgbClr val="AC5B54"/>
            </a:solidFill>
          </p:spPr>
          <p:txBody>
            <a:bodyPr wrap="square" lIns="0" tIns="0" rIns="0" bIns="0" rtlCol="0"/>
            <a:lstStyle/>
            <a:p>
              <a:endParaRPr/>
            </a:p>
          </p:txBody>
        </p:sp>
        <p:sp>
          <p:nvSpPr>
            <p:cNvPr id="39" name="object 39"/>
            <p:cNvSpPr/>
            <p:nvPr/>
          </p:nvSpPr>
          <p:spPr>
            <a:xfrm>
              <a:off x="3316524" y="6660767"/>
              <a:ext cx="107314" cy="164465"/>
            </a:xfrm>
            <a:custGeom>
              <a:avLst/>
              <a:gdLst/>
              <a:ahLst/>
              <a:cxnLst/>
              <a:rect l="l" t="t" r="r" b="b"/>
              <a:pathLst>
                <a:path w="107314" h="164465">
                  <a:moveTo>
                    <a:pt x="106822" y="163983"/>
                  </a:moveTo>
                  <a:lnTo>
                    <a:pt x="0" y="163983"/>
                  </a:lnTo>
                  <a:lnTo>
                    <a:pt x="0" y="0"/>
                  </a:lnTo>
                  <a:lnTo>
                    <a:pt x="106822" y="0"/>
                  </a:lnTo>
                  <a:lnTo>
                    <a:pt x="106822" y="163983"/>
                  </a:lnTo>
                  <a:close/>
                </a:path>
              </a:pathLst>
            </a:custGeom>
            <a:solidFill>
              <a:srgbClr val="756982"/>
            </a:solidFill>
          </p:spPr>
          <p:txBody>
            <a:bodyPr wrap="square" lIns="0" tIns="0" rIns="0" bIns="0" rtlCol="0"/>
            <a:lstStyle/>
            <a:p>
              <a:endParaRPr/>
            </a:p>
          </p:txBody>
        </p:sp>
      </p:grpSp>
      <p:sp>
        <p:nvSpPr>
          <p:cNvPr id="40" name="object 40"/>
          <p:cNvSpPr/>
          <p:nvPr/>
        </p:nvSpPr>
        <p:spPr>
          <a:xfrm>
            <a:off x="3468598" y="6715518"/>
            <a:ext cx="946150" cy="86995"/>
          </a:xfrm>
          <a:custGeom>
            <a:avLst/>
            <a:gdLst/>
            <a:ahLst/>
            <a:cxnLst/>
            <a:rect l="l" t="t" r="r" b="b"/>
            <a:pathLst>
              <a:path w="946150" h="86995">
                <a:moveTo>
                  <a:pt x="903414" y="0"/>
                </a:moveTo>
                <a:lnTo>
                  <a:pt x="0" y="0"/>
                </a:lnTo>
                <a:lnTo>
                  <a:pt x="0" y="86791"/>
                </a:lnTo>
                <a:lnTo>
                  <a:pt x="903414" y="86791"/>
                </a:lnTo>
                <a:lnTo>
                  <a:pt x="903414" y="0"/>
                </a:lnTo>
                <a:close/>
              </a:path>
              <a:path w="946150" h="86995">
                <a:moveTo>
                  <a:pt x="945972" y="0"/>
                </a:moveTo>
                <a:lnTo>
                  <a:pt x="917524" y="0"/>
                </a:lnTo>
                <a:lnTo>
                  <a:pt x="917524" y="86791"/>
                </a:lnTo>
                <a:lnTo>
                  <a:pt x="945972" y="86791"/>
                </a:lnTo>
                <a:lnTo>
                  <a:pt x="945972" y="0"/>
                </a:lnTo>
                <a:close/>
              </a:path>
            </a:pathLst>
          </a:custGeom>
          <a:solidFill>
            <a:srgbClr val="387EF2"/>
          </a:solidFill>
        </p:spPr>
        <p:txBody>
          <a:bodyPr wrap="square" lIns="0" tIns="0" rIns="0" bIns="0" rtlCol="0"/>
          <a:lstStyle/>
          <a:p>
            <a:endParaRPr/>
          </a:p>
        </p:txBody>
      </p:sp>
      <p:sp>
        <p:nvSpPr>
          <p:cNvPr id="41" name="object 41"/>
          <p:cNvSpPr/>
          <p:nvPr/>
        </p:nvSpPr>
        <p:spPr>
          <a:xfrm>
            <a:off x="4903234" y="6682451"/>
            <a:ext cx="1003935" cy="130175"/>
          </a:xfrm>
          <a:custGeom>
            <a:avLst/>
            <a:gdLst/>
            <a:ahLst/>
            <a:cxnLst/>
            <a:rect l="l" t="t" r="r" b="b"/>
            <a:pathLst>
              <a:path w="1003935" h="130175">
                <a:moveTo>
                  <a:pt x="1003747" y="130176"/>
                </a:moveTo>
                <a:lnTo>
                  <a:pt x="0" y="130176"/>
                </a:lnTo>
                <a:lnTo>
                  <a:pt x="0" y="0"/>
                </a:lnTo>
                <a:lnTo>
                  <a:pt x="1003747" y="0"/>
                </a:lnTo>
                <a:lnTo>
                  <a:pt x="1003747" y="130176"/>
                </a:lnTo>
                <a:close/>
              </a:path>
            </a:pathLst>
          </a:custGeom>
          <a:solidFill>
            <a:srgbClr val="184FB8"/>
          </a:solidFill>
        </p:spPr>
        <p:txBody>
          <a:bodyPr wrap="square" lIns="0" tIns="0" rIns="0" bIns="0" rtlCol="0"/>
          <a:lstStyle/>
          <a:p>
            <a:endParaRPr/>
          </a:p>
        </p:txBody>
      </p:sp>
      <p:sp>
        <p:nvSpPr>
          <p:cNvPr id="42" name="object 42"/>
          <p:cNvSpPr txBox="1"/>
          <p:nvPr/>
        </p:nvSpPr>
        <p:spPr>
          <a:xfrm>
            <a:off x="3455907" y="6673523"/>
            <a:ext cx="2480945" cy="140335"/>
          </a:xfrm>
          <a:prstGeom prst="rect">
            <a:avLst/>
          </a:prstGeom>
        </p:spPr>
        <p:txBody>
          <a:bodyPr vert="horz" wrap="square" lIns="0" tIns="12700" rIns="0" bIns="0" rtlCol="0">
            <a:spAutoFit/>
          </a:bodyPr>
          <a:lstStyle/>
          <a:p>
            <a:pPr marL="12700">
              <a:lnSpc>
                <a:spcPct val="100000"/>
              </a:lnSpc>
              <a:spcBef>
                <a:spcPts val="100"/>
              </a:spcBef>
              <a:tabLst>
                <a:tab pos="1283970" algn="l"/>
                <a:tab pos="1447165" algn="l"/>
              </a:tabLst>
            </a:pPr>
            <a:r>
              <a:rPr sz="500" spc="204" dirty="0">
                <a:solidFill>
                  <a:srgbClr val="FBFDFD"/>
                </a:solidFill>
                <a:latin typeface="Arial"/>
                <a:cs typeface="Arial"/>
              </a:rPr>
              <a:t>L"</a:t>
            </a:r>
            <a:r>
              <a:rPr sz="500" spc="140" dirty="0">
                <a:solidFill>
                  <a:srgbClr val="FBFDFD"/>
                </a:solidFill>
                <a:latin typeface="Arial"/>
                <a:cs typeface="Arial"/>
              </a:rPr>
              <a:t> </a:t>
            </a:r>
            <a:r>
              <a:rPr sz="500" spc="185" dirty="0">
                <a:solidFill>
                  <a:srgbClr val="FBFDFD"/>
                </a:solidFill>
                <a:latin typeface="Arial"/>
                <a:cs typeface="Arial"/>
              </a:rPr>
              <a:t>cur"-"-nn,_,"</a:t>
            </a:r>
            <a:r>
              <a:rPr sz="500" spc="145" dirty="0">
                <a:solidFill>
                  <a:srgbClr val="FBFDFD"/>
                </a:solidFill>
                <a:latin typeface="Arial"/>
                <a:cs typeface="Arial"/>
              </a:rPr>
              <a:t> </a:t>
            </a:r>
            <a:r>
              <a:rPr sz="500" spc="75" dirty="0">
                <a:solidFill>
                  <a:srgbClr val="FBFDFD"/>
                </a:solidFill>
                <a:latin typeface="Arial"/>
                <a:cs typeface="Arial"/>
              </a:rPr>
              <a:t>c,.,.	</a:t>
            </a:r>
            <a:r>
              <a:rPr sz="750" spc="-60" dirty="0">
                <a:solidFill>
                  <a:srgbClr val="E49A36"/>
                </a:solidFill>
                <a:latin typeface="Arial"/>
                <a:cs typeface="Arial"/>
              </a:rPr>
              <a:t>-	</a:t>
            </a:r>
            <a:r>
              <a:rPr sz="750" spc="-25" dirty="0">
                <a:solidFill>
                  <a:srgbClr val="FBFDFD"/>
                </a:solidFill>
                <a:latin typeface="Arial"/>
                <a:cs typeface="Arial"/>
              </a:rPr>
              <a:t>Russ </a:t>
            </a:r>
            <a:r>
              <a:rPr sz="750" spc="15" dirty="0">
                <a:solidFill>
                  <a:srgbClr val="FBFDFD"/>
                </a:solidFill>
                <a:latin typeface="Arial"/>
                <a:cs typeface="Arial"/>
              </a:rPr>
              <a:t>Lenths </a:t>
            </a:r>
            <a:r>
              <a:rPr sz="750" dirty="0">
                <a:solidFill>
                  <a:srgbClr val="FBFDFD"/>
                </a:solidFill>
                <a:latin typeface="Arial"/>
                <a:cs typeface="Arial"/>
              </a:rPr>
              <a:t>power a..</a:t>
            </a:r>
            <a:r>
              <a:rPr sz="750" spc="25" dirty="0">
                <a:solidFill>
                  <a:srgbClr val="FBFDFD"/>
                </a:solidFill>
                <a:latin typeface="Arial"/>
                <a:cs typeface="Arial"/>
              </a:rPr>
              <a:t> </a:t>
            </a:r>
            <a:r>
              <a:rPr sz="750" spc="-5" dirty="0">
                <a:solidFill>
                  <a:srgbClr val="FBFDFD"/>
                </a:solidFill>
                <a:latin typeface="Arial"/>
                <a:cs typeface="Arial"/>
              </a:rPr>
              <a:t>,</a:t>
            </a:r>
            <a:endParaRPr sz="750">
              <a:latin typeface="Arial"/>
              <a:cs typeface="Arial"/>
            </a:endParaRPr>
          </a:p>
        </p:txBody>
      </p:sp>
      <p:sp>
        <p:nvSpPr>
          <p:cNvPr id="43" name="object 43"/>
          <p:cNvSpPr/>
          <p:nvPr/>
        </p:nvSpPr>
        <p:spPr>
          <a:xfrm>
            <a:off x="8255442" y="6655999"/>
            <a:ext cx="120014" cy="165100"/>
          </a:xfrm>
          <a:custGeom>
            <a:avLst/>
            <a:gdLst/>
            <a:ahLst/>
            <a:cxnLst/>
            <a:rect l="l" t="t" r="r" b="b"/>
            <a:pathLst>
              <a:path w="120015" h="165100">
                <a:moveTo>
                  <a:pt x="119418" y="164890"/>
                </a:moveTo>
                <a:lnTo>
                  <a:pt x="0" y="164890"/>
                </a:lnTo>
                <a:lnTo>
                  <a:pt x="0" y="0"/>
                </a:lnTo>
                <a:lnTo>
                  <a:pt x="119418" y="0"/>
                </a:lnTo>
                <a:lnTo>
                  <a:pt x="119418" y="164890"/>
                </a:lnTo>
                <a:close/>
              </a:path>
            </a:pathLst>
          </a:custGeom>
          <a:solidFill>
            <a:srgbClr val="2F69C4"/>
          </a:solidFill>
        </p:spPr>
        <p:txBody>
          <a:bodyPr wrap="square" lIns="0" tIns="0" rIns="0" bIns="0" rtlCol="0"/>
          <a:lstStyle/>
          <a:p>
            <a:endParaRPr/>
          </a:p>
        </p:txBody>
      </p:sp>
      <p:grpSp>
        <p:nvGrpSpPr>
          <p:cNvPr id="44" name="object 44"/>
          <p:cNvGrpSpPr/>
          <p:nvPr/>
        </p:nvGrpSpPr>
        <p:grpSpPr>
          <a:xfrm>
            <a:off x="8456605" y="6655999"/>
            <a:ext cx="104139" cy="165100"/>
            <a:chOff x="8456605" y="6655999"/>
            <a:chExt cx="104139" cy="165100"/>
          </a:xfrm>
        </p:grpSpPr>
        <p:sp>
          <p:nvSpPr>
            <p:cNvPr id="45" name="object 45"/>
            <p:cNvSpPr/>
            <p:nvPr/>
          </p:nvSpPr>
          <p:spPr>
            <a:xfrm>
              <a:off x="8456605" y="6655999"/>
              <a:ext cx="3810" cy="165100"/>
            </a:xfrm>
            <a:custGeom>
              <a:avLst/>
              <a:gdLst/>
              <a:ahLst/>
              <a:cxnLst/>
              <a:rect l="l" t="t" r="r" b="b"/>
              <a:pathLst>
                <a:path w="3809" h="165100">
                  <a:moveTo>
                    <a:pt x="0" y="164890"/>
                  </a:moveTo>
                  <a:lnTo>
                    <a:pt x="3259" y="164890"/>
                  </a:lnTo>
                  <a:lnTo>
                    <a:pt x="3259" y="0"/>
                  </a:lnTo>
                  <a:lnTo>
                    <a:pt x="0" y="0"/>
                  </a:lnTo>
                  <a:lnTo>
                    <a:pt x="0" y="164890"/>
                  </a:lnTo>
                  <a:close/>
                </a:path>
              </a:pathLst>
            </a:custGeom>
            <a:solidFill>
              <a:srgbClr val="219CEF"/>
            </a:solidFill>
          </p:spPr>
          <p:txBody>
            <a:bodyPr wrap="square" lIns="0" tIns="0" rIns="0" bIns="0" rtlCol="0"/>
            <a:lstStyle/>
            <a:p>
              <a:endParaRPr/>
            </a:p>
          </p:txBody>
        </p:sp>
        <p:sp>
          <p:nvSpPr>
            <p:cNvPr id="46" name="object 46"/>
            <p:cNvSpPr/>
            <p:nvPr/>
          </p:nvSpPr>
          <p:spPr>
            <a:xfrm>
              <a:off x="8459864" y="6655999"/>
              <a:ext cx="100965" cy="165100"/>
            </a:xfrm>
            <a:custGeom>
              <a:avLst/>
              <a:gdLst/>
              <a:ahLst/>
              <a:cxnLst/>
              <a:rect l="l" t="t" r="r" b="b"/>
              <a:pathLst>
                <a:path w="100965" h="165100">
                  <a:moveTo>
                    <a:pt x="100718" y="164890"/>
                  </a:moveTo>
                  <a:lnTo>
                    <a:pt x="0" y="164890"/>
                  </a:lnTo>
                  <a:lnTo>
                    <a:pt x="0" y="0"/>
                  </a:lnTo>
                  <a:lnTo>
                    <a:pt x="100718" y="0"/>
                  </a:lnTo>
                  <a:lnTo>
                    <a:pt x="100718" y="164890"/>
                  </a:lnTo>
                  <a:close/>
                </a:path>
              </a:pathLst>
            </a:custGeom>
            <a:solidFill>
              <a:srgbClr val="3D629C"/>
            </a:solidFill>
          </p:spPr>
          <p:txBody>
            <a:bodyPr wrap="square" lIns="0" tIns="0" rIns="0" bIns="0" rtlCol="0"/>
            <a:lstStyle/>
            <a:p>
              <a:endParaRPr/>
            </a:p>
          </p:txBody>
        </p:sp>
      </p:grpSp>
      <p:sp>
        <p:nvSpPr>
          <p:cNvPr id="47" name="object 47"/>
          <p:cNvSpPr txBox="1"/>
          <p:nvPr/>
        </p:nvSpPr>
        <p:spPr>
          <a:xfrm>
            <a:off x="1730616" y="6648078"/>
            <a:ext cx="6837045" cy="170815"/>
          </a:xfrm>
          <a:prstGeom prst="rect">
            <a:avLst/>
          </a:prstGeom>
        </p:spPr>
        <p:txBody>
          <a:bodyPr vert="horz" wrap="square" lIns="0" tIns="12700" rIns="0" bIns="0" rtlCol="0">
            <a:spAutoFit/>
          </a:bodyPr>
          <a:lstStyle/>
          <a:p>
            <a:pPr marL="12700">
              <a:lnSpc>
                <a:spcPct val="100000"/>
              </a:lnSpc>
              <a:spcBef>
                <a:spcPts val="100"/>
              </a:spcBef>
              <a:tabLst>
                <a:tab pos="308610" algn="l"/>
                <a:tab pos="1443990" algn="l"/>
                <a:tab pos="6524625" algn="l"/>
              </a:tabLst>
            </a:pPr>
            <a:r>
              <a:rPr sz="950" spc="-220" dirty="0">
                <a:solidFill>
                  <a:srgbClr val="5B97F4"/>
                </a:solidFill>
                <a:latin typeface="Arial"/>
                <a:cs typeface="Arial"/>
              </a:rPr>
              <a:t>I	</a:t>
            </a:r>
            <a:r>
              <a:rPr sz="500" spc="65" dirty="0">
                <a:solidFill>
                  <a:srgbClr val="FBFDFD"/>
                </a:solidFill>
                <a:latin typeface="Arial"/>
                <a:cs typeface="Arial"/>
              </a:rPr>
              <a:t>oi\MIU"fCU\t'.1'11</a:t>
            </a:r>
            <a:r>
              <a:rPr sz="500" spc="-35" dirty="0">
                <a:solidFill>
                  <a:srgbClr val="FBFDFD"/>
                </a:solidFill>
                <a:latin typeface="Arial"/>
                <a:cs typeface="Arial"/>
              </a:rPr>
              <a:t> </a:t>
            </a:r>
            <a:r>
              <a:rPr sz="500" spc="60" dirty="0">
                <a:solidFill>
                  <a:srgbClr val="FBFDFD"/>
                </a:solidFill>
                <a:latin typeface="Arial"/>
                <a:cs typeface="Arial"/>
              </a:rPr>
              <a:t>\f"&gt;IU.,.	</a:t>
            </a:r>
            <a:r>
              <a:rPr sz="950" spc="-220" dirty="0">
                <a:solidFill>
                  <a:srgbClr val="5B97F4"/>
                </a:solidFill>
                <a:latin typeface="Arial"/>
                <a:cs typeface="Arial"/>
              </a:rPr>
              <a:t>I                  </a:t>
            </a:r>
            <a:r>
              <a:rPr sz="950" spc="-180" dirty="0">
                <a:solidFill>
                  <a:srgbClr val="5B97F4"/>
                </a:solidFill>
                <a:latin typeface="Arial"/>
                <a:cs typeface="Arial"/>
              </a:rPr>
              <a:t> </a:t>
            </a:r>
            <a:r>
              <a:rPr sz="900" b="1" spc="-250" dirty="0">
                <a:solidFill>
                  <a:srgbClr val="FBFDFD"/>
                </a:solidFill>
                <a:latin typeface="Arial"/>
                <a:cs typeface="Arial"/>
              </a:rPr>
              <a:t>·</a:t>
            </a:r>
            <a:r>
              <a:rPr sz="900" b="1" spc="-415" dirty="0">
                <a:solidFill>
                  <a:srgbClr val="BCCDEF"/>
                </a:solidFill>
                <a:latin typeface="Arial"/>
                <a:cs typeface="Arial"/>
              </a:rPr>
              <a:t>a	</a:t>
            </a:r>
            <a:r>
              <a:rPr sz="950" spc="-175" dirty="0">
                <a:solidFill>
                  <a:srgbClr val="FBFDFD"/>
                </a:solidFill>
                <a:latin typeface="Arial"/>
                <a:cs typeface="Arial"/>
              </a:rPr>
              <a:t>EN</a:t>
            </a:r>
            <a:r>
              <a:rPr sz="950" spc="-165" dirty="0">
                <a:solidFill>
                  <a:srgbClr val="FBFDFD"/>
                </a:solidFill>
                <a:latin typeface="Arial"/>
                <a:cs typeface="Arial"/>
              </a:rPr>
              <a:t> </a:t>
            </a:r>
            <a:r>
              <a:rPr sz="950" spc="-30" dirty="0">
                <a:solidFill>
                  <a:srgbClr val="4BBAF2"/>
                </a:solidFill>
                <a:latin typeface="Arial"/>
                <a:cs typeface="Arial"/>
              </a:rPr>
              <a:t>•</a:t>
            </a:r>
            <a:r>
              <a:rPr sz="950" spc="-30" dirty="0">
                <a:solidFill>
                  <a:srgbClr val="FBFDFD"/>
                </a:solidFill>
                <a:latin typeface="Arial"/>
                <a:cs typeface="Arial"/>
              </a:rPr>
              <a:t>&lt;</a:t>
            </a:r>
            <a:r>
              <a:rPr sz="950" spc="-30" dirty="0">
                <a:solidFill>
                  <a:srgbClr val="87B8D8"/>
                </a:solidFill>
                <a:latin typeface="Arial"/>
                <a:cs typeface="Arial"/>
              </a:rPr>
              <a:t>)</a:t>
            </a:r>
            <a:endParaRPr sz="950">
              <a:latin typeface="Arial"/>
              <a:cs typeface="Arial"/>
            </a:endParaRPr>
          </a:p>
        </p:txBody>
      </p:sp>
      <p:sp>
        <p:nvSpPr>
          <p:cNvPr id="48" name="object 48"/>
          <p:cNvSpPr/>
          <p:nvPr/>
        </p:nvSpPr>
        <p:spPr>
          <a:xfrm>
            <a:off x="8791848" y="6682451"/>
            <a:ext cx="232410" cy="130175"/>
          </a:xfrm>
          <a:custGeom>
            <a:avLst/>
            <a:gdLst/>
            <a:ahLst/>
            <a:cxnLst/>
            <a:rect l="l" t="t" r="r" b="b"/>
            <a:pathLst>
              <a:path w="232409" h="130175">
                <a:moveTo>
                  <a:pt x="231956" y="130176"/>
                </a:moveTo>
                <a:lnTo>
                  <a:pt x="0" y="130176"/>
                </a:lnTo>
                <a:lnTo>
                  <a:pt x="0" y="0"/>
                </a:lnTo>
                <a:lnTo>
                  <a:pt x="231956" y="0"/>
                </a:lnTo>
                <a:lnTo>
                  <a:pt x="231956" y="130176"/>
                </a:lnTo>
                <a:close/>
              </a:path>
            </a:pathLst>
          </a:custGeom>
          <a:solidFill>
            <a:srgbClr val="0C8CE8"/>
          </a:solidFill>
        </p:spPr>
        <p:txBody>
          <a:bodyPr wrap="square" lIns="0" tIns="0" rIns="0" bIns="0" rtlCol="0"/>
          <a:lstStyle/>
          <a:p>
            <a:endParaRPr/>
          </a:p>
        </p:txBody>
      </p:sp>
      <p:sp>
        <p:nvSpPr>
          <p:cNvPr id="49" name="object 49"/>
          <p:cNvSpPr txBox="1"/>
          <p:nvPr/>
        </p:nvSpPr>
        <p:spPr>
          <a:xfrm>
            <a:off x="8779151" y="6673523"/>
            <a:ext cx="271780" cy="140335"/>
          </a:xfrm>
          <a:prstGeom prst="rect">
            <a:avLst/>
          </a:prstGeom>
        </p:spPr>
        <p:txBody>
          <a:bodyPr vert="horz" wrap="square" lIns="0" tIns="12700" rIns="0" bIns="0" rtlCol="0">
            <a:spAutoFit/>
          </a:bodyPr>
          <a:lstStyle/>
          <a:p>
            <a:pPr marL="12700">
              <a:lnSpc>
                <a:spcPct val="100000"/>
              </a:lnSpc>
              <a:spcBef>
                <a:spcPts val="100"/>
              </a:spcBef>
            </a:pPr>
            <a:r>
              <a:rPr sz="750" spc="5" dirty="0">
                <a:solidFill>
                  <a:srgbClr val="FBFDFD"/>
                </a:solidFill>
                <a:latin typeface="Arial"/>
                <a:cs typeface="Arial"/>
              </a:rPr>
              <a:t>11:22</a:t>
            </a:r>
            <a:endParaRPr sz="750">
              <a:latin typeface="Arial"/>
              <a:cs typeface="Arial"/>
            </a:endParaRPr>
          </a:p>
        </p:txBody>
      </p:sp>
      <p:sp>
        <p:nvSpPr>
          <p:cNvPr id="50" name="Slide Number Placeholder 49">
            <a:extLst>
              <a:ext uri="{FF2B5EF4-FFF2-40B4-BE49-F238E27FC236}">
                <a16:creationId xmlns:a16="http://schemas.microsoft.com/office/drawing/2014/main" id="{5A3DAAB6-A647-4762-8066-E7DE808BC3DA}"/>
              </a:ext>
            </a:extLst>
          </p:cNvPr>
          <p:cNvSpPr>
            <a:spLocks noGrp="1"/>
          </p:cNvSpPr>
          <p:nvPr>
            <p:ph type="sldNum" sz="quarter" idx="7"/>
          </p:nvPr>
        </p:nvSpPr>
        <p:spPr/>
        <p:txBody>
          <a:bodyPr/>
          <a:lstStyle/>
          <a:p>
            <a:fld id="{B6F15528-21DE-4FAA-801E-634DDDAF4B2B}" type="slidenum">
              <a:rPr lang="en-CA" smtClean="0"/>
              <a:t>51</a:t>
            </a:fld>
            <a:endParaRPr lang="en-CA"/>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F52B2-2842-4853-A73B-F30E2E7D868C}"/>
              </a:ext>
            </a:extLst>
          </p:cNvPr>
          <p:cNvPicPr/>
          <p:nvPr/>
        </p:nvPicPr>
        <p:blipFill rotWithShape="1">
          <a:blip r:embed="rId3"/>
          <a:srcRect l="2276" t="3356" r="32796" b="5999"/>
          <a:stretch/>
        </p:blipFill>
        <p:spPr bwMode="auto">
          <a:xfrm>
            <a:off x="1295400" y="762000"/>
            <a:ext cx="6873558" cy="5934075"/>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EE968102-C187-4948-841F-C95DDEC81857}"/>
              </a:ext>
            </a:extLst>
          </p:cNvPr>
          <p:cNvSpPr>
            <a:spLocks noGrp="1"/>
          </p:cNvSpPr>
          <p:nvPr>
            <p:ph type="sldNum" sz="quarter" idx="7"/>
          </p:nvPr>
        </p:nvSpPr>
        <p:spPr/>
        <p:txBody>
          <a:bodyPr/>
          <a:lstStyle/>
          <a:p>
            <a:fld id="{B6F15528-21DE-4FAA-801E-634DDDAF4B2B}" type="slidenum">
              <a:rPr lang="en-CA" smtClean="0"/>
              <a:t>52</a:t>
            </a:fld>
            <a:endParaRPr lang="en-CA"/>
          </a:p>
        </p:txBody>
      </p:sp>
      <p:sp>
        <p:nvSpPr>
          <p:cNvPr id="3" name="object 2">
            <a:extLst>
              <a:ext uri="{FF2B5EF4-FFF2-40B4-BE49-F238E27FC236}">
                <a16:creationId xmlns:a16="http://schemas.microsoft.com/office/drawing/2014/main" id="{73381586-E371-207C-3EED-4279DFBB415E}"/>
              </a:ext>
            </a:extLst>
          </p:cNvPr>
          <p:cNvSpPr txBox="1">
            <a:spLocks noGrp="1"/>
          </p:cNvSpPr>
          <p:nvPr>
            <p:ph type="title"/>
          </p:nvPr>
        </p:nvSpPr>
        <p:spPr>
          <a:xfrm>
            <a:off x="2730939" y="161672"/>
            <a:ext cx="5877560"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t>G*Power sample size </a:t>
            </a:r>
            <a:r>
              <a:rPr sz="2800" spc="-5" dirty="0"/>
              <a:t>calculation</a:t>
            </a:r>
            <a:endParaRPr sz="2800" dirty="0"/>
          </a:p>
        </p:txBody>
      </p:sp>
    </p:spTree>
    <p:extLst>
      <p:ext uri="{BB962C8B-B14F-4D97-AF65-F5344CB8AC3E}">
        <p14:creationId xmlns:p14="http://schemas.microsoft.com/office/powerpoint/2010/main" val="2628886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14576" y="161672"/>
            <a:ext cx="2693035" cy="452120"/>
          </a:xfrm>
          <a:prstGeom prst="rect">
            <a:avLst/>
          </a:prstGeom>
        </p:spPr>
        <p:txBody>
          <a:bodyPr vert="horz" wrap="square" lIns="0" tIns="12065" rIns="0" bIns="0" rtlCol="0">
            <a:spAutoFit/>
          </a:bodyPr>
          <a:lstStyle/>
          <a:p>
            <a:pPr marL="12700">
              <a:lnSpc>
                <a:spcPct val="100000"/>
              </a:lnSpc>
              <a:spcBef>
                <a:spcPts val="95"/>
              </a:spcBef>
            </a:pPr>
            <a:r>
              <a:rPr sz="2800" spc="-5" dirty="0"/>
              <a:t>Example</a:t>
            </a:r>
            <a:r>
              <a:rPr sz="2800" spc="-50" dirty="0"/>
              <a:t> </a:t>
            </a:r>
            <a:r>
              <a:rPr sz="2800" spc="-5" dirty="0"/>
              <a:t>cont…</a:t>
            </a:r>
            <a:endParaRPr sz="2800"/>
          </a:p>
        </p:txBody>
      </p:sp>
      <p:sp>
        <p:nvSpPr>
          <p:cNvPr id="3" name="object 3"/>
          <p:cNvSpPr txBox="1"/>
          <p:nvPr/>
        </p:nvSpPr>
        <p:spPr>
          <a:xfrm>
            <a:off x="585939" y="1183962"/>
            <a:ext cx="8004809" cy="1825500"/>
          </a:xfrm>
          <a:prstGeom prst="rect">
            <a:avLst/>
          </a:prstGeom>
        </p:spPr>
        <p:txBody>
          <a:bodyPr vert="horz" wrap="square" lIns="0" tIns="12065" rIns="0" bIns="0" rtlCol="0">
            <a:spAutoFit/>
          </a:bodyPr>
          <a:lstStyle/>
          <a:p>
            <a:pPr marL="355600" marR="193675" indent="-342900">
              <a:lnSpc>
                <a:spcPct val="100000"/>
              </a:lnSpc>
              <a:spcBef>
                <a:spcPts val="95"/>
              </a:spcBef>
              <a:buClr>
                <a:srgbClr val="FF0000"/>
              </a:buClr>
              <a:buFont typeface="Wingdings"/>
              <a:buChar char=""/>
              <a:tabLst>
                <a:tab pos="354965" algn="l"/>
                <a:tab pos="355600" algn="l"/>
              </a:tabLst>
            </a:pPr>
            <a:r>
              <a:rPr sz="2800" spc="-5" dirty="0">
                <a:latin typeface="Arial"/>
                <a:cs typeface="Arial"/>
              </a:rPr>
              <a:t>From this </a:t>
            </a:r>
            <a:r>
              <a:rPr sz="2800" dirty="0">
                <a:latin typeface="Arial"/>
                <a:cs typeface="Arial"/>
              </a:rPr>
              <a:t>example, </a:t>
            </a:r>
            <a:r>
              <a:rPr sz="2800" spc="-5" dirty="0">
                <a:latin typeface="Arial"/>
                <a:cs typeface="Arial"/>
              </a:rPr>
              <a:t>will need</a:t>
            </a:r>
            <a:r>
              <a:rPr lang="en-US" sz="2800" spc="-5" dirty="0">
                <a:latin typeface="Arial"/>
                <a:cs typeface="Arial"/>
              </a:rPr>
              <a:t> 21</a:t>
            </a:r>
            <a:r>
              <a:rPr sz="2800" spc="-5" dirty="0">
                <a:latin typeface="Arial"/>
                <a:cs typeface="Arial"/>
              </a:rPr>
              <a:t> per group </a:t>
            </a:r>
            <a:r>
              <a:rPr lang="en-US" sz="2800" spc="-5" dirty="0">
                <a:latin typeface="Arial"/>
                <a:cs typeface="Arial"/>
              </a:rPr>
              <a:t>before</a:t>
            </a:r>
            <a:r>
              <a:rPr sz="2800" spc="-5" dirty="0">
                <a:latin typeface="Arial"/>
                <a:cs typeface="Arial"/>
              </a:rPr>
              <a:t> </a:t>
            </a:r>
            <a:r>
              <a:rPr sz="2800" dirty="0">
                <a:latin typeface="Arial"/>
                <a:cs typeface="Arial"/>
              </a:rPr>
              <a:t>dropouts.</a:t>
            </a:r>
          </a:p>
          <a:p>
            <a:pPr marL="355600" marR="5080" indent="-342900">
              <a:lnSpc>
                <a:spcPct val="100000"/>
              </a:lnSpc>
              <a:spcBef>
                <a:spcPts val="670"/>
              </a:spcBef>
              <a:buClr>
                <a:srgbClr val="FF0000"/>
              </a:buClr>
              <a:buFont typeface="Wingdings"/>
              <a:buChar char=""/>
              <a:tabLst>
                <a:tab pos="354965" algn="l"/>
                <a:tab pos="355600" algn="l"/>
                <a:tab pos="7498080" algn="l"/>
              </a:tabLst>
            </a:pPr>
            <a:r>
              <a:rPr sz="2800" spc="-10" dirty="0">
                <a:latin typeface="Arial"/>
                <a:cs typeface="Arial"/>
              </a:rPr>
              <a:t>E</a:t>
            </a:r>
            <a:r>
              <a:rPr sz="2800" dirty="0">
                <a:latin typeface="Arial"/>
                <a:cs typeface="Arial"/>
              </a:rPr>
              <a:t>xpec</a:t>
            </a:r>
            <a:r>
              <a:rPr sz="2800" spc="-5" dirty="0">
                <a:latin typeface="Arial"/>
                <a:cs typeface="Arial"/>
              </a:rPr>
              <a:t>t</a:t>
            </a:r>
            <a:r>
              <a:rPr sz="2800" spc="-10" dirty="0">
                <a:latin typeface="Arial"/>
                <a:cs typeface="Arial"/>
              </a:rPr>
              <a:t> </a:t>
            </a:r>
            <a:r>
              <a:rPr sz="2800" dirty="0">
                <a:latin typeface="Arial"/>
                <a:cs typeface="Arial"/>
              </a:rPr>
              <a:t>90</a:t>
            </a:r>
            <a:r>
              <a:rPr sz="2800" spc="-5" dirty="0">
                <a:latin typeface="Arial"/>
                <a:cs typeface="Arial"/>
              </a:rPr>
              <a:t>%</a:t>
            </a:r>
            <a:r>
              <a:rPr sz="2800" dirty="0">
                <a:latin typeface="Arial"/>
                <a:cs typeface="Arial"/>
              </a:rPr>
              <a:t> o</a:t>
            </a:r>
            <a:r>
              <a:rPr sz="2800" spc="-5" dirty="0">
                <a:latin typeface="Arial"/>
                <a:cs typeface="Arial"/>
              </a:rPr>
              <a:t>f</a:t>
            </a:r>
            <a:r>
              <a:rPr sz="2800" dirty="0">
                <a:latin typeface="Arial"/>
                <a:cs typeface="Arial"/>
              </a:rPr>
              <a:t> pa</a:t>
            </a:r>
            <a:r>
              <a:rPr sz="2800" spc="-5" dirty="0">
                <a:latin typeface="Arial"/>
                <a:cs typeface="Arial"/>
              </a:rPr>
              <a:t>ti</a:t>
            </a:r>
            <a:r>
              <a:rPr sz="2800" dirty="0">
                <a:latin typeface="Arial"/>
                <a:cs typeface="Arial"/>
              </a:rPr>
              <a:t>en</a:t>
            </a:r>
            <a:r>
              <a:rPr sz="2800" spc="-5" dirty="0">
                <a:latin typeface="Arial"/>
                <a:cs typeface="Arial"/>
              </a:rPr>
              <a:t>ts to</a:t>
            </a:r>
            <a:r>
              <a:rPr sz="2800" spc="5" dirty="0">
                <a:latin typeface="Arial"/>
                <a:cs typeface="Arial"/>
              </a:rPr>
              <a:t> </a:t>
            </a:r>
            <a:r>
              <a:rPr sz="2800" dirty="0">
                <a:latin typeface="Arial"/>
                <a:cs typeface="Arial"/>
              </a:rPr>
              <a:t>co</a:t>
            </a:r>
            <a:r>
              <a:rPr sz="2800" spc="-10" dirty="0">
                <a:latin typeface="Arial"/>
                <a:cs typeface="Arial"/>
              </a:rPr>
              <a:t>m</a:t>
            </a:r>
            <a:r>
              <a:rPr sz="2800" dirty="0">
                <a:latin typeface="Arial"/>
                <a:cs typeface="Arial"/>
              </a:rPr>
              <a:t>p</a:t>
            </a:r>
            <a:r>
              <a:rPr sz="2800" spc="-5" dirty="0">
                <a:latin typeface="Arial"/>
                <a:cs typeface="Arial"/>
              </a:rPr>
              <a:t>l</a:t>
            </a:r>
            <a:r>
              <a:rPr sz="2800" dirty="0">
                <a:latin typeface="Arial"/>
                <a:cs typeface="Arial"/>
              </a:rPr>
              <a:t>e</a:t>
            </a:r>
            <a:r>
              <a:rPr sz="2800" spc="-5" dirty="0">
                <a:latin typeface="Arial"/>
                <a:cs typeface="Arial"/>
              </a:rPr>
              <a:t>te</a:t>
            </a:r>
            <a:r>
              <a:rPr sz="2800" spc="5" dirty="0">
                <a:latin typeface="Arial"/>
                <a:cs typeface="Arial"/>
              </a:rPr>
              <a:t> </a:t>
            </a:r>
            <a:r>
              <a:rPr sz="2800" spc="-5" dirty="0">
                <a:latin typeface="Arial"/>
                <a:cs typeface="Arial"/>
              </a:rPr>
              <a:t>the</a:t>
            </a:r>
            <a:r>
              <a:rPr sz="2800" spc="5" dirty="0">
                <a:latin typeface="Arial"/>
                <a:cs typeface="Arial"/>
              </a:rPr>
              <a:t> </a:t>
            </a:r>
            <a:r>
              <a:rPr sz="2800" spc="-5" dirty="0">
                <a:latin typeface="Arial"/>
                <a:cs typeface="Arial"/>
              </a:rPr>
              <a:t>t</a:t>
            </a:r>
            <a:r>
              <a:rPr sz="2800" dirty="0">
                <a:latin typeface="Arial"/>
                <a:cs typeface="Arial"/>
              </a:rPr>
              <a:t>r</a:t>
            </a:r>
            <a:r>
              <a:rPr sz="2800" spc="-5" dirty="0">
                <a:latin typeface="Arial"/>
                <a:cs typeface="Arial"/>
              </a:rPr>
              <a:t>i</a:t>
            </a:r>
            <a:r>
              <a:rPr sz="2800" dirty="0">
                <a:latin typeface="Arial"/>
                <a:cs typeface="Arial"/>
              </a:rPr>
              <a:t>a</a:t>
            </a:r>
            <a:r>
              <a:rPr sz="2800" spc="-5" dirty="0">
                <a:latin typeface="Arial"/>
                <a:cs typeface="Arial"/>
              </a:rPr>
              <a:t>l</a:t>
            </a:r>
            <a:r>
              <a:rPr lang="en-US" sz="2800" spc="-5" dirty="0">
                <a:latin typeface="Arial"/>
                <a:cs typeface="Arial"/>
              </a:rPr>
              <a:t>, </a:t>
            </a:r>
            <a:r>
              <a:rPr sz="2800" spc="-10" dirty="0">
                <a:latin typeface="Arial"/>
                <a:cs typeface="Arial"/>
              </a:rPr>
              <a:t>w</a:t>
            </a:r>
            <a:r>
              <a:rPr sz="2800" spc="-5" dirty="0">
                <a:latin typeface="Arial"/>
                <a:cs typeface="Arial"/>
              </a:rPr>
              <a:t>ill  need </a:t>
            </a:r>
            <a:r>
              <a:rPr sz="2800" dirty="0">
                <a:latin typeface="Arial"/>
                <a:cs typeface="Arial"/>
              </a:rPr>
              <a:t>2</a:t>
            </a:r>
            <a:r>
              <a:rPr lang="en-CA" sz="2800" dirty="0">
                <a:latin typeface="Arial"/>
                <a:cs typeface="Arial"/>
              </a:rPr>
              <a:t>1</a:t>
            </a:r>
            <a:r>
              <a:rPr sz="2800" dirty="0">
                <a:latin typeface="Arial"/>
                <a:cs typeface="Arial"/>
              </a:rPr>
              <a:t>/.9 </a:t>
            </a:r>
            <a:r>
              <a:rPr sz="2800" spc="-5" dirty="0">
                <a:latin typeface="Arial"/>
                <a:cs typeface="Arial"/>
              </a:rPr>
              <a:t>= </a:t>
            </a:r>
            <a:r>
              <a:rPr lang="en-US" sz="2800" spc="-5" dirty="0">
                <a:latin typeface="Arial"/>
                <a:cs typeface="Arial"/>
              </a:rPr>
              <a:t>23</a:t>
            </a:r>
            <a:r>
              <a:rPr sz="2800" spc="-5" dirty="0">
                <a:latin typeface="Arial"/>
                <a:cs typeface="Arial"/>
              </a:rPr>
              <a:t> per</a:t>
            </a:r>
            <a:r>
              <a:rPr sz="2800" spc="25" dirty="0">
                <a:latin typeface="Arial"/>
                <a:cs typeface="Arial"/>
              </a:rPr>
              <a:t> </a:t>
            </a:r>
            <a:r>
              <a:rPr sz="2800" dirty="0">
                <a:latin typeface="Arial"/>
                <a:cs typeface="Arial"/>
              </a:rPr>
              <a:t>group.</a:t>
            </a:r>
          </a:p>
        </p:txBody>
      </p:sp>
      <p:sp>
        <p:nvSpPr>
          <p:cNvPr id="4" name="Slide Number Placeholder 3">
            <a:extLst>
              <a:ext uri="{FF2B5EF4-FFF2-40B4-BE49-F238E27FC236}">
                <a16:creationId xmlns:a16="http://schemas.microsoft.com/office/drawing/2014/main" id="{C73EA978-A53D-4377-91E1-AB5006D22AE3}"/>
              </a:ext>
            </a:extLst>
          </p:cNvPr>
          <p:cNvSpPr>
            <a:spLocks noGrp="1"/>
          </p:cNvSpPr>
          <p:nvPr>
            <p:ph type="sldNum" sz="quarter" idx="7"/>
          </p:nvPr>
        </p:nvSpPr>
        <p:spPr/>
        <p:txBody>
          <a:bodyPr/>
          <a:lstStyle/>
          <a:p>
            <a:fld id="{B6F15528-21DE-4FAA-801E-634DDDAF4B2B}" type="slidenum">
              <a:rPr lang="en-CA" smtClean="0"/>
              <a:t>53</a:t>
            </a:fld>
            <a:endParaRPr lang="en-CA"/>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E2741F-7057-4D79-88B2-6099C5EBEA92}"/>
              </a:ext>
            </a:extLst>
          </p:cNvPr>
          <p:cNvSpPr>
            <a:spLocks noGrp="1"/>
          </p:cNvSpPr>
          <p:nvPr>
            <p:ph type="sldNum" sz="quarter" idx="7"/>
          </p:nvPr>
        </p:nvSpPr>
        <p:spPr/>
        <p:txBody>
          <a:bodyPr/>
          <a:lstStyle/>
          <a:p>
            <a:fld id="{B6F15528-21DE-4FAA-801E-634DDDAF4B2B}" type="slidenum">
              <a:rPr lang="en-CA" smtClean="0"/>
              <a:t>54</a:t>
            </a:fld>
            <a:endParaRPr lang="en-CA"/>
          </a:p>
        </p:txBody>
      </p:sp>
      <p:pic>
        <p:nvPicPr>
          <p:cNvPr id="5" name="Picture 4">
            <a:extLst>
              <a:ext uri="{FF2B5EF4-FFF2-40B4-BE49-F238E27FC236}">
                <a16:creationId xmlns:a16="http://schemas.microsoft.com/office/drawing/2014/main" id="{8580E1FF-98E7-18B0-13DC-A3679C300DC0}"/>
              </a:ext>
            </a:extLst>
          </p:cNvPr>
          <p:cNvPicPr>
            <a:picLocks noChangeAspect="1"/>
          </p:cNvPicPr>
          <p:nvPr/>
        </p:nvPicPr>
        <p:blipFill>
          <a:blip r:embed="rId2"/>
          <a:stretch>
            <a:fillRect/>
          </a:stretch>
        </p:blipFill>
        <p:spPr>
          <a:xfrm>
            <a:off x="-20682" y="1481137"/>
            <a:ext cx="8943550" cy="4896803"/>
          </a:xfrm>
          <a:prstGeom prst="rect">
            <a:avLst/>
          </a:prstGeom>
        </p:spPr>
      </p:pic>
      <p:sp>
        <p:nvSpPr>
          <p:cNvPr id="6" name="object 2">
            <a:extLst>
              <a:ext uri="{FF2B5EF4-FFF2-40B4-BE49-F238E27FC236}">
                <a16:creationId xmlns:a16="http://schemas.microsoft.com/office/drawing/2014/main" id="{6AC0D42F-3999-4338-AD33-C32A136B92E8}"/>
              </a:ext>
            </a:extLst>
          </p:cNvPr>
          <p:cNvSpPr txBox="1">
            <a:spLocks/>
          </p:cNvSpPr>
          <p:nvPr/>
        </p:nvSpPr>
        <p:spPr>
          <a:xfrm>
            <a:off x="2730939" y="161672"/>
            <a:ext cx="5877560" cy="452120"/>
          </a:xfrm>
          <a:prstGeom prst="rect">
            <a:avLst/>
          </a:prstGeom>
        </p:spPr>
        <p:txBody>
          <a:bodyPr vert="horz" wrap="square" lIns="0" tIns="12065" rIns="0" bIns="0" rtlCol="0">
            <a:spAutoFit/>
          </a:bodyPr>
          <a:lstStyle>
            <a:lvl1pPr>
              <a:defRPr>
                <a:latin typeface="+mj-lt"/>
                <a:ea typeface="+mj-ea"/>
                <a:cs typeface="+mj-cs"/>
              </a:defRPr>
            </a:lvl1pPr>
          </a:lstStyle>
          <a:p>
            <a:pPr marL="12700" algn="r">
              <a:spcBef>
                <a:spcPts val="95"/>
              </a:spcBef>
            </a:pPr>
            <a:r>
              <a:rPr lang="en-US" sz="2800" b="1" kern="0" spc="-5" dirty="0">
                <a:solidFill>
                  <a:sysClr val="windowText" lastClr="000000"/>
                </a:solidFill>
              </a:rPr>
              <a:t>Effects of sample size on power</a:t>
            </a:r>
            <a:endParaRPr lang="en-US" sz="2800" b="1" kern="0" dirty="0">
              <a:solidFill>
                <a:sysClr val="windowText" lastClr="000000"/>
              </a:solidFill>
            </a:endParaRPr>
          </a:p>
        </p:txBody>
      </p:sp>
    </p:spTree>
    <p:extLst>
      <p:ext uri="{BB962C8B-B14F-4D97-AF65-F5344CB8AC3E}">
        <p14:creationId xmlns:p14="http://schemas.microsoft.com/office/powerpoint/2010/main" val="842417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5259" rIns="0" bIns="0" rtlCol="0">
            <a:spAutoFit/>
          </a:bodyPr>
          <a:lstStyle/>
          <a:p>
            <a:pPr marL="3715385">
              <a:lnSpc>
                <a:spcPct val="100000"/>
              </a:lnSpc>
              <a:spcBef>
                <a:spcPts val="95"/>
              </a:spcBef>
            </a:pPr>
            <a:r>
              <a:rPr spc="-5" dirty="0"/>
              <a:t>Some sample size</a:t>
            </a:r>
            <a:r>
              <a:rPr spc="-35" dirty="0"/>
              <a:t> </a:t>
            </a:r>
            <a:r>
              <a:rPr spc="-5" dirty="0"/>
              <a:t>resources</a:t>
            </a:r>
          </a:p>
        </p:txBody>
      </p:sp>
      <p:sp>
        <p:nvSpPr>
          <p:cNvPr id="3" name="object 3"/>
          <p:cNvSpPr txBox="1"/>
          <p:nvPr/>
        </p:nvSpPr>
        <p:spPr>
          <a:xfrm>
            <a:off x="383540" y="1171448"/>
            <a:ext cx="7938134" cy="3317240"/>
          </a:xfrm>
          <a:prstGeom prst="rect">
            <a:avLst/>
          </a:prstGeom>
        </p:spPr>
        <p:txBody>
          <a:bodyPr vert="horz" wrap="square" lIns="0" tIns="85725" rIns="0" bIns="0" rtlCol="0">
            <a:spAutoFit/>
          </a:bodyPr>
          <a:lstStyle/>
          <a:p>
            <a:pPr marL="355600" indent="-342900">
              <a:lnSpc>
                <a:spcPct val="100000"/>
              </a:lnSpc>
              <a:spcBef>
                <a:spcPts val="675"/>
              </a:spcBef>
              <a:buClr>
                <a:srgbClr val="FF0000"/>
              </a:buClr>
              <a:buFont typeface="Wingdings"/>
              <a:buChar char=""/>
              <a:tabLst>
                <a:tab pos="354965" algn="l"/>
                <a:tab pos="355600" algn="l"/>
              </a:tabLst>
            </a:pPr>
            <a:r>
              <a:rPr sz="2400" spc="-5" dirty="0">
                <a:latin typeface="Arial"/>
                <a:cs typeface="Arial"/>
              </a:rPr>
              <a:t>G*Power </a:t>
            </a:r>
            <a:r>
              <a:rPr sz="2400" spc="-10" dirty="0">
                <a:latin typeface="Arial"/>
                <a:cs typeface="Arial"/>
                <a:hlinkClick r:id="rId2"/>
              </a:rPr>
              <a:t>(http://w</a:t>
            </a:r>
            <a:r>
              <a:rPr sz="2400" spc="-10" dirty="0">
                <a:latin typeface="Arial"/>
                <a:cs typeface="Arial"/>
              </a:rPr>
              <a:t>w</a:t>
            </a:r>
            <a:r>
              <a:rPr sz="2400" spc="-10" dirty="0">
                <a:latin typeface="Arial"/>
                <a:cs typeface="Arial"/>
                <a:hlinkClick r:id="rId2"/>
              </a:rPr>
              <a:t>w.gpower.hhu.de/en.html)</a:t>
            </a:r>
            <a:r>
              <a:rPr sz="2400" spc="15" dirty="0">
                <a:latin typeface="Arial"/>
                <a:cs typeface="Arial"/>
                <a:hlinkClick r:id="rId2"/>
              </a:rPr>
              <a:t> </a:t>
            </a:r>
            <a:r>
              <a:rPr sz="2400" spc="-5" dirty="0">
                <a:latin typeface="Arial"/>
                <a:cs typeface="Arial"/>
              </a:rPr>
              <a:t>(free)</a:t>
            </a:r>
            <a:endParaRPr sz="2400">
              <a:latin typeface="Arial"/>
              <a:cs typeface="Arial"/>
            </a:endParaRPr>
          </a:p>
          <a:p>
            <a:pPr marL="355600" marR="5080" indent="-342900">
              <a:lnSpc>
                <a:spcPct val="100000"/>
              </a:lnSpc>
              <a:spcBef>
                <a:spcPts val="575"/>
              </a:spcBef>
              <a:buClr>
                <a:srgbClr val="FF0000"/>
              </a:buClr>
              <a:buFont typeface="Wingdings"/>
              <a:buChar char=""/>
              <a:tabLst>
                <a:tab pos="354965" algn="l"/>
                <a:tab pos="355600" algn="l"/>
              </a:tabLst>
            </a:pPr>
            <a:r>
              <a:rPr sz="2400" spc="-5" dirty="0">
                <a:latin typeface="Arial"/>
                <a:cs typeface="Arial"/>
              </a:rPr>
              <a:t>PS Power  (</a:t>
            </a:r>
            <a:r>
              <a:rPr sz="2400" spc="-5" dirty="0">
                <a:latin typeface="Arial"/>
                <a:cs typeface="Arial"/>
                <a:hlinkClick r:id="rId3"/>
              </a:rPr>
              <a:t>http://biostat.mc.vanderbilt.edu/wiki/Main/PowerSample </a:t>
            </a:r>
            <a:r>
              <a:rPr sz="2400" spc="-5" dirty="0">
                <a:latin typeface="Arial"/>
                <a:cs typeface="Arial"/>
              </a:rPr>
              <a:t> Size) also</a:t>
            </a:r>
            <a:r>
              <a:rPr sz="2400" spc="15" dirty="0">
                <a:latin typeface="Arial"/>
                <a:cs typeface="Arial"/>
              </a:rPr>
              <a:t> </a:t>
            </a:r>
            <a:r>
              <a:rPr sz="2400" spc="-5" dirty="0">
                <a:latin typeface="Arial"/>
                <a:cs typeface="Arial"/>
              </a:rPr>
              <a:t>free</a:t>
            </a:r>
            <a:endParaRPr sz="2400">
              <a:latin typeface="Arial"/>
              <a:cs typeface="Arial"/>
            </a:endParaRPr>
          </a:p>
          <a:p>
            <a:pPr marL="355600" indent="-342900">
              <a:lnSpc>
                <a:spcPct val="100000"/>
              </a:lnSpc>
              <a:spcBef>
                <a:spcPts val="575"/>
              </a:spcBef>
              <a:buClr>
                <a:srgbClr val="7E7E7E"/>
              </a:buClr>
              <a:buSzPct val="89583"/>
              <a:buChar char="•"/>
              <a:tabLst>
                <a:tab pos="354965" algn="l"/>
                <a:tab pos="355600" algn="l"/>
              </a:tabLst>
            </a:pPr>
            <a:r>
              <a:rPr sz="2400" spc="-5" dirty="0">
                <a:latin typeface="Arial"/>
                <a:cs typeface="Arial"/>
              </a:rPr>
              <a:t>Russ </a:t>
            </a:r>
            <a:r>
              <a:rPr sz="2400" spc="-15" dirty="0">
                <a:latin typeface="Arial"/>
                <a:cs typeface="Arial"/>
              </a:rPr>
              <a:t>Lenth’s </a:t>
            </a:r>
            <a:r>
              <a:rPr sz="2400" spc="-5" dirty="0">
                <a:latin typeface="Arial"/>
                <a:cs typeface="Arial"/>
              </a:rPr>
              <a:t>page:</a:t>
            </a:r>
            <a:r>
              <a:rPr sz="2400" spc="70" dirty="0">
                <a:solidFill>
                  <a:srgbClr val="E22725"/>
                </a:solidFill>
                <a:latin typeface="Arial"/>
                <a:cs typeface="Arial"/>
              </a:rPr>
              <a:t> </a:t>
            </a:r>
            <a:r>
              <a:rPr sz="1800" u="heavy" spc="-10" dirty="0">
                <a:solidFill>
                  <a:srgbClr val="E22725"/>
                </a:solidFill>
                <a:uFill>
                  <a:solidFill>
                    <a:srgbClr val="E22725"/>
                  </a:solidFill>
                </a:uFill>
                <a:latin typeface="Arial"/>
                <a:cs typeface="Arial"/>
                <a:hlinkClick r:id="rId4"/>
              </a:rPr>
              <a:t>http://www.cs.uiowa.edu/~rlenth/Power/</a:t>
            </a:r>
            <a:endParaRPr sz="1800">
              <a:latin typeface="Arial"/>
              <a:cs typeface="Arial"/>
            </a:endParaRPr>
          </a:p>
          <a:p>
            <a:pPr marL="355600" marR="578485" indent="-342900">
              <a:lnSpc>
                <a:spcPct val="100000"/>
              </a:lnSpc>
              <a:spcBef>
                <a:spcPts val="575"/>
              </a:spcBef>
              <a:buClr>
                <a:srgbClr val="FF0000"/>
              </a:buClr>
              <a:buFont typeface="Wingdings"/>
              <a:buChar char=""/>
              <a:tabLst>
                <a:tab pos="354965" algn="l"/>
                <a:tab pos="355600" algn="l"/>
              </a:tabLst>
            </a:pPr>
            <a:r>
              <a:rPr sz="2400" spc="-5" dirty="0">
                <a:latin typeface="Arial"/>
                <a:cs typeface="Arial"/>
              </a:rPr>
              <a:t>Within R-project </a:t>
            </a:r>
            <a:r>
              <a:rPr sz="2400" dirty="0">
                <a:latin typeface="Arial"/>
                <a:cs typeface="Arial"/>
              </a:rPr>
              <a:t>for </a:t>
            </a:r>
            <a:r>
              <a:rPr sz="2400" spc="-5" dirty="0">
                <a:latin typeface="Arial"/>
                <a:cs typeface="Arial"/>
              </a:rPr>
              <a:t>statistical computing, packages:  </a:t>
            </a:r>
            <a:r>
              <a:rPr sz="2400" spc="-30" dirty="0">
                <a:latin typeface="Arial"/>
                <a:cs typeface="Arial"/>
              </a:rPr>
              <a:t>power, </a:t>
            </a:r>
            <a:r>
              <a:rPr sz="2400" spc="-40" dirty="0">
                <a:latin typeface="Arial"/>
                <a:cs typeface="Arial"/>
              </a:rPr>
              <a:t>pwr, </a:t>
            </a:r>
            <a:r>
              <a:rPr sz="2400" spc="-5" dirty="0">
                <a:latin typeface="Arial"/>
                <a:cs typeface="Arial"/>
              </a:rPr>
              <a:t>Hmisc, </a:t>
            </a:r>
            <a:r>
              <a:rPr sz="2400" spc="-10" dirty="0">
                <a:latin typeface="Arial"/>
                <a:cs typeface="Arial"/>
              </a:rPr>
              <a:t>EpiR, </a:t>
            </a:r>
            <a:r>
              <a:rPr sz="2400" dirty="0">
                <a:latin typeface="Arial"/>
                <a:cs typeface="Arial"/>
              </a:rPr>
              <a:t>etc.</a:t>
            </a:r>
            <a:r>
              <a:rPr sz="2400" spc="100" dirty="0">
                <a:latin typeface="Arial"/>
                <a:cs typeface="Arial"/>
              </a:rPr>
              <a:t> </a:t>
            </a:r>
            <a:r>
              <a:rPr sz="2400" spc="-5" dirty="0">
                <a:latin typeface="Arial"/>
                <a:cs typeface="Arial"/>
              </a:rPr>
              <a:t>(Free)</a:t>
            </a:r>
            <a:endParaRPr sz="2400">
              <a:latin typeface="Arial"/>
              <a:cs typeface="Arial"/>
            </a:endParaRPr>
          </a:p>
          <a:p>
            <a:pPr marL="355600" indent="-342900">
              <a:lnSpc>
                <a:spcPct val="100000"/>
              </a:lnSpc>
              <a:spcBef>
                <a:spcPts val="580"/>
              </a:spcBef>
              <a:buClr>
                <a:srgbClr val="FF0000"/>
              </a:buClr>
              <a:buFont typeface="Wingdings"/>
              <a:buChar char=""/>
              <a:tabLst>
                <a:tab pos="354965" algn="l"/>
                <a:tab pos="355600" algn="l"/>
              </a:tabLst>
            </a:pPr>
            <a:r>
              <a:rPr sz="2400" spc="-5" dirty="0">
                <a:latin typeface="Arial"/>
                <a:cs typeface="Arial"/>
              </a:rPr>
              <a:t>Within Stata: power (and endless</a:t>
            </a:r>
            <a:r>
              <a:rPr sz="2400" spc="50" dirty="0">
                <a:latin typeface="Arial"/>
                <a:cs typeface="Arial"/>
              </a:rPr>
              <a:t> </a:t>
            </a:r>
            <a:r>
              <a:rPr sz="2400" spc="-5" dirty="0">
                <a:latin typeface="Arial"/>
                <a:cs typeface="Arial"/>
              </a:rPr>
              <a:t>options)</a:t>
            </a:r>
            <a:endParaRPr sz="2400">
              <a:latin typeface="Arial"/>
              <a:cs typeface="Arial"/>
            </a:endParaRPr>
          </a:p>
        </p:txBody>
      </p:sp>
      <p:sp>
        <p:nvSpPr>
          <p:cNvPr id="4" name="Slide Number Placeholder 3">
            <a:extLst>
              <a:ext uri="{FF2B5EF4-FFF2-40B4-BE49-F238E27FC236}">
                <a16:creationId xmlns:a16="http://schemas.microsoft.com/office/drawing/2014/main" id="{D0DCEF91-FE28-4402-A581-6BFE9079A834}"/>
              </a:ext>
            </a:extLst>
          </p:cNvPr>
          <p:cNvSpPr>
            <a:spLocks noGrp="1"/>
          </p:cNvSpPr>
          <p:nvPr>
            <p:ph type="sldNum" sz="quarter" idx="7"/>
          </p:nvPr>
        </p:nvSpPr>
        <p:spPr/>
        <p:txBody>
          <a:bodyPr/>
          <a:lstStyle/>
          <a:p>
            <a:fld id="{B6F15528-21DE-4FAA-801E-634DDDAF4B2B}" type="slidenum">
              <a:rPr lang="en-CA" smtClean="0"/>
              <a:t>55</a:t>
            </a:fld>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3D7B09-2A6E-4580-84EF-9DA7870A8013}"/>
              </a:ext>
            </a:extLst>
          </p:cNvPr>
          <p:cNvSpPr>
            <a:spLocks noGrp="1"/>
          </p:cNvSpPr>
          <p:nvPr>
            <p:ph type="sldNum" sz="quarter" idx="7"/>
          </p:nvPr>
        </p:nvSpPr>
        <p:spPr/>
        <p:txBody>
          <a:bodyPr/>
          <a:lstStyle/>
          <a:p>
            <a:fld id="{B6F15528-21DE-4FAA-801E-634DDDAF4B2B}" type="slidenum">
              <a:rPr lang="en-CA" smtClean="0"/>
              <a:t>6</a:t>
            </a:fld>
            <a:endParaRPr lang="en-CA"/>
          </a:p>
        </p:txBody>
      </p:sp>
      <p:pic>
        <p:nvPicPr>
          <p:cNvPr id="6" name="Picture 5" descr="Chart, scatter chart&#10;&#10;Description automatically generated">
            <a:extLst>
              <a:ext uri="{FF2B5EF4-FFF2-40B4-BE49-F238E27FC236}">
                <a16:creationId xmlns:a16="http://schemas.microsoft.com/office/drawing/2014/main" id="{6ABA1F0D-040C-456C-BD18-FAE79A55B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0200"/>
            <a:ext cx="9144000" cy="4686618"/>
          </a:xfrm>
          <a:prstGeom prst="rect">
            <a:avLst/>
          </a:prstGeom>
        </p:spPr>
      </p:pic>
      <p:cxnSp>
        <p:nvCxnSpPr>
          <p:cNvPr id="5" name="Straight Connector 4">
            <a:extLst>
              <a:ext uri="{FF2B5EF4-FFF2-40B4-BE49-F238E27FC236}">
                <a16:creationId xmlns:a16="http://schemas.microsoft.com/office/drawing/2014/main" id="{CC34D1EA-666A-410B-AB84-2A9DF9CBD2E0}"/>
              </a:ext>
            </a:extLst>
          </p:cNvPr>
          <p:cNvCxnSpPr/>
          <p:nvPr/>
        </p:nvCxnSpPr>
        <p:spPr>
          <a:xfrm flipV="1">
            <a:off x="1219200" y="2590800"/>
            <a:ext cx="4876800" cy="2819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721258-9A7D-4CEE-B472-9BB496ECB5EB}"/>
              </a:ext>
            </a:extLst>
          </p:cNvPr>
          <p:cNvCxnSpPr/>
          <p:nvPr/>
        </p:nvCxnSpPr>
        <p:spPr>
          <a:xfrm>
            <a:off x="1219200" y="4648200"/>
            <a:ext cx="5638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2AED4FE7-0048-5C2A-DA0A-B653E3CCF199}"/>
              </a:ext>
            </a:extLst>
          </p:cNvPr>
          <p:cNvSpPr>
            <a:spLocks noGrp="1"/>
          </p:cNvSpPr>
          <p:nvPr>
            <p:ph type="title"/>
          </p:nvPr>
        </p:nvSpPr>
        <p:spPr>
          <a:xfrm>
            <a:off x="536575" y="0"/>
            <a:ext cx="8070850" cy="885825"/>
          </a:xfrm>
        </p:spPr>
        <p:txBody>
          <a:bodyPr/>
          <a:lstStyle/>
          <a:p>
            <a:pPr algn="r"/>
            <a:r>
              <a:rPr lang="en-US" sz="3600" dirty="0"/>
              <a:t>Example</a:t>
            </a:r>
            <a:endParaRPr lang="en-CA" sz="3600" dirty="0"/>
          </a:p>
        </p:txBody>
      </p:sp>
    </p:spTree>
    <p:extLst>
      <p:ext uri="{BB962C8B-B14F-4D97-AF65-F5344CB8AC3E}">
        <p14:creationId xmlns:p14="http://schemas.microsoft.com/office/powerpoint/2010/main" val="192290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1D17-F2B5-4195-8E81-B0B22A2B2980}"/>
              </a:ext>
            </a:extLst>
          </p:cNvPr>
          <p:cNvSpPr>
            <a:spLocks noGrp="1"/>
          </p:cNvSpPr>
          <p:nvPr>
            <p:ph type="title"/>
          </p:nvPr>
        </p:nvSpPr>
        <p:spPr>
          <a:xfrm>
            <a:off x="2057400" y="99672"/>
            <a:ext cx="7086600" cy="984885"/>
          </a:xfrm>
        </p:spPr>
        <p:txBody>
          <a:bodyPr/>
          <a:lstStyle/>
          <a:p>
            <a:r>
              <a:rPr lang="en-CA" sz="3200" dirty="0"/>
              <a:t>Statistics make knowledge feasible</a:t>
            </a:r>
          </a:p>
        </p:txBody>
      </p:sp>
      <p:sp>
        <p:nvSpPr>
          <p:cNvPr id="3" name="Text Placeholder 2">
            <a:extLst>
              <a:ext uri="{FF2B5EF4-FFF2-40B4-BE49-F238E27FC236}">
                <a16:creationId xmlns:a16="http://schemas.microsoft.com/office/drawing/2014/main" id="{A6550ABC-D528-4074-8E23-6504ED72EF63}"/>
              </a:ext>
            </a:extLst>
          </p:cNvPr>
          <p:cNvSpPr>
            <a:spLocks noGrp="1"/>
          </p:cNvSpPr>
          <p:nvPr>
            <p:ph type="body" idx="1"/>
          </p:nvPr>
        </p:nvSpPr>
        <p:spPr>
          <a:xfrm>
            <a:off x="685800" y="1371600"/>
            <a:ext cx="7921682" cy="4985980"/>
          </a:xfrm>
        </p:spPr>
        <p:txBody>
          <a:bodyPr/>
          <a:lstStyle/>
          <a:p>
            <a:r>
              <a:rPr lang="en-CA" sz="3600" dirty="0"/>
              <a:t>Most of what we want to know, is (practically) unknowable. </a:t>
            </a:r>
          </a:p>
          <a:p>
            <a:pPr lvl="1"/>
            <a:r>
              <a:rPr lang="en-CA" sz="3600" dirty="0"/>
              <a:t>E.g., what proportion of people who smoke for at least 2 years die of lung cancer?</a:t>
            </a:r>
          </a:p>
          <a:p>
            <a:pPr lvl="1"/>
            <a:endParaRPr lang="en-CA" sz="3600" dirty="0"/>
          </a:p>
          <a:p>
            <a:r>
              <a:rPr lang="en-CA" sz="3600" dirty="0"/>
              <a:t>Obtaining a sample of smokers and calculating the portion who die of lung cancer is feasible.</a:t>
            </a:r>
          </a:p>
        </p:txBody>
      </p:sp>
      <p:sp>
        <p:nvSpPr>
          <p:cNvPr id="4" name="Slide Number Placeholder 3">
            <a:extLst>
              <a:ext uri="{FF2B5EF4-FFF2-40B4-BE49-F238E27FC236}">
                <a16:creationId xmlns:a16="http://schemas.microsoft.com/office/drawing/2014/main" id="{87FF4823-86CB-427D-9EE5-0818FDDBF891}"/>
              </a:ext>
            </a:extLst>
          </p:cNvPr>
          <p:cNvSpPr>
            <a:spLocks noGrp="1"/>
          </p:cNvSpPr>
          <p:nvPr>
            <p:ph type="sldNum" sz="quarter" idx="7"/>
          </p:nvPr>
        </p:nvSpPr>
        <p:spPr/>
        <p:txBody>
          <a:bodyPr/>
          <a:lstStyle/>
          <a:p>
            <a:fld id="{B6F15528-21DE-4FAA-801E-634DDDAF4B2B}" type="slidenum">
              <a:rPr lang="en-CA" smtClean="0"/>
              <a:t>7</a:t>
            </a:fld>
            <a:endParaRPr lang="en-CA"/>
          </a:p>
        </p:txBody>
      </p:sp>
    </p:spTree>
    <p:extLst>
      <p:ext uri="{BB962C8B-B14F-4D97-AF65-F5344CB8AC3E}">
        <p14:creationId xmlns:p14="http://schemas.microsoft.com/office/powerpoint/2010/main" val="340678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6800" y="160263"/>
            <a:ext cx="4079735" cy="504625"/>
          </a:xfrm>
          <a:prstGeom prst="rect">
            <a:avLst/>
          </a:prstGeom>
        </p:spPr>
        <p:txBody>
          <a:bodyPr vert="horz" wrap="square" lIns="0" tIns="12065" rIns="0" bIns="0" rtlCol="0">
            <a:spAutoFit/>
          </a:bodyPr>
          <a:lstStyle/>
          <a:p>
            <a:pPr marL="12700">
              <a:lnSpc>
                <a:spcPct val="100000"/>
              </a:lnSpc>
              <a:spcBef>
                <a:spcPts val="95"/>
              </a:spcBef>
            </a:pPr>
            <a:r>
              <a:rPr lang="en-CA" sz="3200" spc="-5" dirty="0"/>
              <a:t>Example </a:t>
            </a:r>
            <a:r>
              <a:rPr sz="3200" spc="-5" dirty="0"/>
              <a:t>Results</a:t>
            </a:r>
            <a:endParaRPr sz="3200" dirty="0"/>
          </a:p>
        </p:txBody>
      </p:sp>
      <p:grpSp>
        <p:nvGrpSpPr>
          <p:cNvPr id="3" name="object 3"/>
          <p:cNvGrpSpPr/>
          <p:nvPr/>
        </p:nvGrpSpPr>
        <p:grpSpPr>
          <a:xfrm>
            <a:off x="304800" y="990600"/>
            <a:ext cx="6742430" cy="1772920"/>
            <a:chOff x="304800" y="990600"/>
            <a:chExt cx="6742430" cy="1772920"/>
          </a:xfrm>
        </p:grpSpPr>
        <p:sp>
          <p:nvSpPr>
            <p:cNvPr id="4" name="object 4"/>
            <p:cNvSpPr/>
            <p:nvPr/>
          </p:nvSpPr>
          <p:spPr>
            <a:xfrm>
              <a:off x="304800" y="1371600"/>
              <a:ext cx="6742175" cy="13914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1144" y="990600"/>
              <a:ext cx="2936735" cy="38099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459740" y="2786410"/>
            <a:ext cx="7945120" cy="3776034"/>
          </a:xfrm>
          <a:prstGeom prst="rect">
            <a:avLst/>
          </a:prstGeom>
        </p:spPr>
        <p:txBody>
          <a:bodyPr vert="horz" wrap="square" lIns="0" tIns="13335" rIns="0" bIns="0" rtlCol="0">
            <a:spAutoFit/>
          </a:bodyPr>
          <a:lstStyle/>
          <a:p>
            <a:pPr marL="12700">
              <a:lnSpc>
                <a:spcPct val="100000"/>
              </a:lnSpc>
              <a:spcBef>
                <a:spcPts val="105"/>
              </a:spcBef>
            </a:pPr>
            <a:r>
              <a:rPr sz="2000" dirty="0">
                <a:latin typeface="Times New Roman"/>
                <a:cs typeface="Times New Roman"/>
              </a:rPr>
              <a:t>Int J </a:t>
            </a:r>
            <a:r>
              <a:rPr sz="2000" spc="-5" dirty="0">
                <a:latin typeface="Times New Roman"/>
                <a:cs typeface="Times New Roman"/>
              </a:rPr>
              <a:t>Pediatr </a:t>
            </a:r>
            <a:r>
              <a:rPr sz="2000" dirty="0">
                <a:latin typeface="Times New Roman"/>
                <a:cs typeface="Times New Roman"/>
              </a:rPr>
              <a:t>Endocrinol </a:t>
            </a:r>
            <a:r>
              <a:rPr sz="2000" spc="-15" dirty="0">
                <a:latin typeface="Times New Roman"/>
                <a:cs typeface="Times New Roman"/>
              </a:rPr>
              <a:t>2011 </a:t>
            </a:r>
            <a:r>
              <a:rPr sz="2000" spc="5" dirty="0">
                <a:latin typeface="Times New Roman"/>
                <a:cs typeface="Times New Roman"/>
              </a:rPr>
              <a:t>Nov</a:t>
            </a:r>
            <a:r>
              <a:rPr sz="2000" spc="-125" dirty="0">
                <a:latin typeface="Times New Roman"/>
                <a:cs typeface="Times New Roman"/>
              </a:rPr>
              <a:t> </a:t>
            </a:r>
            <a:r>
              <a:rPr sz="2000" spc="-10" dirty="0">
                <a:latin typeface="Times New Roman"/>
                <a:cs typeface="Times New Roman"/>
              </a:rPr>
              <a:t>8;2011(1):15.</a:t>
            </a:r>
            <a:endParaRPr sz="2000" dirty="0">
              <a:latin typeface="Times New Roman"/>
              <a:cs typeface="Times New Roman"/>
            </a:endParaRPr>
          </a:p>
          <a:p>
            <a:pPr marL="12700" marR="1836420">
              <a:lnSpc>
                <a:spcPct val="100000"/>
              </a:lnSpc>
            </a:pPr>
            <a:r>
              <a:rPr sz="2000" dirty="0">
                <a:latin typeface="Times New Roman"/>
                <a:cs typeface="Times New Roman"/>
              </a:rPr>
              <a:t>…No significant </a:t>
            </a:r>
            <a:r>
              <a:rPr sz="2000" spc="-5" dirty="0">
                <a:latin typeface="Times New Roman"/>
                <a:cs typeface="Times New Roman"/>
              </a:rPr>
              <a:t>differences </a:t>
            </a:r>
            <a:r>
              <a:rPr sz="2000" dirty="0">
                <a:latin typeface="Times New Roman"/>
                <a:cs typeface="Times New Roman"/>
              </a:rPr>
              <a:t>were </a:t>
            </a:r>
            <a:r>
              <a:rPr sz="2000" spc="-5" dirty="0">
                <a:latin typeface="Times New Roman"/>
                <a:cs typeface="Times New Roman"/>
              </a:rPr>
              <a:t>seen in </a:t>
            </a:r>
            <a:r>
              <a:rPr sz="2000" dirty="0">
                <a:latin typeface="Times New Roman"/>
                <a:cs typeface="Times New Roman"/>
              </a:rPr>
              <a:t>the </a:t>
            </a:r>
            <a:r>
              <a:rPr sz="2000" spc="-10" dirty="0">
                <a:latin typeface="Times New Roman"/>
                <a:cs typeface="Times New Roman"/>
              </a:rPr>
              <a:t>mean </a:t>
            </a:r>
            <a:r>
              <a:rPr sz="2000" dirty="0">
                <a:latin typeface="Times New Roman"/>
                <a:cs typeface="Times New Roman"/>
              </a:rPr>
              <a:t>HbA1c  between control and </a:t>
            </a:r>
            <a:r>
              <a:rPr sz="2000" spc="-5" dirty="0">
                <a:latin typeface="Times New Roman"/>
                <a:cs typeface="Times New Roman"/>
              </a:rPr>
              <a:t>intervention at </a:t>
            </a:r>
            <a:r>
              <a:rPr sz="2000" dirty="0">
                <a:latin typeface="Times New Roman"/>
                <a:cs typeface="Times New Roman"/>
              </a:rPr>
              <a:t>0 </a:t>
            </a:r>
            <a:r>
              <a:rPr sz="2000" spc="-5" dirty="0">
                <a:latin typeface="Times New Roman"/>
                <a:cs typeface="Times New Roman"/>
              </a:rPr>
              <a:t>months </a:t>
            </a:r>
            <a:r>
              <a:rPr sz="2000" dirty="0">
                <a:latin typeface="Times New Roman"/>
                <a:cs typeface="Times New Roman"/>
              </a:rPr>
              <a:t>[8.48(0.86)</a:t>
            </a:r>
            <a:r>
              <a:rPr sz="2000" spc="-160" dirty="0">
                <a:latin typeface="Times New Roman"/>
                <a:cs typeface="Times New Roman"/>
              </a:rPr>
              <a:t> </a:t>
            </a:r>
            <a:r>
              <a:rPr sz="2000" spc="5" dirty="0">
                <a:latin typeface="Times New Roman"/>
                <a:cs typeface="Times New Roman"/>
              </a:rPr>
              <a:t>vs  </a:t>
            </a:r>
            <a:r>
              <a:rPr sz="2000" dirty="0">
                <a:latin typeface="Times New Roman"/>
                <a:cs typeface="Times New Roman"/>
              </a:rPr>
              <a:t>8.57(1.13)]</a:t>
            </a:r>
            <a:r>
              <a:rPr lang="en-CA" sz="2000" dirty="0">
                <a:latin typeface="Times New Roman"/>
                <a:cs typeface="Times New Roman"/>
              </a:rPr>
              <a:t>, F(1, 209) = 1.67, p = 0.43 </a:t>
            </a:r>
            <a:r>
              <a:rPr sz="2000" dirty="0">
                <a:latin typeface="Times New Roman"/>
                <a:cs typeface="Times New Roman"/>
              </a:rPr>
              <a:t>….</a:t>
            </a:r>
          </a:p>
          <a:p>
            <a:pPr>
              <a:lnSpc>
                <a:spcPct val="100000"/>
              </a:lnSpc>
              <a:spcBef>
                <a:spcPts val="30"/>
              </a:spcBef>
            </a:pPr>
            <a:endParaRPr sz="2450" dirty="0">
              <a:latin typeface="Times New Roman"/>
              <a:cs typeface="Times New Roman"/>
            </a:endParaRPr>
          </a:p>
          <a:p>
            <a:pPr marL="12700" algn="just">
              <a:lnSpc>
                <a:spcPct val="100000"/>
              </a:lnSpc>
            </a:pPr>
            <a:r>
              <a:rPr sz="2000" dirty="0">
                <a:latin typeface="Times New Roman"/>
                <a:cs typeface="Times New Roman"/>
              </a:rPr>
              <a:t>J Bone Joint </a:t>
            </a:r>
            <a:r>
              <a:rPr sz="2000" spc="-10" dirty="0">
                <a:latin typeface="Times New Roman"/>
                <a:cs typeface="Times New Roman"/>
              </a:rPr>
              <a:t>Surg Am. </a:t>
            </a:r>
            <a:r>
              <a:rPr sz="2000" spc="5" dirty="0">
                <a:latin typeface="Times New Roman"/>
                <a:cs typeface="Times New Roman"/>
              </a:rPr>
              <a:t>2012 </a:t>
            </a:r>
            <a:r>
              <a:rPr sz="2000" dirty="0">
                <a:latin typeface="Times New Roman"/>
                <a:cs typeface="Times New Roman"/>
              </a:rPr>
              <a:t>Oct</a:t>
            </a:r>
            <a:r>
              <a:rPr sz="2000" spc="-204" dirty="0">
                <a:latin typeface="Times New Roman"/>
                <a:cs typeface="Times New Roman"/>
              </a:rPr>
              <a:t> </a:t>
            </a:r>
            <a:r>
              <a:rPr sz="2000" spc="-5" dirty="0">
                <a:latin typeface="Times New Roman"/>
                <a:cs typeface="Times New Roman"/>
              </a:rPr>
              <a:t>17;94(20):1853-60.</a:t>
            </a:r>
            <a:endParaRPr sz="2000" dirty="0">
              <a:latin typeface="Times New Roman"/>
              <a:cs typeface="Times New Roman"/>
            </a:endParaRPr>
          </a:p>
          <a:p>
            <a:pPr marL="12700" marR="5080" algn="just">
              <a:lnSpc>
                <a:spcPct val="100000"/>
              </a:lnSpc>
            </a:pPr>
            <a:r>
              <a:rPr sz="2000" dirty="0">
                <a:latin typeface="Times New Roman"/>
                <a:cs typeface="Times New Roman"/>
              </a:rPr>
              <a:t>…at </a:t>
            </a:r>
            <a:r>
              <a:rPr sz="2000" spc="-5" dirty="0">
                <a:latin typeface="Times New Roman"/>
                <a:cs typeface="Times New Roman"/>
              </a:rPr>
              <a:t>six </a:t>
            </a:r>
            <a:r>
              <a:rPr sz="2000" dirty="0">
                <a:latin typeface="Times New Roman"/>
                <a:cs typeface="Times New Roman"/>
              </a:rPr>
              <a:t>weeks, the children who were </a:t>
            </a:r>
            <a:r>
              <a:rPr sz="2000" spc="-5" dirty="0">
                <a:latin typeface="Times New Roman"/>
                <a:cs typeface="Times New Roman"/>
              </a:rPr>
              <a:t>allowed to </a:t>
            </a:r>
            <a:r>
              <a:rPr sz="2000" dirty="0">
                <a:latin typeface="Times New Roman"/>
                <a:cs typeface="Times New Roman"/>
              </a:rPr>
              <a:t>bear weight </a:t>
            </a:r>
            <a:r>
              <a:rPr sz="2000" spc="-5" dirty="0">
                <a:latin typeface="Times New Roman"/>
                <a:cs typeface="Times New Roman"/>
              </a:rPr>
              <a:t>as tolerated</a:t>
            </a:r>
            <a:r>
              <a:rPr sz="2000" spc="-170" dirty="0">
                <a:latin typeface="Times New Roman"/>
                <a:cs typeface="Times New Roman"/>
              </a:rPr>
              <a:t> </a:t>
            </a:r>
            <a:r>
              <a:rPr sz="2000" dirty="0">
                <a:latin typeface="Times New Roman"/>
                <a:cs typeface="Times New Roman"/>
              </a:rPr>
              <a:t>had  </a:t>
            </a:r>
            <a:r>
              <a:rPr sz="2000" spc="-5" dirty="0">
                <a:latin typeface="Times New Roman"/>
                <a:cs typeface="Times New Roman"/>
              </a:rPr>
              <a:t>better </a:t>
            </a:r>
            <a:r>
              <a:rPr sz="2000" dirty="0">
                <a:latin typeface="Times New Roman"/>
                <a:cs typeface="Times New Roman"/>
              </a:rPr>
              <a:t>overall scores (</a:t>
            </a:r>
            <a:r>
              <a:rPr lang="en-CA" sz="2000" dirty="0">
                <a:latin typeface="Times New Roman"/>
                <a:cs typeface="Times New Roman"/>
              </a:rPr>
              <a:t>95% CI = 2.34, 4.33</a:t>
            </a:r>
            <a:r>
              <a:rPr sz="2000" dirty="0">
                <a:latin typeface="Times New Roman"/>
                <a:cs typeface="Times New Roman"/>
              </a:rPr>
              <a:t>) and </a:t>
            </a:r>
            <a:r>
              <a:rPr sz="2000" spc="-5" dirty="0">
                <a:latin typeface="Times New Roman"/>
                <a:cs typeface="Times New Roman"/>
              </a:rPr>
              <a:t>better </a:t>
            </a:r>
            <a:r>
              <a:rPr sz="2000" dirty="0">
                <a:latin typeface="Times New Roman"/>
                <a:cs typeface="Times New Roman"/>
              </a:rPr>
              <a:t>standing </a:t>
            </a:r>
            <a:r>
              <a:rPr sz="2000" spc="-5" dirty="0">
                <a:latin typeface="Times New Roman"/>
                <a:cs typeface="Times New Roman"/>
              </a:rPr>
              <a:t>skills </a:t>
            </a:r>
            <a:r>
              <a:rPr sz="2000" dirty="0">
                <a:latin typeface="Times New Roman"/>
                <a:cs typeface="Times New Roman"/>
              </a:rPr>
              <a:t>(</a:t>
            </a:r>
            <a:r>
              <a:rPr lang="en-CA" sz="2000" dirty="0">
                <a:latin typeface="Times New Roman"/>
                <a:cs typeface="Times New Roman"/>
              </a:rPr>
              <a:t>95% CI = 7.29, 8.89</a:t>
            </a:r>
            <a:r>
              <a:rPr sz="2000" dirty="0">
                <a:latin typeface="Times New Roman"/>
                <a:cs typeface="Times New Roman"/>
              </a:rPr>
              <a:t>) than those  who were </a:t>
            </a:r>
            <a:r>
              <a:rPr sz="2000" spc="-5" dirty="0">
                <a:latin typeface="Times New Roman"/>
                <a:cs typeface="Times New Roman"/>
              </a:rPr>
              <a:t>initially </a:t>
            </a:r>
            <a:r>
              <a:rPr sz="2000" dirty="0">
                <a:latin typeface="Times New Roman"/>
                <a:cs typeface="Times New Roman"/>
              </a:rPr>
              <a:t>instructed </a:t>
            </a:r>
            <a:r>
              <a:rPr sz="2000" spc="-5" dirty="0">
                <a:latin typeface="Times New Roman"/>
                <a:cs typeface="Times New Roman"/>
              </a:rPr>
              <a:t>to </a:t>
            </a:r>
            <a:r>
              <a:rPr sz="2000" dirty="0">
                <a:latin typeface="Times New Roman"/>
                <a:cs typeface="Times New Roman"/>
              </a:rPr>
              <a:t>be</a:t>
            </a:r>
            <a:r>
              <a:rPr sz="2000" spc="-100" dirty="0">
                <a:latin typeface="Times New Roman"/>
                <a:cs typeface="Times New Roman"/>
              </a:rPr>
              <a:t> </a:t>
            </a:r>
            <a:r>
              <a:rPr sz="2000" spc="-5" dirty="0">
                <a:latin typeface="Times New Roman"/>
                <a:cs typeface="Times New Roman"/>
              </a:rPr>
              <a:t>non-weight-bearing</a:t>
            </a:r>
            <a:endParaRPr lang="en-CA" sz="2000" spc="-5" dirty="0">
              <a:latin typeface="Times New Roman"/>
              <a:cs typeface="Times New Roman"/>
            </a:endParaRPr>
          </a:p>
          <a:p>
            <a:pPr marL="12700" marR="5080" algn="just">
              <a:lnSpc>
                <a:spcPct val="100000"/>
              </a:lnSpc>
            </a:pPr>
            <a:endParaRPr lang="en-CA" sz="2000" spc="-5" dirty="0">
              <a:latin typeface="Times New Roman"/>
              <a:cs typeface="Times New Roman"/>
            </a:endParaRPr>
          </a:p>
          <a:p>
            <a:pPr marL="12700" marR="5080" algn="just">
              <a:lnSpc>
                <a:spcPct val="100000"/>
              </a:lnSpc>
            </a:pPr>
            <a:r>
              <a:rPr lang="en-CA" sz="2000" spc="-5" dirty="0">
                <a:latin typeface="Times New Roman"/>
                <a:cs typeface="Times New Roman"/>
              </a:rPr>
              <a:t>Jacob Cohen: The earth is round p &lt; .05.</a:t>
            </a:r>
            <a:endParaRPr sz="2000" dirty="0">
              <a:latin typeface="Times New Roman"/>
              <a:cs typeface="Times New Roman"/>
            </a:endParaRPr>
          </a:p>
        </p:txBody>
      </p:sp>
      <p:sp>
        <p:nvSpPr>
          <p:cNvPr id="7" name="Slide Number Placeholder 6">
            <a:extLst>
              <a:ext uri="{FF2B5EF4-FFF2-40B4-BE49-F238E27FC236}">
                <a16:creationId xmlns:a16="http://schemas.microsoft.com/office/drawing/2014/main" id="{40AF791E-3CC7-4927-BF03-6B822076FEC1}"/>
              </a:ext>
            </a:extLst>
          </p:cNvPr>
          <p:cNvSpPr>
            <a:spLocks noGrp="1"/>
          </p:cNvSpPr>
          <p:nvPr>
            <p:ph type="sldNum" sz="quarter" idx="7"/>
          </p:nvPr>
        </p:nvSpPr>
        <p:spPr/>
        <p:txBody>
          <a:bodyPr/>
          <a:lstStyle/>
          <a:p>
            <a:fld id="{B6F15528-21DE-4FAA-801E-634DDDAF4B2B}" type="slidenum">
              <a:rPr lang="en-CA" smtClean="0"/>
              <a:t>8</a:t>
            </a:fld>
            <a:endParaRPr lang="en-CA"/>
          </a:p>
        </p:txBody>
      </p:sp>
      <p:sp>
        <p:nvSpPr>
          <p:cNvPr id="8" name="Rectangle 7">
            <a:extLst>
              <a:ext uri="{FF2B5EF4-FFF2-40B4-BE49-F238E27FC236}">
                <a16:creationId xmlns:a16="http://schemas.microsoft.com/office/drawing/2014/main" id="{9A83F2A7-7108-BC3D-E11A-491FF22C8222}"/>
              </a:ext>
            </a:extLst>
          </p:cNvPr>
          <p:cNvSpPr/>
          <p:nvPr/>
        </p:nvSpPr>
        <p:spPr>
          <a:xfrm>
            <a:off x="6324600" y="1752600"/>
            <a:ext cx="722375" cy="3048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F6F017DE-BF58-9106-8BB6-F201627A4F5B}"/>
              </a:ext>
            </a:extLst>
          </p:cNvPr>
          <p:cNvSpPr/>
          <p:nvPr/>
        </p:nvSpPr>
        <p:spPr>
          <a:xfrm>
            <a:off x="304800" y="2067305"/>
            <a:ext cx="722375" cy="3048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7B62417-8BAD-F25E-55D3-33497B436E2E}"/>
              </a:ext>
            </a:extLst>
          </p:cNvPr>
          <p:cNvSpPr/>
          <p:nvPr/>
        </p:nvSpPr>
        <p:spPr>
          <a:xfrm>
            <a:off x="3505200" y="3733800"/>
            <a:ext cx="914400" cy="3048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4441E8C7-B36C-426C-D47F-7CBF95E72D7F}"/>
              </a:ext>
            </a:extLst>
          </p:cNvPr>
          <p:cNvSpPr/>
          <p:nvPr/>
        </p:nvSpPr>
        <p:spPr>
          <a:xfrm>
            <a:off x="459740" y="5334000"/>
            <a:ext cx="1445260" cy="3048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AF263F94-93EE-4B8A-2895-A5FFB12D05AB}"/>
              </a:ext>
            </a:extLst>
          </p:cNvPr>
          <p:cNvSpPr/>
          <p:nvPr/>
        </p:nvSpPr>
        <p:spPr>
          <a:xfrm>
            <a:off x="2517140" y="5029200"/>
            <a:ext cx="2359660" cy="3048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285B6A37-8189-5CAE-9AB2-5AF5DD6D60CF}"/>
              </a:ext>
            </a:extLst>
          </p:cNvPr>
          <p:cNvSpPr/>
          <p:nvPr/>
        </p:nvSpPr>
        <p:spPr>
          <a:xfrm>
            <a:off x="7511275" y="5012379"/>
            <a:ext cx="946925" cy="3048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6800" y="160263"/>
            <a:ext cx="4079735" cy="504625"/>
          </a:xfrm>
          <a:prstGeom prst="rect">
            <a:avLst/>
          </a:prstGeom>
        </p:spPr>
        <p:txBody>
          <a:bodyPr vert="horz" wrap="square" lIns="0" tIns="12065" rIns="0" bIns="0" rtlCol="0">
            <a:spAutoFit/>
          </a:bodyPr>
          <a:lstStyle/>
          <a:p>
            <a:pPr marL="12700">
              <a:lnSpc>
                <a:spcPct val="100000"/>
              </a:lnSpc>
              <a:spcBef>
                <a:spcPts val="95"/>
              </a:spcBef>
            </a:pPr>
            <a:r>
              <a:rPr lang="en-CA" sz="3200" spc="-5" dirty="0"/>
              <a:t>The bottom line…</a:t>
            </a:r>
            <a:endParaRPr sz="3200" dirty="0"/>
          </a:p>
        </p:txBody>
      </p:sp>
      <p:sp>
        <p:nvSpPr>
          <p:cNvPr id="7" name="Slide Number Placeholder 6">
            <a:extLst>
              <a:ext uri="{FF2B5EF4-FFF2-40B4-BE49-F238E27FC236}">
                <a16:creationId xmlns:a16="http://schemas.microsoft.com/office/drawing/2014/main" id="{40AF791E-3CC7-4927-BF03-6B822076FEC1}"/>
              </a:ext>
            </a:extLst>
          </p:cNvPr>
          <p:cNvSpPr>
            <a:spLocks noGrp="1"/>
          </p:cNvSpPr>
          <p:nvPr>
            <p:ph type="sldNum" sz="quarter" idx="7"/>
          </p:nvPr>
        </p:nvSpPr>
        <p:spPr/>
        <p:txBody>
          <a:bodyPr/>
          <a:lstStyle/>
          <a:p>
            <a:fld id="{B6F15528-21DE-4FAA-801E-634DDDAF4B2B}" type="slidenum">
              <a:rPr lang="en-CA" smtClean="0"/>
              <a:t>9</a:t>
            </a:fld>
            <a:endParaRPr lang="en-CA"/>
          </a:p>
        </p:txBody>
      </p:sp>
      <p:sp>
        <p:nvSpPr>
          <p:cNvPr id="8" name="TextBox 7">
            <a:extLst>
              <a:ext uri="{FF2B5EF4-FFF2-40B4-BE49-F238E27FC236}">
                <a16:creationId xmlns:a16="http://schemas.microsoft.com/office/drawing/2014/main" id="{538AE3A1-A465-4CAE-BE1F-AF80B1ED2B0F}"/>
              </a:ext>
            </a:extLst>
          </p:cNvPr>
          <p:cNvSpPr txBox="1"/>
          <p:nvPr/>
        </p:nvSpPr>
        <p:spPr>
          <a:xfrm>
            <a:off x="381001" y="1676400"/>
            <a:ext cx="8153400" cy="2677656"/>
          </a:xfrm>
          <a:prstGeom prst="rect">
            <a:avLst/>
          </a:prstGeom>
          <a:noFill/>
        </p:spPr>
        <p:txBody>
          <a:bodyPr wrap="square" rtlCol="0">
            <a:spAutoFit/>
          </a:bodyPr>
          <a:lstStyle/>
          <a:p>
            <a:r>
              <a:rPr lang="en-CA" sz="2800" dirty="0"/>
              <a:t>The two most important things to understand from the first part of this lecture:</a:t>
            </a:r>
          </a:p>
          <a:p>
            <a:pPr marL="457200" indent="-457200">
              <a:buFont typeface="Arial" panose="020B0604020202020204" pitchFamily="34" charset="0"/>
              <a:buChar char="•"/>
            </a:pPr>
            <a:r>
              <a:rPr lang="en-CA" sz="2800" dirty="0"/>
              <a:t>What is the best estimate for an effect (i.e., the point estimate)</a:t>
            </a:r>
          </a:p>
          <a:p>
            <a:pPr marL="457200" indent="-457200">
              <a:buFont typeface="Arial" panose="020B0604020202020204" pitchFamily="34" charset="0"/>
              <a:buChar char="•"/>
            </a:pPr>
            <a:r>
              <a:rPr lang="en-CA" sz="2800" dirty="0"/>
              <a:t>How much error is in the estimate (i.e., the confidence interval)</a:t>
            </a:r>
          </a:p>
        </p:txBody>
      </p:sp>
    </p:spTree>
    <p:extLst>
      <p:ext uri="{BB962C8B-B14F-4D97-AF65-F5344CB8AC3E}">
        <p14:creationId xmlns:p14="http://schemas.microsoft.com/office/powerpoint/2010/main" val="853717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23746</TotalTime>
  <Words>5218</Words>
  <Application>Microsoft Office PowerPoint</Application>
  <PresentationFormat>On-screen Show (4:3)</PresentationFormat>
  <Paragraphs>580</Paragraphs>
  <Slides>55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Symbol</vt:lpstr>
      <vt:lpstr>Times New Roman</vt:lpstr>
      <vt:lpstr>Wingdings</vt:lpstr>
      <vt:lpstr>Office Theme</vt:lpstr>
      <vt:lpstr>PowerPoint Presentation</vt:lpstr>
      <vt:lpstr>Material Covered in this Lecture</vt:lpstr>
      <vt:lpstr>Lies, damn lies, and statistics </vt:lpstr>
      <vt:lpstr>So why bother?</vt:lpstr>
      <vt:lpstr>Example</vt:lpstr>
      <vt:lpstr>Example</vt:lpstr>
      <vt:lpstr>Statistics make knowledge feasible</vt:lpstr>
      <vt:lpstr>Example Results</vt:lpstr>
      <vt:lpstr>The bottom line…</vt:lpstr>
      <vt:lpstr>Material Covered in the Biostatistics Lectures</vt:lpstr>
      <vt:lpstr>Theoretical concepts</vt:lpstr>
      <vt:lpstr>Sampling Distributions</vt:lpstr>
      <vt:lpstr>Sampling Distributions (example)</vt:lpstr>
      <vt:lpstr>Sampling Distributions (example)</vt:lpstr>
      <vt:lpstr>Sampling Distributions</vt:lpstr>
      <vt:lpstr>Sampling Distributions</vt:lpstr>
      <vt:lpstr>Sampling Distributions</vt:lpstr>
      <vt:lpstr>Sampling Distributions</vt:lpstr>
      <vt:lpstr>The sampling distribution is ‘normal’</vt:lpstr>
      <vt:lpstr>PowerPoint Presentation</vt:lpstr>
      <vt:lpstr>Sampling Distributions</vt:lpstr>
      <vt:lpstr>PowerPoint Presentation</vt:lpstr>
      <vt:lpstr>PowerPoint Presentation</vt:lpstr>
      <vt:lpstr>Standard Error</vt:lpstr>
      <vt:lpstr>Inferences about the mean</vt:lpstr>
      <vt:lpstr>Confidence Intervals</vt:lpstr>
      <vt:lpstr>Confidence Intervals</vt:lpstr>
      <vt:lpstr>Confidence Intervals</vt:lpstr>
      <vt:lpstr>Material Covered in the Biostatistics Lectures</vt:lpstr>
      <vt:lpstr>PowerPoint Presentation</vt:lpstr>
      <vt:lpstr>Hypothesis Testing: Difference in means</vt:lpstr>
      <vt:lpstr>Example-Two independent groups</vt:lpstr>
      <vt:lpstr>Hypothesis tests</vt:lpstr>
      <vt:lpstr>Hypothesis tests</vt:lpstr>
      <vt:lpstr>PowerPoint Presentation</vt:lpstr>
      <vt:lpstr>Example: 24h energy expenditure</vt:lpstr>
      <vt:lpstr>Independent groups t-test</vt:lpstr>
      <vt:lpstr>t-tests cont…</vt:lpstr>
      <vt:lpstr>Independent groups t-test (cont)</vt:lpstr>
      <vt:lpstr>Confidence Limits</vt:lpstr>
      <vt:lpstr>Confidence Limits</vt:lpstr>
      <vt:lpstr>Advice</vt:lpstr>
      <vt:lpstr>Material Covered in the Biostatistics Lectures</vt:lpstr>
      <vt:lpstr>Statistical Power</vt:lpstr>
      <vt:lpstr>Sample Size/Power Calculations:</vt:lpstr>
      <vt:lpstr>Sample Size Estimates: Inference</vt:lpstr>
      <vt:lpstr>How Many Subjects?</vt:lpstr>
      <vt:lpstr>Hypothesis based estimates cont…</vt:lpstr>
      <vt:lpstr>Example: Comparing Means</vt:lpstr>
      <vt:lpstr>What do we need for calculations?</vt:lpstr>
      <vt:lpstr>PowerPoint Presentation</vt:lpstr>
      <vt:lpstr>G*Power sample size calculation</vt:lpstr>
      <vt:lpstr>Example cont…</vt:lpstr>
      <vt:lpstr>PowerPoint Presentation</vt:lpstr>
      <vt:lpstr>Some sample size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MDCN 340 Unit 2: Biostatistics</dc:title>
  <dc:creator>Peter Faris</dc:creator>
  <cp:lastModifiedBy>Gerald Giesbrecht</cp:lastModifiedBy>
  <cp:revision>100</cp:revision>
  <dcterms:created xsi:type="dcterms:W3CDTF">2020-09-29T17:41:24Z</dcterms:created>
  <dcterms:modified xsi:type="dcterms:W3CDTF">2024-10-23T18:05:26Z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2019-10-22T00:00:00Z</vt:filetime>
  </property>
  <property fmtid="{D5CDD505-2E9C-101B-9397-08002B2CF9AE}" pid="3" name="Creator">
    <vt:lpwstr>Acrobat PDFMaker 19 for PowerPoint</vt:lpwstr>
  </property>
  <property fmtid="{D5CDD505-2E9C-101B-9397-08002B2CF9AE}" pid="4" name="LastSaved">
    <vt:filetime>2020-09-29T00:00:00Z</vt:filetime>
  </property>
</Properties>
</file>