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4"/>
  </p:sldMasterIdLst>
  <p:notesMasterIdLst>
    <p:notesMasterId r:id="rId26"/>
  </p:notesMasterIdLst>
  <p:sldIdLst>
    <p:sldId id="256" r:id="rId5"/>
    <p:sldId id="281" r:id="rId6"/>
    <p:sldId id="282" r:id="rId7"/>
    <p:sldId id="259" r:id="rId8"/>
    <p:sldId id="258" r:id="rId9"/>
    <p:sldId id="277" r:id="rId10"/>
    <p:sldId id="269" r:id="rId11"/>
    <p:sldId id="262" r:id="rId12"/>
    <p:sldId id="261" r:id="rId13"/>
    <p:sldId id="276" r:id="rId14"/>
    <p:sldId id="274" r:id="rId15"/>
    <p:sldId id="271" r:id="rId16"/>
    <p:sldId id="275" r:id="rId17"/>
    <p:sldId id="260" r:id="rId18"/>
    <p:sldId id="270" r:id="rId19"/>
    <p:sldId id="273" r:id="rId20"/>
    <p:sldId id="279" r:id="rId21"/>
    <p:sldId id="267" r:id="rId22"/>
    <p:sldId id="268" r:id="rId23"/>
    <p:sldId id="263" r:id="rId24"/>
    <p:sldId id="280"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5D8B4-AA65-42D3-9C35-B3701D190F46}" v="522" dt="2024-10-21T14:59:07.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4851" autoAdjust="0"/>
  </p:normalViewPr>
  <p:slideViewPr>
    <p:cSldViewPr>
      <p:cViewPr varScale="1">
        <p:scale>
          <a:sx n="78" d="100"/>
          <a:sy n="78" d="100"/>
        </p:scale>
        <p:origin x="1146" y="90"/>
      </p:cViewPr>
      <p:guideLst>
        <p:guide orient="horz" pos="2160"/>
        <p:guide pos="3840"/>
      </p:guideLst>
    </p:cSldViewPr>
  </p:slideViewPr>
  <p:outlineViewPr>
    <p:cViewPr>
      <p:scale>
        <a:sx n="33" d="100"/>
        <a:sy n="33" d="100"/>
      </p:scale>
      <p:origin x="0" y="-5490"/>
    </p:cViewPr>
  </p:outlineViewPr>
  <p:notesTextViewPr>
    <p:cViewPr>
      <p:scale>
        <a:sx n="1" d="1"/>
        <a:sy n="1" d="1"/>
      </p:scale>
      <p:origin x="0" y="0"/>
    </p:cViewPr>
  </p:notesTextViewPr>
  <p:notesViewPr>
    <p:cSldViewPr>
      <p:cViewPr varScale="1">
        <p:scale>
          <a:sx n="83" d="100"/>
          <a:sy n="83" d="100"/>
        </p:scale>
        <p:origin x="31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ene Haddad" userId="1ef03592-f5e2-4e68-9cba-ed48b1c85e85" providerId="ADAL" clId="{0515D8B4-AA65-42D3-9C35-B3701D190F46}"/>
    <pc:docChg chg="modSld">
      <pc:chgData name="Jolene Haddad" userId="1ef03592-f5e2-4e68-9cba-ed48b1c85e85" providerId="ADAL" clId="{0515D8B4-AA65-42D3-9C35-B3701D190F46}" dt="2024-10-21T14:59:07.342" v="1"/>
      <pc:docMkLst>
        <pc:docMk/>
      </pc:docMkLst>
      <pc:sldChg chg="modTransition">
        <pc:chgData name="Jolene Haddad" userId="1ef03592-f5e2-4e68-9cba-ed48b1c85e85" providerId="ADAL" clId="{0515D8B4-AA65-42D3-9C35-B3701D190F46}" dt="2024-10-21T14:59:07.342" v="1"/>
        <pc:sldMkLst>
          <pc:docMk/>
          <pc:sldMk cId="3541003449" sldId="281"/>
        </pc:sldMkLst>
      </pc:sldChg>
      <pc:sldChg chg="modTransition">
        <pc:chgData name="Jolene Haddad" userId="1ef03592-f5e2-4e68-9cba-ed48b1c85e85" providerId="ADAL" clId="{0515D8B4-AA65-42D3-9C35-B3701D190F46}" dt="2024-10-21T14:59:03.512" v="0"/>
        <pc:sldMkLst>
          <pc:docMk/>
          <pc:sldMk cId="4099591120"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3172189-9BC3-48F0-9A81-01A08C6FC97B}" type="datetimeFigureOut">
              <a:rPr lang="en-US" smtClean="0"/>
              <a:pPr/>
              <a:t>10/17/2024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F6F2252-5715-477C-B194-4C36D2D18826}" type="slidenum">
              <a:rPr lang="en-US" smtClean="0"/>
              <a:pPr/>
              <a:t>‹#›</a:t>
            </a:fld>
            <a:endParaRPr lang="en-US"/>
          </a:p>
        </p:txBody>
      </p:sp>
    </p:spTree>
    <p:extLst>
      <p:ext uri="{BB962C8B-B14F-4D97-AF65-F5344CB8AC3E}">
        <p14:creationId xmlns:p14="http://schemas.microsoft.com/office/powerpoint/2010/main" val="240455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6F2252-5715-477C-B194-4C36D2D18826}" type="slidenum">
              <a:rPr lang="en-US" smtClean="0"/>
              <a:pPr/>
              <a:t>1</a:t>
            </a:fld>
            <a:endParaRPr lang="en-US"/>
          </a:p>
        </p:txBody>
      </p:sp>
    </p:spTree>
    <p:extLst>
      <p:ext uri="{BB962C8B-B14F-4D97-AF65-F5344CB8AC3E}">
        <p14:creationId xmlns:p14="http://schemas.microsoft.com/office/powerpoint/2010/main" val="2622068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dirty="0"/>
              <a:t>The </a:t>
            </a:r>
            <a:r>
              <a:rPr lang="en-CA" dirty="0" err="1"/>
              <a:t>AbSPORU</a:t>
            </a:r>
            <a:r>
              <a:rPr lang="en-CA" dirty="0"/>
              <a:t> and CRU contact information is on the Research Course website</a:t>
            </a:r>
          </a:p>
        </p:txBody>
      </p:sp>
      <p:sp>
        <p:nvSpPr>
          <p:cNvPr id="4" name="Slide Number Placeholder 3"/>
          <p:cNvSpPr>
            <a:spLocks noGrp="1"/>
          </p:cNvSpPr>
          <p:nvPr>
            <p:ph type="sldNum" sz="quarter" idx="10"/>
          </p:nvPr>
        </p:nvSpPr>
        <p:spPr/>
        <p:txBody>
          <a:bodyPr/>
          <a:lstStyle/>
          <a:p>
            <a:fld id="{AF6F2252-5715-477C-B194-4C36D2D18826}" type="slidenum">
              <a:rPr lang="en-US" smtClean="0"/>
              <a:pPr/>
              <a:t>10</a:t>
            </a:fld>
            <a:endParaRPr lang="en-US"/>
          </a:p>
        </p:txBody>
      </p:sp>
    </p:spTree>
    <p:extLst>
      <p:ext uri="{BB962C8B-B14F-4D97-AF65-F5344CB8AC3E}">
        <p14:creationId xmlns:p14="http://schemas.microsoft.com/office/powerpoint/2010/main" val="1505245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JOLENE TO TAKE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final schedule has been sent out along with meeting invites. If you haven’t received them, please let Jolene know. </a:t>
            </a:r>
          </a:p>
          <a:p>
            <a:endParaRPr lang="en-US" baseline="0" dirty="0"/>
          </a:p>
          <a:p>
            <a:endParaRPr lang="en-US" baseline="0" dirty="0"/>
          </a:p>
          <a:p>
            <a:r>
              <a:rPr lang="en-US" baseline="0" dirty="0"/>
              <a:t>Etiquette – As I’m sure all of you are quite familiar with Zoom by now, here are a couple of reminders. Mute your mic when not talking, please use the chat box or the raise hand function if you have a question. Please turn on your camera, especially when it is something interactive. It can be discouraging to have a sea of only names when talking. </a:t>
            </a:r>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11</a:t>
            </a:fld>
            <a:endParaRPr lang="en-US"/>
          </a:p>
        </p:txBody>
      </p:sp>
    </p:spTree>
    <p:extLst>
      <p:ext uri="{BB962C8B-B14F-4D97-AF65-F5344CB8AC3E}">
        <p14:creationId xmlns:p14="http://schemas.microsoft.com/office/powerpoint/2010/main" val="986725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aseline="0" dirty="0"/>
              <a:t>Assignments are due by 5pm, and yes I do check all of them off. As for the poster deadline, this is for me to prepare one single presentation of all posters for each group for research day to make the transition from presentation to presentation seamless. Please refer to the assignment guide for further details regarding assignments</a:t>
            </a:r>
            <a:endParaRPr lang="en-CA" dirty="0"/>
          </a:p>
          <a:p>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12</a:t>
            </a:fld>
            <a:endParaRPr lang="en-US"/>
          </a:p>
        </p:txBody>
      </p:sp>
    </p:spTree>
    <p:extLst>
      <p:ext uri="{BB962C8B-B14F-4D97-AF65-F5344CB8AC3E}">
        <p14:creationId xmlns:p14="http://schemas.microsoft.com/office/powerpoint/2010/main" val="1643649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lunch provided for this day. </a:t>
            </a:r>
          </a:p>
        </p:txBody>
      </p:sp>
      <p:sp>
        <p:nvSpPr>
          <p:cNvPr id="4" name="Slide Number Placeholder 3"/>
          <p:cNvSpPr>
            <a:spLocks noGrp="1"/>
          </p:cNvSpPr>
          <p:nvPr>
            <p:ph type="sldNum" sz="quarter" idx="10"/>
          </p:nvPr>
        </p:nvSpPr>
        <p:spPr/>
        <p:txBody>
          <a:bodyPr/>
          <a:lstStyle/>
          <a:p>
            <a:fld id="{AF6F2252-5715-477C-B194-4C36D2D18826}" type="slidenum">
              <a:rPr lang="en-US" smtClean="0"/>
              <a:pPr/>
              <a:t>13</a:t>
            </a:fld>
            <a:endParaRPr lang="en-US"/>
          </a:p>
        </p:txBody>
      </p:sp>
    </p:spTree>
    <p:extLst>
      <p:ext uri="{BB962C8B-B14F-4D97-AF65-F5344CB8AC3E}">
        <p14:creationId xmlns:p14="http://schemas.microsoft.com/office/powerpoint/2010/main" val="2059479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These were mandated by</a:t>
            </a:r>
            <a:r>
              <a:rPr lang="en-US" baseline="0" dirty="0"/>
              <a:t> the Scholarly Oversight Committee. For your R2-4 year, if you are unable to attend Research Day, there is an opportunity to present in the Spring, but the preference is to present at Research Day</a:t>
            </a:r>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14</a:t>
            </a:fld>
            <a:endParaRPr lang="en-US"/>
          </a:p>
        </p:txBody>
      </p:sp>
    </p:spTree>
    <p:extLst>
      <p:ext uri="{BB962C8B-B14F-4D97-AF65-F5344CB8AC3E}">
        <p14:creationId xmlns:p14="http://schemas.microsoft.com/office/powerpoint/2010/main" val="3298446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15</a:t>
            </a:fld>
            <a:endParaRPr lang="en-US"/>
          </a:p>
        </p:txBody>
      </p:sp>
    </p:spTree>
    <p:extLst>
      <p:ext uri="{BB962C8B-B14F-4D97-AF65-F5344CB8AC3E}">
        <p14:creationId xmlns:p14="http://schemas.microsoft.com/office/powerpoint/2010/main" val="3165240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 previously mentioned, we</a:t>
            </a:r>
            <a:r>
              <a:rPr lang="en-US" baseline="0" dirty="0"/>
              <a:t> will be using O</a:t>
            </a:r>
            <a:r>
              <a:rPr lang="en-US" dirty="0"/>
              <a:t>ne45 to gather evaluations for each lecture and to track attendance</a:t>
            </a:r>
            <a:r>
              <a:rPr lang="en-US" baseline="0" dirty="0"/>
              <a:t>. Each evaluation will be sent out the day of the lecture, while the cumulative evaluations will be sent out near the end of the course. If you have not accessed One45 yet, please contact your program admin as they need to create your account. </a:t>
            </a:r>
            <a:endParaRPr lang="en-US" dirty="0"/>
          </a:p>
          <a:p>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16</a:t>
            </a:fld>
            <a:endParaRPr lang="en-US"/>
          </a:p>
        </p:txBody>
      </p:sp>
    </p:spTree>
    <p:extLst>
      <p:ext uri="{BB962C8B-B14F-4D97-AF65-F5344CB8AC3E}">
        <p14:creationId xmlns:p14="http://schemas.microsoft.com/office/powerpoint/2010/main" val="1842621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Please remember to enter your attendance for each lecture. Once you’ve marked your attendance, the eval will show up in your To-Do’s. They will also only be available for 2 days after the lecture so please take 2 minutes at the end of each lecture to complete the evaluation. These evals do impact the changes that are made for the next year’s course so even just inputting the </a:t>
            </a:r>
            <a:r>
              <a:rPr lang="en-US" baseline="0" dirty="0" err="1"/>
              <a:t>likert</a:t>
            </a:r>
            <a:r>
              <a:rPr lang="en-US" baseline="0" dirty="0"/>
              <a:t> scale answers is valuable. All evaluations are anonymous and are collected cumulatively. If you’d rather, I can deselect the button that says to email you so you don’t receive an email for every lecture. ICRE session….</a:t>
            </a:r>
            <a:endParaRPr lang="en-US" dirty="0"/>
          </a:p>
        </p:txBody>
      </p:sp>
      <p:sp>
        <p:nvSpPr>
          <p:cNvPr id="4" name="Slide Number Placeholder 3"/>
          <p:cNvSpPr>
            <a:spLocks noGrp="1"/>
          </p:cNvSpPr>
          <p:nvPr>
            <p:ph type="sldNum" sz="quarter" idx="5"/>
          </p:nvPr>
        </p:nvSpPr>
        <p:spPr/>
        <p:txBody>
          <a:bodyPr/>
          <a:lstStyle/>
          <a:p>
            <a:fld id="{AF6F2252-5715-477C-B194-4C36D2D18826}" type="slidenum">
              <a:rPr lang="en-US" smtClean="0"/>
              <a:pPr/>
              <a:t>17</a:t>
            </a:fld>
            <a:endParaRPr lang="en-US"/>
          </a:p>
        </p:txBody>
      </p:sp>
    </p:spTree>
    <p:extLst>
      <p:ext uri="{BB962C8B-B14F-4D97-AF65-F5344CB8AC3E}">
        <p14:creationId xmlns:p14="http://schemas.microsoft.com/office/powerpoint/2010/main" val="312925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evaluation will consist of</a:t>
            </a:r>
            <a:r>
              <a:rPr lang="en-US" baseline="0" dirty="0"/>
              <a:t> the number of assignments handed in, the attendance rate of lectures and the summary score of your presentation and content for your poster presentation on Research Day. Finally, it will be pass/fail for the course. This final evaluation will be completed after the course by me, once the final research proposals have been submitted. </a:t>
            </a:r>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18</a:t>
            </a:fld>
            <a:endParaRPr lang="en-US"/>
          </a:p>
        </p:txBody>
      </p:sp>
    </p:spTree>
    <p:extLst>
      <p:ext uri="{BB962C8B-B14F-4D97-AF65-F5344CB8AC3E}">
        <p14:creationId xmlns:p14="http://schemas.microsoft.com/office/powerpoint/2010/main" val="3083205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will be posting lecture slides on the website the morning of each day that has classes, usually by 9am. As I’m sure some of you have already explored, the resources included on the expectations document are posted there year-round as well as the most up to date schedule. As for recordings, if you are absent, you will need to contact me to access the recordings for the sessions that you missed. </a:t>
            </a:r>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19</a:t>
            </a:fld>
            <a:endParaRPr lang="en-US"/>
          </a:p>
        </p:txBody>
      </p:sp>
    </p:spTree>
    <p:extLst>
      <p:ext uri="{BB962C8B-B14F-4D97-AF65-F5344CB8AC3E}">
        <p14:creationId xmlns:p14="http://schemas.microsoft.com/office/powerpoint/2010/main" val="98385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6F2252-5715-477C-B194-4C36D2D18826}" type="slidenum">
              <a:rPr lang="en-US" smtClean="0"/>
              <a:pPr/>
              <a:t>2</a:t>
            </a:fld>
            <a:endParaRPr lang="en-US"/>
          </a:p>
        </p:txBody>
      </p:sp>
    </p:spTree>
    <p:extLst>
      <p:ext uri="{BB962C8B-B14F-4D97-AF65-F5344CB8AC3E}">
        <p14:creationId xmlns:p14="http://schemas.microsoft.com/office/powerpoint/2010/main" val="4228683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6F2252-5715-477C-B194-4C36D2D18826}" type="slidenum">
              <a:rPr lang="en-US" smtClean="0"/>
              <a:pPr/>
              <a:t>20</a:t>
            </a:fld>
            <a:endParaRPr lang="en-US"/>
          </a:p>
        </p:txBody>
      </p:sp>
    </p:spTree>
    <p:extLst>
      <p:ext uri="{BB962C8B-B14F-4D97-AF65-F5344CB8AC3E}">
        <p14:creationId xmlns:p14="http://schemas.microsoft.com/office/powerpoint/2010/main" val="1420463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6F2252-5715-477C-B194-4C36D2D18826}" type="slidenum">
              <a:rPr lang="en-US" smtClean="0"/>
              <a:pPr/>
              <a:t>21</a:t>
            </a:fld>
            <a:endParaRPr lang="en-US"/>
          </a:p>
        </p:txBody>
      </p:sp>
    </p:spTree>
    <p:extLst>
      <p:ext uri="{BB962C8B-B14F-4D97-AF65-F5344CB8AC3E}">
        <p14:creationId xmlns:p14="http://schemas.microsoft.com/office/powerpoint/2010/main" val="442695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Blackfoot Confederacy</a:t>
            </a:r>
            <a:r>
              <a:rPr lang="en-US" dirty="0"/>
              <a:t> (</a:t>
            </a:r>
            <a:r>
              <a:rPr lang="en-US" i="1" dirty="0" err="1"/>
              <a:t>Siksika</a:t>
            </a:r>
            <a:r>
              <a:rPr lang="en-US" i="1" dirty="0"/>
              <a:t>, Piikani, Kainai</a:t>
            </a:r>
            <a:r>
              <a:rPr lang="en-US" dirty="0"/>
              <a:t>): Traditional stewards of the northern Great Plains, used Calgary as a meeting and trade site.</a:t>
            </a:r>
          </a:p>
          <a:p>
            <a:r>
              <a:rPr lang="en-US" b="1" dirty="0"/>
              <a:t>Tsuut’ina Nation</a:t>
            </a:r>
            <a:r>
              <a:rPr lang="en-US" dirty="0"/>
              <a:t>: Originally from further west, settled southwest of Calgary. Known for their buffalo hunting and distinct language and culture.</a:t>
            </a:r>
          </a:p>
          <a:p>
            <a:r>
              <a:rPr lang="en-US" b="1" dirty="0"/>
              <a:t>Stoney </a:t>
            </a:r>
            <a:r>
              <a:rPr lang="en-US" b="1" dirty="0" err="1"/>
              <a:t>Nakoda</a:t>
            </a:r>
            <a:r>
              <a:rPr lang="en-US" b="1" dirty="0"/>
              <a:t> Nations</a:t>
            </a:r>
            <a:r>
              <a:rPr lang="en-US" dirty="0"/>
              <a:t> (</a:t>
            </a:r>
            <a:r>
              <a:rPr lang="en-US" i="1" dirty="0" err="1"/>
              <a:t>Chiniki</a:t>
            </a:r>
            <a:r>
              <a:rPr lang="en-US" i="1" dirty="0"/>
              <a:t>, </a:t>
            </a:r>
            <a:r>
              <a:rPr lang="en-US" i="1" dirty="0" err="1"/>
              <a:t>Bearspaw</a:t>
            </a:r>
            <a:r>
              <a:rPr lang="en-US" i="1" dirty="0"/>
              <a:t>, Wesley</a:t>
            </a:r>
            <a:r>
              <a:rPr lang="en-US" dirty="0"/>
              <a:t>): Lived in the foothills and Rockies, used Calgary’s land for hunting and traveling.</a:t>
            </a:r>
          </a:p>
          <a:p>
            <a:r>
              <a:rPr lang="en-US" b="1" dirty="0"/>
              <a:t>Métis Nation (Region III)</a:t>
            </a:r>
            <a:r>
              <a:rPr lang="en-US" dirty="0"/>
              <a:t>: Prominent fur traders and buffalo hunters, lived and worked throughout Calgary along the trade routes.</a:t>
            </a:r>
          </a:p>
          <a:p>
            <a:r>
              <a:rPr lang="en-US" dirty="0"/>
              <a:t>The Blackfoot language, or </a:t>
            </a:r>
            <a:r>
              <a:rPr lang="en-US" i="1" dirty="0" err="1"/>
              <a:t>Siksiká</a:t>
            </a:r>
            <a:r>
              <a:rPr lang="en-US" dirty="0"/>
              <a:t> (as it's called in Blackfoot), is a central aspect of Blackfoot identity and culture. It belongs to the Algonquian language family and is spoken by the Blackfoot Confederacy, which includes the </a:t>
            </a:r>
            <a:r>
              <a:rPr lang="en-US" dirty="0" err="1"/>
              <a:t>Siksika</a:t>
            </a:r>
            <a:r>
              <a:rPr lang="en-US" dirty="0"/>
              <a:t>, Piikani, and Kainai Nations</a:t>
            </a:r>
            <a:r>
              <a:rPr lang="en-US"/>
              <a:t>. The </a:t>
            </a:r>
            <a:r>
              <a:rPr lang="en-US" dirty="0"/>
              <a:t>word "Oki" (</a:t>
            </a:r>
            <a:r>
              <a:rPr lang="en-US" i="1" dirty="0" err="1"/>
              <a:t>ᓱᑯᒼ</a:t>
            </a:r>
            <a:r>
              <a:rPr lang="en-US" dirty="0"/>
              <a:t> in Blackfoot syllabics) is more than just a greeting; it is an expression of hospitality, respect, and recognition of another person’s presence. </a:t>
            </a:r>
            <a:endParaRPr lang="en-CA" dirty="0"/>
          </a:p>
        </p:txBody>
      </p:sp>
      <p:sp>
        <p:nvSpPr>
          <p:cNvPr id="4" name="Slide Number Placeholder 3"/>
          <p:cNvSpPr>
            <a:spLocks noGrp="1"/>
          </p:cNvSpPr>
          <p:nvPr>
            <p:ph type="sldNum" sz="quarter" idx="5"/>
          </p:nvPr>
        </p:nvSpPr>
        <p:spPr/>
        <p:txBody>
          <a:bodyPr/>
          <a:lstStyle/>
          <a:p>
            <a:fld id="{AF6F2252-5715-477C-B194-4C36D2D18826}" type="slidenum">
              <a:rPr lang="en-US" smtClean="0"/>
              <a:pPr/>
              <a:t>3</a:t>
            </a:fld>
            <a:endParaRPr lang="en-US"/>
          </a:p>
        </p:txBody>
      </p:sp>
    </p:spTree>
    <p:extLst>
      <p:ext uri="{BB962C8B-B14F-4D97-AF65-F5344CB8AC3E}">
        <p14:creationId xmlns:p14="http://schemas.microsoft.com/office/powerpoint/2010/main" val="1342690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6F2252-5715-477C-B194-4C36D2D18826}" type="slidenum">
              <a:rPr lang="en-US" smtClean="0"/>
              <a:pPr/>
              <a:t>4</a:t>
            </a:fld>
            <a:endParaRPr lang="en-US"/>
          </a:p>
        </p:txBody>
      </p:sp>
    </p:spTree>
    <p:extLst>
      <p:ext uri="{BB962C8B-B14F-4D97-AF65-F5344CB8AC3E}">
        <p14:creationId xmlns:p14="http://schemas.microsoft.com/office/powerpoint/2010/main" val="3274350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eaLnBrk="0" fontAlgn="base" hangingPunct="0">
              <a:spcBef>
                <a:spcPct val="0"/>
              </a:spcBef>
              <a:spcAft>
                <a:spcPct val="0"/>
              </a:spcAft>
              <a:defRPr>
                <a:solidFill>
                  <a:schemeClr val="tx1"/>
                </a:solidFill>
                <a:latin typeface="Tahoma" pitchFamily="34" charset="0"/>
              </a:defRPr>
            </a:lvl6pPr>
            <a:lvl7pPr marL="3028264" indent="-232943" eaLnBrk="0" fontAlgn="base" hangingPunct="0">
              <a:spcBef>
                <a:spcPct val="0"/>
              </a:spcBef>
              <a:spcAft>
                <a:spcPct val="0"/>
              </a:spcAft>
              <a:defRPr>
                <a:solidFill>
                  <a:schemeClr val="tx1"/>
                </a:solidFill>
                <a:latin typeface="Tahoma" pitchFamily="34" charset="0"/>
              </a:defRPr>
            </a:lvl7pPr>
            <a:lvl8pPr marL="3494151" indent="-232943" eaLnBrk="0" fontAlgn="base" hangingPunct="0">
              <a:spcBef>
                <a:spcPct val="0"/>
              </a:spcBef>
              <a:spcAft>
                <a:spcPct val="0"/>
              </a:spcAft>
              <a:defRPr>
                <a:solidFill>
                  <a:schemeClr val="tx1"/>
                </a:solidFill>
                <a:latin typeface="Tahoma" pitchFamily="34" charset="0"/>
              </a:defRPr>
            </a:lvl8pPr>
            <a:lvl9pPr marL="3960038" indent="-232943" eaLnBrk="0" fontAlgn="base" hangingPunct="0">
              <a:spcBef>
                <a:spcPct val="0"/>
              </a:spcBef>
              <a:spcAft>
                <a:spcPct val="0"/>
              </a:spcAft>
              <a:defRPr>
                <a:solidFill>
                  <a:schemeClr val="tx1"/>
                </a:solidFill>
                <a:latin typeface="Tahoma" pitchFamily="34" charset="0"/>
              </a:defRPr>
            </a:lvl9pPr>
          </a:lstStyle>
          <a:p>
            <a:fld id="{8A64F92D-EC97-43D0-8C6F-CD74718438D4}" type="slidenum">
              <a:rPr lang="en-US" smtClean="0">
                <a:latin typeface="Arial" charset="0"/>
              </a:rPr>
              <a:pPr/>
              <a:t>5</a:t>
            </a:fld>
            <a:endParaRPr lang="en-US">
              <a:latin typeface="Arial" charset="0"/>
            </a:endParaRPr>
          </a:p>
        </p:txBody>
      </p:sp>
      <p:sp>
        <p:nvSpPr>
          <p:cNvPr id="19459" name="Rectangle 2"/>
          <p:cNvSpPr>
            <a:spLocks noGrp="1" noRot="1" noChangeAspect="1" noChangeArrowheads="1" noTextEdit="1"/>
          </p:cNvSpPr>
          <p:nvPr>
            <p:ph type="sldImg"/>
          </p:nvPr>
        </p:nvSpPr>
        <p:spPr>
          <a:xfrm>
            <a:off x="406400" y="696913"/>
            <a:ext cx="6197600" cy="3486150"/>
          </a:xfrm>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093874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eaLnBrk="0" fontAlgn="base" hangingPunct="0">
              <a:spcBef>
                <a:spcPct val="0"/>
              </a:spcBef>
              <a:spcAft>
                <a:spcPct val="0"/>
              </a:spcAft>
              <a:defRPr>
                <a:solidFill>
                  <a:schemeClr val="tx1"/>
                </a:solidFill>
                <a:latin typeface="Tahoma" pitchFamily="34" charset="0"/>
              </a:defRPr>
            </a:lvl6pPr>
            <a:lvl7pPr marL="3028264" indent="-232943" eaLnBrk="0" fontAlgn="base" hangingPunct="0">
              <a:spcBef>
                <a:spcPct val="0"/>
              </a:spcBef>
              <a:spcAft>
                <a:spcPct val="0"/>
              </a:spcAft>
              <a:defRPr>
                <a:solidFill>
                  <a:schemeClr val="tx1"/>
                </a:solidFill>
                <a:latin typeface="Tahoma" pitchFamily="34" charset="0"/>
              </a:defRPr>
            </a:lvl7pPr>
            <a:lvl8pPr marL="3494151" indent="-232943" eaLnBrk="0" fontAlgn="base" hangingPunct="0">
              <a:spcBef>
                <a:spcPct val="0"/>
              </a:spcBef>
              <a:spcAft>
                <a:spcPct val="0"/>
              </a:spcAft>
              <a:defRPr>
                <a:solidFill>
                  <a:schemeClr val="tx1"/>
                </a:solidFill>
                <a:latin typeface="Tahoma" pitchFamily="34" charset="0"/>
              </a:defRPr>
            </a:lvl8pPr>
            <a:lvl9pPr marL="3960038" indent="-232943" eaLnBrk="0" fontAlgn="base" hangingPunct="0">
              <a:spcBef>
                <a:spcPct val="0"/>
              </a:spcBef>
              <a:spcAft>
                <a:spcPct val="0"/>
              </a:spcAft>
              <a:defRPr>
                <a:solidFill>
                  <a:schemeClr val="tx1"/>
                </a:solidFill>
                <a:latin typeface="Tahoma" pitchFamily="34" charset="0"/>
              </a:defRPr>
            </a:lvl9pPr>
          </a:lstStyle>
          <a:p>
            <a:fld id="{8A64F92D-EC97-43D0-8C6F-CD74718438D4}" type="slidenum">
              <a:rPr lang="en-US" smtClean="0">
                <a:latin typeface="Arial" charset="0"/>
              </a:rPr>
              <a:pPr/>
              <a:t>6</a:t>
            </a:fld>
            <a:endParaRPr lang="en-US">
              <a:latin typeface="Arial" charset="0"/>
            </a:endParaRPr>
          </a:p>
        </p:txBody>
      </p:sp>
      <p:sp>
        <p:nvSpPr>
          <p:cNvPr id="19459" name="Rectangle 2"/>
          <p:cNvSpPr>
            <a:spLocks noGrp="1" noRot="1" noChangeAspect="1" noChangeArrowheads="1" noTextEdit="1"/>
          </p:cNvSpPr>
          <p:nvPr>
            <p:ph type="sldImg"/>
          </p:nvPr>
        </p:nvSpPr>
        <p:spPr>
          <a:xfrm>
            <a:off x="406400" y="696913"/>
            <a:ext cx="6197600" cy="348615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KNOW WHAT YOU DON’T KNOW: to be able to remember that there's a preferred way to go about doing things.  Like if they want to make a survey, they shouldn't just wing it, but they should follow established best practices.  I don't care if they remember the best practices, I just want them to remember that they exist so that they look them up before they create a survey for research.</a:t>
            </a:r>
          </a:p>
          <a:p>
            <a:pPr eaLnBrk="1" hangingPunct="1"/>
            <a:endParaRPr lang="en-US" dirty="0"/>
          </a:p>
        </p:txBody>
      </p:sp>
    </p:spTree>
    <p:extLst>
      <p:ext uri="{BB962C8B-B14F-4D97-AF65-F5344CB8AC3E}">
        <p14:creationId xmlns:p14="http://schemas.microsoft.com/office/powerpoint/2010/main" val="46246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eaLnBrk="0" fontAlgn="base" hangingPunct="0">
              <a:spcBef>
                <a:spcPct val="0"/>
              </a:spcBef>
              <a:spcAft>
                <a:spcPct val="0"/>
              </a:spcAft>
              <a:defRPr>
                <a:solidFill>
                  <a:schemeClr val="tx1"/>
                </a:solidFill>
                <a:latin typeface="Tahoma" pitchFamily="34" charset="0"/>
              </a:defRPr>
            </a:lvl6pPr>
            <a:lvl7pPr marL="3028264" indent="-232943" eaLnBrk="0" fontAlgn="base" hangingPunct="0">
              <a:spcBef>
                <a:spcPct val="0"/>
              </a:spcBef>
              <a:spcAft>
                <a:spcPct val="0"/>
              </a:spcAft>
              <a:defRPr>
                <a:solidFill>
                  <a:schemeClr val="tx1"/>
                </a:solidFill>
                <a:latin typeface="Tahoma" pitchFamily="34" charset="0"/>
              </a:defRPr>
            </a:lvl7pPr>
            <a:lvl8pPr marL="3494151" indent="-232943" eaLnBrk="0" fontAlgn="base" hangingPunct="0">
              <a:spcBef>
                <a:spcPct val="0"/>
              </a:spcBef>
              <a:spcAft>
                <a:spcPct val="0"/>
              </a:spcAft>
              <a:defRPr>
                <a:solidFill>
                  <a:schemeClr val="tx1"/>
                </a:solidFill>
                <a:latin typeface="Tahoma" pitchFamily="34" charset="0"/>
              </a:defRPr>
            </a:lvl8pPr>
            <a:lvl9pPr marL="3960038" indent="-232943" eaLnBrk="0" fontAlgn="base" hangingPunct="0">
              <a:spcBef>
                <a:spcPct val="0"/>
              </a:spcBef>
              <a:spcAft>
                <a:spcPct val="0"/>
              </a:spcAft>
              <a:defRPr>
                <a:solidFill>
                  <a:schemeClr val="tx1"/>
                </a:solidFill>
                <a:latin typeface="Tahoma" pitchFamily="34" charset="0"/>
              </a:defRPr>
            </a:lvl9pPr>
          </a:lstStyle>
          <a:p>
            <a:fld id="{8A64F92D-EC97-43D0-8C6F-CD74718438D4}" type="slidenum">
              <a:rPr lang="en-US" smtClean="0">
                <a:latin typeface="Arial" charset="0"/>
              </a:rPr>
              <a:pPr/>
              <a:t>7</a:t>
            </a:fld>
            <a:endParaRPr lang="en-US">
              <a:latin typeface="Arial" charset="0"/>
            </a:endParaRPr>
          </a:p>
        </p:txBody>
      </p:sp>
      <p:sp>
        <p:nvSpPr>
          <p:cNvPr id="19459" name="Rectangle 2"/>
          <p:cNvSpPr>
            <a:spLocks noGrp="1" noRot="1" noChangeAspect="1" noChangeArrowheads="1" noTextEdit="1"/>
          </p:cNvSpPr>
          <p:nvPr>
            <p:ph type="sldImg"/>
          </p:nvPr>
        </p:nvSpPr>
        <p:spPr>
          <a:xfrm>
            <a:off x="406400" y="696913"/>
            <a:ext cx="6197600" cy="3486150"/>
          </a:xfrm>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97256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holding the EPIQ workshop this year on October 28th. This is</a:t>
            </a:r>
            <a:r>
              <a:rPr lang="en-US" baseline="0" dirty="0"/>
              <a:t> a full day workshop led by the Neonatology Group on Evidence-Based Quality Improvement. Registration has been completed on your behalf. Lunch will be provided</a:t>
            </a:r>
            <a:endParaRPr lang="en-US"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8</a:t>
            </a:fld>
            <a:endParaRPr lang="en-US"/>
          </a:p>
        </p:txBody>
      </p:sp>
    </p:spTree>
    <p:extLst>
      <p:ext uri="{BB962C8B-B14F-4D97-AF65-F5344CB8AC3E}">
        <p14:creationId xmlns:p14="http://schemas.microsoft.com/office/powerpoint/2010/main" val="3676013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dirty="0"/>
              <a:t>These expectations were detailed in the Course Expectations handout.</a:t>
            </a:r>
            <a:r>
              <a:rPr lang="en-CA" baseline="0" dirty="0"/>
              <a:t> We suggest that you meet with your supervisor </a:t>
            </a:r>
            <a:r>
              <a:rPr lang="en-CA" strike="sngStrike" baseline="0" dirty="0"/>
              <a:t>at least once prior to the course and then</a:t>
            </a:r>
            <a:r>
              <a:rPr lang="en-CA" baseline="0" dirty="0"/>
              <a:t> a few times throughout the course so that they can help guide your project along with your Small Group. Assignments are due on Monday’s at 5pm. </a:t>
            </a:r>
            <a:endParaRPr lang="en-CA" dirty="0"/>
          </a:p>
        </p:txBody>
      </p:sp>
      <p:sp>
        <p:nvSpPr>
          <p:cNvPr id="4" name="Slide Number Placeholder 3"/>
          <p:cNvSpPr>
            <a:spLocks noGrp="1"/>
          </p:cNvSpPr>
          <p:nvPr>
            <p:ph type="sldNum" sz="quarter" idx="10"/>
          </p:nvPr>
        </p:nvSpPr>
        <p:spPr/>
        <p:txBody>
          <a:bodyPr/>
          <a:lstStyle/>
          <a:p>
            <a:fld id="{AF6F2252-5715-477C-B194-4C36D2D18826}" type="slidenum">
              <a:rPr lang="en-US" smtClean="0"/>
              <a:pPr/>
              <a:t>9</a:t>
            </a:fld>
            <a:endParaRPr lang="en-US"/>
          </a:p>
        </p:txBody>
      </p:sp>
    </p:spTree>
    <p:extLst>
      <p:ext uri="{BB962C8B-B14F-4D97-AF65-F5344CB8AC3E}">
        <p14:creationId xmlns:p14="http://schemas.microsoft.com/office/powerpoint/2010/main" val="204331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C497C3-DE6B-4504-867C-CBD07A831826}" type="datetimeFigureOut">
              <a:rPr lang="en-US" smtClean="0"/>
              <a:pPr/>
              <a:t>10/17/2024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3B0F368C-164E-4109-8C42-58F60FD2E954}" type="slidenum">
              <a:rPr lang="en-US" smtClean="0"/>
              <a:pPr/>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235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497C3-DE6B-4504-867C-CBD07A831826}"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368C-164E-4109-8C42-58F60FD2E954}" type="slidenum">
              <a:rPr lang="en-US" smtClean="0"/>
              <a:pPr/>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451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497C3-DE6B-4504-867C-CBD07A831826}"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368C-164E-4109-8C42-58F60FD2E954}" type="slidenum">
              <a:rPr lang="en-US" smtClean="0"/>
              <a:pPr/>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167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C497C3-DE6B-4504-867C-CBD07A831826}"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368C-164E-4109-8C42-58F60FD2E954}" type="slidenum">
              <a:rPr lang="en-US" smtClean="0"/>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489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497C3-DE6B-4504-867C-CBD07A831826}"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F368C-164E-4109-8C42-58F60FD2E954}" type="slidenum">
              <a:rPr lang="en-US" smtClean="0"/>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816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C497C3-DE6B-4504-867C-CBD07A831826}"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368C-164E-4109-8C42-58F60FD2E954}" type="slidenum">
              <a:rPr lang="en-US" smtClean="0"/>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886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C497C3-DE6B-4504-867C-CBD07A831826}" type="datetimeFigureOut">
              <a:rPr lang="en-US" smtClean="0"/>
              <a:pPr/>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0F368C-164E-4109-8C42-58F60FD2E954}" type="slidenum">
              <a:rPr lang="en-US" smtClean="0"/>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229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C497C3-DE6B-4504-867C-CBD07A831826}" type="datetimeFigureOut">
              <a:rPr lang="en-US" smtClean="0"/>
              <a:pPr/>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0F368C-164E-4109-8C42-58F60FD2E954}" type="slidenum">
              <a:rPr lang="en-US" smtClean="0"/>
              <a:pPr/>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761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497C3-DE6B-4504-867C-CBD07A831826}" type="datetimeFigureOut">
              <a:rPr lang="en-US" smtClean="0"/>
              <a:pPr/>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0F368C-164E-4109-8C42-58F60FD2E954}" type="slidenum">
              <a:rPr lang="en-US" smtClean="0"/>
              <a:pPr/>
              <a:t>‹#›</a:t>
            </a:fld>
            <a:endParaRPr lang="en-US"/>
          </a:p>
        </p:txBody>
      </p:sp>
    </p:spTree>
    <p:extLst>
      <p:ext uri="{BB962C8B-B14F-4D97-AF65-F5344CB8AC3E}">
        <p14:creationId xmlns:p14="http://schemas.microsoft.com/office/powerpoint/2010/main" val="93402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497C3-DE6B-4504-867C-CBD07A831826}"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0F368C-164E-4109-8C42-58F60FD2E954}" type="slidenum">
              <a:rPr lang="en-US" smtClean="0"/>
              <a:pPr/>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555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3C497C3-DE6B-4504-867C-CBD07A831826}" type="datetimeFigureOut">
              <a:rPr lang="en-US" smtClean="0"/>
              <a:pPr/>
              <a:t>10/17/2024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3B0F368C-164E-4109-8C42-58F60FD2E954}" type="slidenum">
              <a:rPr lang="en-US" smtClean="0"/>
              <a:pPr/>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811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3C497C3-DE6B-4504-867C-CBD07A831826}" type="datetimeFigureOut">
              <a:rPr lang="en-US" smtClean="0"/>
              <a:pPr/>
              <a:t>10/17/2024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B0F368C-164E-4109-8C42-58F60FD2E954}"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49190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cumming.ucalgary.ca/"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jolene.haddad@ahs.ca"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5" name="Rectangle 22">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4">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Title 14"/>
          <p:cNvSpPr>
            <a:spLocks noGrp="1"/>
          </p:cNvSpPr>
          <p:nvPr>
            <p:ph type="ctrTitle"/>
          </p:nvPr>
        </p:nvSpPr>
        <p:spPr>
          <a:xfrm>
            <a:off x="1452616" y="962902"/>
            <a:ext cx="4176384" cy="2380828"/>
          </a:xfrm>
        </p:spPr>
        <p:txBody>
          <a:bodyPr>
            <a:normAutofit/>
          </a:bodyPr>
          <a:lstStyle/>
          <a:p>
            <a:r>
              <a:rPr lang="en-US" sz="4100" b="1"/>
              <a:t>Residents &amp; Fellows</a:t>
            </a:r>
            <a:br>
              <a:rPr lang="en-US" sz="4100" b="1"/>
            </a:br>
            <a:r>
              <a:rPr lang="en-US" sz="4100" b="1"/>
              <a:t>Research course</a:t>
            </a:r>
          </a:p>
        </p:txBody>
      </p:sp>
      <p:sp>
        <p:nvSpPr>
          <p:cNvPr id="16" name="Subtitle 15"/>
          <p:cNvSpPr>
            <a:spLocks noGrp="1"/>
          </p:cNvSpPr>
          <p:nvPr>
            <p:ph type="subTitle" idx="1"/>
          </p:nvPr>
        </p:nvSpPr>
        <p:spPr>
          <a:xfrm>
            <a:off x="1452617" y="3531204"/>
            <a:ext cx="4171479" cy="1610643"/>
          </a:xfrm>
        </p:spPr>
        <p:txBody>
          <a:bodyPr>
            <a:normAutofit/>
          </a:bodyPr>
          <a:lstStyle/>
          <a:p>
            <a:r>
              <a:rPr lang="en-US" sz="1600" dirty="0"/>
              <a:t>2024</a:t>
            </a:r>
          </a:p>
        </p:txBody>
      </p:sp>
      <p:cxnSp>
        <p:nvCxnSpPr>
          <p:cNvPr id="27" name="Straight Connector 26">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 name="Graphic 19" descr="Research">
            <a:extLst>
              <a:ext uri="{FF2B5EF4-FFF2-40B4-BE49-F238E27FC236}">
                <a16:creationId xmlns:a16="http://schemas.microsoft.com/office/drawing/2014/main" id="{D2F369DB-EE13-3BE0-DF18-A0D56837EE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44251" y="805583"/>
            <a:ext cx="4660762" cy="4660762"/>
          </a:xfrm>
          <a:prstGeom prst="rect">
            <a:avLst/>
          </a:prstGeom>
        </p:spPr>
      </p:pic>
      <p:pic>
        <p:nvPicPr>
          <p:cNvPr id="37" name="Picture 28">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30">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94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762000"/>
          </a:xfrm>
        </p:spPr>
        <p:txBody>
          <a:bodyPr/>
          <a:lstStyle/>
          <a:p>
            <a:pPr algn="ctr"/>
            <a:r>
              <a:rPr lang="en-US" b="1" dirty="0"/>
              <a:t>Funding opportunities</a:t>
            </a:r>
          </a:p>
        </p:txBody>
      </p:sp>
      <p:sp>
        <p:nvSpPr>
          <p:cNvPr id="3" name="Content Placeholder 2"/>
          <p:cNvSpPr>
            <a:spLocks noGrp="1"/>
          </p:cNvSpPr>
          <p:nvPr>
            <p:ph idx="1"/>
          </p:nvPr>
        </p:nvSpPr>
        <p:spPr>
          <a:xfrm>
            <a:off x="1981200" y="2133600"/>
            <a:ext cx="8458200" cy="3733800"/>
          </a:xfrm>
        </p:spPr>
        <p:txBody>
          <a:bodyPr>
            <a:normAutofit fontScale="92500" lnSpcReduction="10000"/>
          </a:bodyPr>
          <a:lstStyle/>
          <a:p>
            <a:r>
              <a:rPr lang="en-US" dirty="0"/>
              <a:t>Your supervisor may have access to funding through an existing grant if your project aligns with their work</a:t>
            </a:r>
          </a:p>
          <a:p>
            <a:r>
              <a:rPr lang="en-US" dirty="0"/>
              <a:t>Research course participants from the Department of Pediatrics with unfunded projects can apply for up to $1000 of funding through the resident research course small grant program (applications must be included with final assignment submission at the end of the course)</a:t>
            </a:r>
          </a:p>
          <a:p>
            <a:r>
              <a:rPr lang="en-US" dirty="0"/>
              <a:t>The University of Calgary Clinical Research Unit (CRU) will provide up to $2000 value in project support (statistical analysis, REDCap support, etc.) for patient-oriented research. Further details will be available during the course. </a:t>
            </a:r>
          </a:p>
          <a:p>
            <a:r>
              <a:rPr lang="en-US" dirty="0" err="1"/>
              <a:t>AbSPORU</a:t>
            </a:r>
            <a:r>
              <a:rPr lang="en-US" dirty="0"/>
              <a:t> has funding for patient-oriented research</a:t>
            </a:r>
          </a:p>
          <a:p>
            <a:endParaRPr lang="en-US" dirty="0"/>
          </a:p>
        </p:txBody>
      </p:sp>
    </p:spTree>
    <p:extLst>
      <p:ext uri="{BB962C8B-B14F-4D97-AF65-F5344CB8AC3E}">
        <p14:creationId xmlns:p14="http://schemas.microsoft.com/office/powerpoint/2010/main" val="294368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Format</a:t>
            </a:r>
          </a:p>
        </p:txBody>
      </p:sp>
      <p:sp>
        <p:nvSpPr>
          <p:cNvPr id="3" name="Content Placeholder 2"/>
          <p:cNvSpPr>
            <a:spLocks noGrp="1"/>
          </p:cNvSpPr>
          <p:nvPr>
            <p:ph idx="1"/>
          </p:nvPr>
        </p:nvSpPr>
        <p:spPr>
          <a:xfrm>
            <a:off x="1463771" y="2327910"/>
            <a:ext cx="5398168" cy="3048000"/>
          </a:xfrm>
        </p:spPr>
        <p:txBody>
          <a:bodyPr>
            <a:normAutofit fontScale="92500" lnSpcReduction="10000"/>
          </a:bodyPr>
          <a:lstStyle/>
          <a:p>
            <a:r>
              <a:rPr lang="en-US" dirty="0"/>
              <a:t>Is a hybrid model</a:t>
            </a:r>
          </a:p>
          <a:p>
            <a:r>
              <a:rPr lang="en-US" dirty="0"/>
              <a:t>Final schedule has been sent out</a:t>
            </a:r>
          </a:p>
          <a:p>
            <a:pPr marL="0" indent="0">
              <a:buNone/>
            </a:pPr>
            <a:endParaRPr lang="en-US" dirty="0"/>
          </a:p>
          <a:p>
            <a:pPr marL="0" indent="0">
              <a:buNone/>
            </a:pPr>
            <a:r>
              <a:rPr lang="en-US" dirty="0"/>
              <a:t>Zoom etiquette: </a:t>
            </a:r>
          </a:p>
          <a:p>
            <a:r>
              <a:rPr lang="en-US" dirty="0"/>
              <a:t>Mute your microphone when you’re not talking</a:t>
            </a:r>
          </a:p>
          <a:p>
            <a:r>
              <a:rPr lang="en-US" dirty="0"/>
              <a:t>If you have a question, please use the raise hand function or put your question in the chat box</a:t>
            </a:r>
          </a:p>
        </p:txBody>
      </p:sp>
      <p:pic>
        <p:nvPicPr>
          <p:cNvPr id="4" name="Picture 3"/>
          <p:cNvPicPr>
            <a:picLocks noChangeAspect="1"/>
          </p:cNvPicPr>
          <p:nvPr/>
        </p:nvPicPr>
        <p:blipFill>
          <a:blip r:embed="rId3"/>
          <a:stretch>
            <a:fillRect/>
          </a:stretch>
        </p:blipFill>
        <p:spPr>
          <a:xfrm>
            <a:off x="8991600" y="2084832"/>
            <a:ext cx="1371600" cy="1371600"/>
          </a:xfrm>
          <a:prstGeom prst="rect">
            <a:avLst/>
          </a:prstGeom>
        </p:spPr>
      </p:pic>
      <p:pic>
        <p:nvPicPr>
          <p:cNvPr id="6" name="Picture 5"/>
          <p:cNvPicPr>
            <a:picLocks noChangeAspect="1"/>
          </p:cNvPicPr>
          <p:nvPr/>
        </p:nvPicPr>
        <p:blipFill rotWithShape="1">
          <a:blip r:embed="rId4"/>
          <a:srcRect l="88125" t="68000" r="625" b="14000"/>
          <a:stretch/>
        </p:blipFill>
        <p:spPr>
          <a:xfrm>
            <a:off x="8039100" y="3851910"/>
            <a:ext cx="3276600" cy="1638300"/>
          </a:xfrm>
          <a:prstGeom prst="rect">
            <a:avLst/>
          </a:prstGeom>
        </p:spPr>
      </p:pic>
      <p:sp>
        <p:nvSpPr>
          <p:cNvPr id="7" name="Oval 6"/>
          <p:cNvSpPr/>
          <p:nvPr/>
        </p:nvSpPr>
        <p:spPr>
          <a:xfrm>
            <a:off x="8039100" y="4290060"/>
            <a:ext cx="7239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633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79" y="804519"/>
            <a:ext cx="9603275" cy="1049235"/>
          </a:xfrm>
        </p:spPr>
        <p:txBody>
          <a:bodyPr>
            <a:normAutofit/>
          </a:bodyPr>
          <a:lstStyle/>
          <a:p>
            <a:r>
              <a:rPr lang="en-US" b="1" dirty="0"/>
              <a:t>Assignment Review</a:t>
            </a:r>
            <a:endParaRPr lang="en-US" b="1"/>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2448861"/>
              </p:ext>
            </p:extLst>
          </p:nvPr>
        </p:nvGraphicFramePr>
        <p:xfrm>
          <a:off x="1451579" y="2019475"/>
          <a:ext cx="9563250" cy="4437149"/>
        </p:xfrm>
        <a:graphic>
          <a:graphicData uri="http://schemas.openxmlformats.org/drawingml/2006/table">
            <a:tbl>
              <a:tblPr firstRow="1" bandRow="1">
                <a:tableStyleId>{912C8C85-51F0-491E-9774-3900AFEF0FD7}</a:tableStyleId>
              </a:tblPr>
              <a:tblGrid>
                <a:gridCol w="1582408">
                  <a:extLst>
                    <a:ext uri="{9D8B030D-6E8A-4147-A177-3AD203B41FA5}">
                      <a16:colId xmlns:a16="http://schemas.microsoft.com/office/drawing/2014/main" val="20000"/>
                    </a:ext>
                  </a:extLst>
                </a:gridCol>
                <a:gridCol w="2889615">
                  <a:extLst>
                    <a:ext uri="{9D8B030D-6E8A-4147-A177-3AD203B41FA5}">
                      <a16:colId xmlns:a16="http://schemas.microsoft.com/office/drawing/2014/main" val="20001"/>
                    </a:ext>
                  </a:extLst>
                </a:gridCol>
                <a:gridCol w="5091227">
                  <a:extLst>
                    <a:ext uri="{9D8B030D-6E8A-4147-A177-3AD203B41FA5}">
                      <a16:colId xmlns:a16="http://schemas.microsoft.com/office/drawing/2014/main" val="20002"/>
                    </a:ext>
                  </a:extLst>
                </a:gridCol>
              </a:tblGrid>
              <a:tr h="336965">
                <a:tc>
                  <a:txBody>
                    <a:bodyPr/>
                    <a:lstStyle/>
                    <a:p>
                      <a:r>
                        <a:rPr lang="en-US" sz="1200"/>
                        <a:t>Due Date</a:t>
                      </a:r>
                    </a:p>
                  </a:txBody>
                  <a:tcPr marL="60990" marR="60990" marT="30495" marB="30495"/>
                </a:tc>
                <a:tc>
                  <a:txBody>
                    <a:bodyPr/>
                    <a:lstStyle/>
                    <a:p>
                      <a:r>
                        <a:rPr lang="en-US" sz="1200"/>
                        <a:t>Assignment</a:t>
                      </a:r>
                    </a:p>
                  </a:txBody>
                  <a:tcPr marL="60990" marR="60990" marT="30495" marB="30495"/>
                </a:tc>
                <a:tc>
                  <a:txBody>
                    <a:bodyPr/>
                    <a:lstStyle/>
                    <a:p>
                      <a:r>
                        <a:rPr lang="en-US" sz="1200" dirty="0"/>
                        <a:t>Details</a:t>
                      </a:r>
                    </a:p>
                  </a:txBody>
                  <a:tcPr marL="60990" marR="60990" marT="30495" marB="30495"/>
                </a:tc>
                <a:extLst>
                  <a:ext uri="{0D108BD9-81ED-4DB2-BD59-A6C34878D82A}">
                    <a16:rowId xmlns:a16="http://schemas.microsoft.com/office/drawing/2014/main" val="10000"/>
                  </a:ext>
                </a:extLst>
              </a:tr>
              <a:tr h="691560">
                <a:tc>
                  <a:txBody>
                    <a:bodyPr/>
                    <a:lstStyle/>
                    <a:p>
                      <a:r>
                        <a:rPr lang="en-US" sz="1400" strike="noStrike" dirty="0"/>
                        <a:t>October 1, 2024</a:t>
                      </a:r>
                    </a:p>
                  </a:txBody>
                  <a:tcPr marL="60990" marR="60990" marT="30495" marB="30495"/>
                </a:tc>
                <a:tc>
                  <a:txBody>
                    <a:bodyPr/>
                    <a:lstStyle/>
                    <a:p>
                      <a:pPr marL="0" indent="0">
                        <a:buFont typeface="Arial" panose="020B0604020202020204" pitchFamily="34" charset="0"/>
                        <a:buNone/>
                      </a:pPr>
                      <a:r>
                        <a:rPr lang="en-US" sz="1400" strike="noStrike" dirty="0"/>
                        <a:t>Intake Form</a:t>
                      </a:r>
                    </a:p>
                    <a:p>
                      <a:pPr marL="285750" indent="-285750">
                        <a:buFont typeface="Arial" panose="020B0604020202020204" pitchFamily="34" charset="0"/>
                        <a:buChar char="•"/>
                      </a:pPr>
                      <a:r>
                        <a:rPr lang="en-US" sz="1400" strike="noStrike" dirty="0"/>
                        <a:t>Research Question/Project</a:t>
                      </a:r>
                      <a:r>
                        <a:rPr lang="en-US" sz="1400" strike="noStrike" baseline="0" dirty="0"/>
                        <a:t> Aim</a:t>
                      </a:r>
                      <a:endParaRPr lang="en-US" sz="1400" strike="noStrike" dirty="0"/>
                    </a:p>
                    <a:p>
                      <a:pPr marL="285750" indent="-285750">
                        <a:buFont typeface="Arial" panose="020B0604020202020204" pitchFamily="34" charset="0"/>
                        <a:buChar char="•"/>
                      </a:pPr>
                      <a:r>
                        <a:rPr lang="en-US" sz="1400" strike="noStrike" dirty="0"/>
                        <a:t>Name of Supervisor</a:t>
                      </a:r>
                      <a:r>
                        <a:rPr lang="en-US" sz="1400" strike="noStrike" baseline="0" dirty="0"/>
                        <a:t> and email</a:t>
                      </a:r>
                    </a:p>
                  </a:txBody>
                  <a:tcPr marL="60990" marR="60990" marT="30495" marB="30495"/>
                </a:tc>
                <a:tc>
                  <a:txBody>
                    <a:bodyPr/>
                    <a:lstStyle/>
                    <a:p>
                      <a:r>
                        <a:rPr lang="en-US" sz="1400" strike="noStrike" dirty="0"/>
                        <a:t>Email to Jolene</a:t>
                      </a:r>
                    </a:p>
                  </a:txBody>
                  <a:tcPr marL="60990" marR="60990" marT="30495" marB="30495"/>
                </a:tc>
                <a:extLst>
                  <a:ext uri="{0D108BD9-81ED-4DB2-BD59-A6C34878D82A}">
                    <a16:rowId xmlns:a16="http://schemas.microsoft.com/office/drawing/2014/main" val="10001"/>
                  </a:ext>
                </a:extLst>
              </a:tr>
              <a:tr h="734444">
                <a:tc>
                  <a:txBody>
                    <a:bodyPr/>
                    <a:lstStyle/>
                    <a:p>
                      <a:r>
                        <a:rPr lang="en-US" sz="1400" dirty="0"/>
                        <a:t>October 28, 2024</a:t>
                      </a:r>
                    </a:p>
                  </a:txBody>
                  <a:tcPr marL="60990" marR="60990" marT="30495" marB="30495"/>
                </a:tc>
                <a:tc>
                  <a:txBody>
                    <a:bodyPr/>
                    <a:lstStyle/>
                    <a:p>
                      <a:r>
                        <a:rPr lang="en-US" sz="1400" dirty="0"/>
                        <a:t>Assignment 1</a:t>
                      </a:r>
                    </a:p>
                  </a:txBody>
                  <a:tcPr marL="60990" marR="60990" marT="30495" marB="30495"/>
                </a:tc>
                <a:tc>
                  <a:txBody>
                    <a:bodyPr/>
                    <a:lstStyle/>
                    <a:p>
                      <a:r>
                        <a:rPr lang="en-US" sz="1400" dirty="0"/>
                        <a:t>Research Question/Project Aim (revised from original</a:t>
                      </a:r>
                      <a:r>
                        <a:rPr lang="en-US" sz="1400" baseline="0" dirty="0"/>
                        <a:t> if needed)</a:t>
                      </a:r>
                    </a:p>
                    <a:p>
                      <a:r>
                        <a:rPr lang="en-US" sz="1400" baseline="0" dirty="0"/>
                        <a:t>Hypothesis</a:t>
                      </a:r>
                    </a:p>
                    <a:p>
                      <a:r>
                        <a:rPr lang="en-US" sz="1400" baseline="0" dirty="0"/>
                        <a:t>Objectives</a:t>
                      </a:r>
                      <a:endParaRPr lang="en-US" sz="1400" dirty="0"/>
                    </a:p>
                  </a:txBody>
                  <a:tcPr marL="60990" marR="60990" marT="30495" marB="30495"/>
                </a:tc>
                <a:extLst>
                  <a:ext uri="{0D108BD9-81ED-4DB2-BD59-A6C34878D82A}">
                    <a16:rowId xmlns:a16="http://schemas.microsoft.com/office/drawing/2014/main" val="10002"/>
                  </a:ext>
                </a:extLst>
              </a:tr>
              <a:tr h="685800">
                <a:tc rowSpan="2">
                  <a:txBody>
                    <a:bodyPr/>
                    <a:lstStyle/>
                    <a:p>
                      <a:r>
                        <a:rPr lang="en-US" sz="1400" dirty="0"/>
                        <a:t>November 4, 2024 </a:t>
                      </a:r>
                    </a:p>
                  </a:txBody>
                  <a:tcPr marL="60990" marR="60990" marT="30495" marB="30495"/>
                </a:tc>
                <a:tc>
                  <a:txBody>
                    <a:bodyPr/>
                    <a:lstStyle/>
                    <a:p>
                      <a:r>
                        <a:rPr lang="en-US" sz="1400" dirty="0"/>
                        <a:t>Assignment</a:t>
                      </a:r>
                      <a:r>
                        <a:rPr lang="en-US" sz="1400" baseline="0" dirty="0"/>
                        <a:t> 2</a:t>
                      </a:r>
                      <a:endParaRPr lang="en-US" sz="1400" dirty="0"/>
                    </a:p>
                  </a:txBody>
                  <a:tcPr marL="60990" marR="60990" marT="30495" marB="30495"/>
                </a:tc>
                <a:tc>
                  <a:txBody>
                    <a:bodyPr/>
                    <a:lstStyle/>
                    <a:p>
                      <a:r>
                        <a:rPr lang="en-US" sz="1400" dirty="0"/>
                        <a:t>Background</a:t>
                      </a:r>
                    </a:p>
                    <a:p>
                      <a:r>
                        <a:rPr lang="en-US" sz="1400" dirty="0"/>
                        <a:t>Methods</a:t>
                      </a:r>
                    </a:p>
                    <a:p>
                      <a:r>
                        <a:rPr lang="en-US" sz="1400" dirty="0"/>
                        <a:t>Outcome</a:t>
                      </a:r>
                      <a:r>
                        <a:rPr lang="en-US" sz="1400" baseline="0" dirty="0"/>
                        <a:t> Measures</a:t>
                      </a:r>
                    </a:p>
                  </a:txBody>
                  <a:tcPr marL="60990" marR="60990" marT="30495" marB="30495"/>
                </a:tc>
                <a:extLst>
                  <a:ext uri="{0D108BD9-81ED-4DB2-BD59-A6C34878D82A}">
                    <a16:rowId xmlns:a16="http://schemas.microsoft.com/office/drawing/2014/main" val="10003"/>
                  </a:ext>
                </a:extLst>
              </a:tr>
              <a:tr h="381000">
                <a:tc vMerge="1">
                  <a:txBody>
                    <a:bodyPr/>
                    <a:lstStyle/>
                    <a:p>
                      <a:endParaRPr lang="en-US" sz="1400" dirty="0"/>
                    </a:p>
                  </a:txBody>
                  <a:tcPr marL="60990" marR="60990" marT="30495" marB="30495"/>
                </a:tc>
                <a:tc>
                  <a:txBody>
                    <a:bodyPr/>
                    <a:lstStyle/>
                    <a:p>
                      <a:r>
                        <a:rPr lang="en-US" sz="1400" dirty="0"/>
                        <a:t>TCPS2 Ethics certificate</a:t>
                      </a:r>
                    </a:p>
                  </a:txBody>
                  <a:tcPr marL="60990" marR="60990" marT="30495" marB="30495"/>
                </a:tc>
                <a:tc>
                  <a:txBody>
                    <a:bodyPr/>
                    <a:lstStyle/>
                    <a:p>
                      <a:r>
                        <a:rPr lang="en-US" sz="1400" dirty="0"/>
                        <a:t>Needed for Ethics lecture on November 5</a:t>
                      </a:r>
                    </a:p>
                  </a:txBody>
                  <a:tcPr marL="60990" marR="60990" marT="30495" marB="30495"/>
                </a:tc>
                <a:extLst>
                  <a:ext uri="{0D108BD9-81ED-4DB2-BD59-A6C34878D82A}">
                    <a16:rowId xmlns:a16="http://schemas.microsoft.com/office/drawing/2014/main" val="2055467951"/>
                  </a:ext>
                </a:extLst>
              </a:tr>
              <a:tr h="381000">
                <a:tc>
                  <a:txBody>
                    <a:bodyPr/>
                    <a:lstStyle/>
                    <a:p>
                      <a:r>
                        <a:rPr lang="en-US" sz="1400" dirty="0"/>
                        <a:t>November 6, 2024</a:t>
                      </a:r>
                    </a:p>
                  </a:txBody>
                  <a:tcPr marL="60990" marR="60990" marT="30495" marB="30495"/>
                </a:tc>
                <a:tc>
                  <a:txBody>
                    <a:bodyPr/>
                    <a:lstStyle/>
                    <a:p>
                      <a:r>
                        <a:rPr lang="en-US" sz="1400"/>
                        <a:t>Poster</a:t>
                      </a:r>
                      <a:r>
                        <a:rPr lang="en-US" sz="1400" baseline="0"/>
                        <a:t> title </a:t>
                      </a:r>
                      <a:endParaRPr lang="en-US" sz="1400"/>
                    </a:p>
                  </a:txBody>
                  <a:tcPr marL="60990" marR="60990" marT="30495" marB="30495"/>
                </a:tc>
                <a:tc>
                  <a:txBody>
                    <a:bodyPr/>
                    <a:lstStyle/>
                    <a:p>
                      <a:r>
                        <a:rPr lang="en-US" sz="1400" dirty="0"/>
                        <a:t>Required to prepare program for Research Day and distribute</a:t>
                      </a:r>
                    </a:p>
                  </a:txBody>
                  <a:tcPr marL="60990" marR="60990" marT="30495" marB="30495"/>
                </a:tc>
                <a:extLst>
                  <a:ext uri="{0D108BD9-81ED-4DB2-BD59-A6C34878D82A}">
                    <a16:rowId xmlns:a16="http://schemas.microsoft.com/office/drawing/2014/main" val="10004"/>
                  </a:ext>
                </a:extLst>
              </a:tr>
              <a:tr h="527670">
                <a:tc>
                  <a:txBody>
                    <a:bodyPr/>
                    <a:lstStyle/>
                    <a:p>
                      <a:r>
                        <a:rPr lang="en-US" sz="1400" dirty="0"/>
                        <a:t>November 8, 2024</a:t>
                      </a:r>
                    </a:p>
                  </a:txBody>
                  <a:tcPr marL="60990" marR="60990" marT="30495" marB="30495"/>
                </a:tc>
                <a:tc>
                  <a:txBody>
                    <a:bodyPr/>
                    <a:lstStyle/>
                    <a:p>
                      <a:r>
                        <a:rPr lang="en-US" sz="1400"/>
                        <a:t>Assignment</a:t>
                      </a:r>
                      <a:r>
                        <a:rPr lang="en-US" sz="1400" baseline="0"/>
                        <a:t> 3</a:t>
                      </a:r>
                      <a:endParaRPr lang="en-US" sz="1400"/>
                    </a:p>
                  </a:txBody>
                  <a:tcPr marL="60990" marR="60990" marT="30495" marB="30495"/>
                </a:tc>
                <a:tc>
                  <a:txBody>
                    <a:bodyPr/>
                    <a:lstStyle/>
                    <a:p>
                      <a:r>
                        <a:rPr lang="en-US" sz="1400" dirty="0"/>
                        <a:t>Sample size considerations</a:t>
                      </a:r>
                    </a:p>
                    <a:p>
                      <a:r>
                        <a:rPr lang="en-US" sz="1400" dirty="0"/>
                        <a:t>Statistical</a:t>
                      </a:r>
                      <a:r>
                        <a:rPr lang="en-US" sz="1400" baseline="0" dirty="0"/>
                        <a:t> analysis</a:t>
                      </a:r>
                      <a:endParaRPr lang="en-US" sz="1400" dirty="0"/>
                    </a:p>
                  </a:txBody>
                  <a:tcPr marL="60990" marR="60990" marT="30495" marB="30495"/>
                </a:tc>
                <a:extLst>
                  <a:ext uri="{0D108BD9-81ED-4DB2-BD59-A6C34878D82A}">
                    <a16:rowId xmlns:a16="http://schemas.microsoft.com/office/drawing/2014/main" val="10005"/>
                  </a:ext>
                </a:extLst>
              </a:tr>
              <a:tr h="336965">
                <a:tc>
                  <a:txBody>
                    <a:bodyPr/>
                    <a:lstStyle/>
                    <a:p>
                      <a:r>
                        <a:rPr lang="en-US" sz="1400" dirty="0"/>
                        <a:t>November 13,</a:t>
                      </a:r>
                      <a:r>
                        <a:rPr lang="en-US" sz="1400" baseline="0" dirty="0"/>
                        <a:t> 2024</a:t>
                      </a:r>
                      <a:endParaRPr lang="en-US" sz="1400" dirty="0"/>
                    </a:p>
                  </a:txBody>
                  <a:tcPr marL="60990" marR="60990" marT="30495" marB="30495"/>
                </a:tc>
                <a:tc>
                  <a:txBody>
                    <a:bodyPr/>
                    <a:lstStyle/>
                    <a:p>
                      <a:r>
                        <a:rPr lang="en-US" sz="1400"/>
                        <a:t>Digital Poster</a:t>
                      </a:r>
                    </a:p>
                  </a:txBody>
                  <a:tcPr marL="60990" marR="60990" marT="30495" marB="30495"/>
                </a:tc>
                <a:tc>
                  <a:txBody>
                    <a:bodyPr/>
                    <a:lstStyle/>
                    <a:p>
                      <a:r>
                        <a:rPr lang="en-US" sz="1400" dirty="0"/>
                        <a:t>Required</a:t>
                      </a:r>
                      <a:r>
                        <a:rPr lang="en-US" sz="1400" baseline="0" dirty="0"/>
                        <a:t> to preload and organize prior to Research Day</a:t>
                      </a:r>
                      <a:endParaRPr lang="en-US" sz="1400" dirty="0"/>
                    </a:p>
                  </a:txBody>
                  <a:tcPr marL="60990" marR="60990" marT="30495" marB="30495"/>
                </a:tc>
                <a:extLst>
                  <a:ext uri="{0D108BD9-81ED-4DB2-BD59-A6C34878D82A}">
                    <a16:rowId xmlns:a16="http://schemas.microsoft.com/office/drawing/2014/main" val="10006"/>
                  </a:ext>
                </a:extLst>
              </a:tr>
              <a:tr h="336965">
                <a:tc>
                  <a:txBody>
                    <a:bodyPr/>
                    <a:lstStyle/>
                    <a:p>
                      <a:r>
                        <a:rPr lang="en-US" sz="1400" dirty="0"/>
                        <a:t>November 15, 2024</a:t>
                      </a:r>
                    </a:p>
                  </a:txBody>
                  <a:tcPr marL="60990" marR="60990" marT="30495" marB="30495"/>
                </a:tc>
                <a:tc>
                  <a:txBody>
                    <a:bodyPr/>
                    <a:lstStyle/>
                    <a:p>
                      <a:r>
                        <a:rPr lang="en-US" sz="1400"/>
                        <a:t>Final</a:t>
                      </a:r>
                      <a:r>
                        <a:rPr lang="en-US" sz="1400" baseline="0"/>
                        <a:t> Research Proposal</a:t>
                      </a:r>
                      <a:endParaRPr lang="en-US" sz="1400"/>
                    </a:p>
                  </a:txBody>
                  <a:tcPr marL="60990" marR="60990" marT="30495" marB="30495"/>
                </a:tc>
                <a:tc>
                  <a:txBody>
                    <a:bodyPr/>
                    <a:lstStyle/>
                    <a:p>
                      <a:r>
                        <a:rPr lang="en-US" sz="1400" dirty="0"/>
                        <a:t>Ready for submission to ethics board</a:t>
                      </a:r>
                    </a:p>
                  </a:txBody>
                  <a:tcPr marL="60990" marR="60990" marT="30495" marB="3049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7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79" y="804519"/>
            <a:ext cx="9603275" cy="1049235"/>
          </a:xfrm>
        </p:spPr>
        <p:txBody>
          <a:bodyPr>
            <a:normAutofit/>
          </a:bodyPr>
          <a:lstStyle/>
          <a:p>
            <a:r>
              <a:rPr lang="en-US" b="1" dirty="0"/>
              <a:t>Research Day</a:t>
            </a: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 name="Table 4">
            <a:extLst>
              <a:ext uri="{FF2B5EF4-FFF2-40B4-BE49-F238E27FC236}">
                <a16:creationId xmlns:a16="http://schemas.microsoft.com/office/drawing/2014/main" id="{8B29311A-16AB-43C9-85A0-64754681BB64}"/>
              </a:ext>
            </a:extLst>
          </p:cNvPr>
          <p:cNvGraphicFramePr>
            <a:graphicFrameLocks noGrp="1"/>
          </p:cNvGraphicFramePr>
          <p:nvPr>
            <p:extLst>
              <p:ext uri="{D42A27DB-BD31-4B8C-83A1-F6EECF244321}">
                <p14:modId xmlns:p14="http://schemas.microsoft.com/office/powerpoint/2010/main" val="27016623"/>
              </p:ext>
            </p:extLst>
          </p:nvPr>
        </p:nvGraphicFramePr>
        <p:xfrm>
          <a:off x="1451579" y="2015731"/>
          <a:ext cx="9603274" cy="4224696"/>
        </p:xfrm>
        <a:graphic>
          <a:graphicData uri="http://schemas.openxmlformats.org/drawingml/2006/table">
            <a:tbl>
              <a:tblPr firstRow="1" bandRow="1">
                <a:tableStyleId>{912C8C85-51F0-491E-9774-3900AFEF0FD7}</a:tableStyleId>
              </a:tblPr>
              <a:tblGrid>
                <a:gridCol w="1386040">
                  <a:extLst>
                    <a:ext uri="{9D8B030D-6E8A-4147-A177-3AD203B41FA5}">
                      <a16:colId xmlns:a16="http://schemas.microsoft.com/office/drawing/2014/main" val="546066500"/>
                    </a:ext>
                  </a:extLst>
                </a:gridCol>
                <a:gridCol w="5336252">
                  <a:extLst>
                    <a:ext uri="{9D8B030D-6E8A-4147-A177-3AD203B41FA5}">
                      <a16:colId xmlns:a16="http://schemas.microsoft.com/office/drawing/2014/main" val="516046450"/>
                    </a:ext>
                  </a:extLst>
                </a:gridCol>
                <a:gridCol w="2880982">
                  <a:extLst>
                    <a:ext uri="{9D8B030D-6E8A-4147-A177-3AD203B41FA5}">
                      <a16:colId xmlns:a16="http://schemas.microsoft.com/office/drawing/2014/main" val="1572991660"/>
                    </a:ext>
                  </a:extLst>
                </a:gridCol>
              </a:tblGrid>
              <a:tr h="0">
                <a:tc>
                  <a:txBody>
                    <a:bodyPr/>
                    <a:lstStyle/>
                    <a:p>
                      <a:r>
                        <a:rPr lang="en-US" dirty="0"/>
                        <a:t>Time</a:t>
                      </a:r>
                    </a:p>
                  </a:txBody>
                  <a:tcPr/>
                </a:tc>
                <a:tc>
                  <a:txBody>
                    <a:bodyPr/>
                    <a:lstStyle/>
                    <a:p>
                      <a:r>
                        <a:rPr lang="en-US" dirty="0"/>
                        <a:t>Event</a:t>
                      </a:r>
                    </a:p>
                  </a:txBody>
                  <a:tcPr/>
                </a:tc>
                <a:tc>
                  <a:txBody>
                    <a:bodyPr/>
                    <a:lstStyle/>
                    <a:p>
                      <a:r>
                        <a:rPr lang="en-US" dirty="0"/>
                        <a:t>Presenter</a:t>
                      </a:r>
                    </a:p>
                  </a:txBody>
                  <a:tcPr/>
                </a:tc>
                <a:extLst>
                  <a:ext uri="{0D108BD9-81ED-4DB2-BD59-A6C34878D82A}">
                    <a16:rowId xmlns:a16="http://schemas.microsoft.com/office/drawing/2014/main" val="2917819573"/>
                  </a:ext>
                </a:extLst>
              </a:tr>
              <a:tr h="482367">
                <a:tc rowSpan="3">
                  <a:txBody>
                    <a:bodyPr/>
                    <a:lstStyle/>
                    <a:p>
                      <a:r>
                        <a:rPr lang="en-US" dirty="0"/>
                        <a:t>8:45 am</a:t>
                      </a:r>
                    </a:p>
                  </a:txBody>
                  <a:tcPr/>
                </a:tc>
                <a:tc>
                  <a:txBody>
                    <a:bodyPr/>
                    <a:lstStyle/>
                    <a:p>
                      <a:pPr marL="0" indent="0">
                        <a:buNone/>
                      </a:pPr>
                      <a:r>
                        <a:rPr lang="en-US" dirty="0"/>
                        <a:t>Clinician Investigator Program Intro</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4165755582"/>
                  </a:ext>
                </a:extLst>
              </a:tr>
              <a:tr h="482367">
                <a:tc vMerge="1">
                  <a:txBody>
                    <a:bodyPr/>
                    <a:lstStyle/>
                    <a:p>
                      <a:endParaRPr lang="en-US" dirty="0"/>
                    </a:p>
                  </a:txBody>
                  <a:tcPr anchor="ctr"/>
                </a:tc>
                <a:tc>
                  <a:txBody>
                    <a:bodyPr/>
                    <a:lstStyle/>
                    <a:p>
                      <a:pPr marL="0" indent="0">
                        <a:buNone/>
                      </a:pPr>
                      <a:r>
                        <a:rPr lang="en-US" dirty="0"/>
                        <a:t>ACHRI Trainee Association Intro</a:t>
                      </a:r>
                    </a:p>
                  </a:txBody>
                  <a:tcPr anchor="ctr"/>
                </a:tc>
                <a:tc>
                  <a:txBody>
                    <a:bodyPr/>
                    <a:lstStyle/>
                    <a:p>
                      <a:endParaRPr lang="en-US" dirty="0"/>
                    </a:p>
                  </a:txBody>
                  <a:tcPr anchor="ctr"/>
                </a:tc>
                <a:extLst>
                  <a:ext uri="{0D108BD9-81ED-4DB2-BD59-A6C34878D82A}">
                    <a16:rowId xmlns:a16="http://schemas.microsoft.com/office/drawing/2014/main" val="3589914356"/>
                  </a:ext>
                </a:extLst>
              </a:tr>
              <a:tr h="482367">
                <a:tc vMerge="1">
                  <a:txBody>
                    <a:bodyPr/>
                    <a:lstStyle/>
                    <a:p>
                      <a:endParaRPr lang="en-US" dirty="0"/>
                    </a:p>
                  </a:txBody>
                  <a:tcPr anchor="ctr"/>
                </a:tc>
                <a:tc>
                  <a:txBody>
                    <a:bodyPr/>
                    <a:lstStyle/>
                    <a:p>
                      <a:pPr marL="0" indent="0">
                        <a:buNone/>
                      </a:pPr>
                      <a:r>
                        <a:rPr lang="en-US" dirty="0"/>
                        <a:t>ENRICH Program Intro</a:t>
                      </a:r>
                    </a:p>
                  </a:txBody>
                  <a:tcPr anchor="ctr"/>
                </a:tc>
                <a:tc>
                  <a:txBody>
                    <a:bodyPr/>
                    <a:lstStyle/>
                    <a:p>
                      <a:endParaRPr lang="en-US" dirty="0"/>
                    </a:p>
                  </a:txBody>
                  <a:tcPr anchor="ctr"/>
                </a:tc>
                <a:extLst>
                  <a:ext uri="{0D108BD9-81ED-4DB2-BD59-A6C34878D82A}">
                    <a16:rowId xmlns:a16="http://schemas.microsoft.com/office/drawing/2014/main" val="191659314"/>
                  </a:ext>
                </a:extLst>
              </a:tr>
              <a:tr h="482367">
                <a:tc>
                  <a:txBody>
                    <a:bodyPr/>
                    <a:lstStyle/>
                    <a:p>
                      <a:r>
                        <a:rPr lang="en-US" dirty="0"/>
                        <a:t>9:30 am</a:t>
                      </a:r>
                    </a:p>
                  </a:txBody>
                  <a:tcPr anchor="ctr"/>
                </a:tc>
                <a:tc>
                  <a:txBody>
                    <a:bodyPr/>
                    <a:lstStyle/>
                    <a:p>
                      <a:pPr marL="0" indent="0">
                        <a:buNone/>
                      </a:pPr>
                      <a:r>
                        <a:rPr lang="en-US" dirty="0"/>
                        <a:t>Keynote Presentation</a:t>
                      </a:r>
                    </a:p>
                  </a:txBody>
                  <a:tcPr anchor="ctr"/>
                </a:tc>
                <a:tc>
                  <a:txBody>
                    <a:bodyPr/>
                    <a:lstStyle/>
                    <a:p>
                      <a:r>
                        <a:rPr lang="en-US" dirty="0"/>
                        <a:t>Dr.  Adam Cheng</a:t>
                      </a:r>
                    </a:p>
                  </a:txBody>
                  <a:tcPr anchor="ctr"/>
                </a:tc>
                <a:extLst>
                  <a:ext uri="{0D108BD9-81ED-4DB2-BD59-A6C34878D82A}">
                    <a16:rowId xmlns:a16="http://schemas.microsoft.com/office/drawing/2014/main" val="3266852707"/>
                  </a:ext>
                </a:extLst>
              </a:tr>
              <a:tr h="482367">
                <a:tc>
                  <a:txBody>
                    <a:bodyPr/>
                    <a:lstStyle/>
                    <a:p>
                      <a:r>
                        <a:rPr lang="en-US" dirty="0"/>
                        <a:t>10:40 am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Poster Presentations Session 1</a:t>
                      </a:r>
                    </a:p>
                  </a:txBody>
                  <a:tcPr anchor="ctr"/>
                </a:tc>
                <a:tc>
                  <a:txBody>
                    <a:bodyPr/>
                    <a:lstStyle/>
                    <a:p>
                      <a:r>
                        <a:rPr lang="en-US" dirty="0"/>
                        <a:t>Research Course Residents</a:t>
                      </a:r>
                    </a:p>
                  </a:txBody>
                  <a:tcPr anchor="ctr"/>
                </a:tc>
                <a:extLst>
                  <a:ext uri="{0D108BD9-81ED-4DB2-BD59-A6C34878D82A}">
                    <a16:rowId xmlns:a16="http://schemas.microsoft.com/office/drawing/2014/main" val="1281873210"/>
                  </a:ext>
                </a:extLst>
              </a:tr>
              <a:tr h="482367">
                <a:tc>
                  <a:txBody>
                    <a:bodyPr/>
                    <a:lstStyle/>
                    <a:p>
                      <a:r>
                        <a:rPr lang="en-US" dirty="0"/>
                        <a:t>11:45 am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Poster Presentations Session 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Course Residents</a:t>
                      </a:r>
                    </a:p>
                  </a:txBody>
                  <a:tcPr anchor="ctr"/>
                </a:tc>
                <a:extLst>
                  <a:ext uri="{0D108BD9-81ED-4DB2-BD59-A6C34878D82A}">
                    <a16:rowId xmlns:a16="http://schemas.microsoft.com/office/drawing/2014/main" val="1937280009"/>
                  </a:ext>
                </a:extLst>
              </a:tr>
              <a:tr h="482367">
                <a:tc>
                  <a:txBody>
                    <a:bodyPr/>
                    <a:lstStyle/>
                    <a:p>
                      <a:r>
                        <a:rPr lang="en-US" dirty="0"/>
                        <a:t>1:45 pm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Poster Presentations Session 3</a:t>
                      </a:r>
                    </a:p>
                  </a:txBody>
                  <a:tcPr anchor="ctr"/>
                </a:tc>
                <a:tc>
                  <a:txBody>
                    <a:bodyPr/>
                    <a:lstStyle/>
                    <a:p>
                      <a:r>
                        <a:rPr lang="en-US" dirty="0"/>
                        <a:t>Senior Residents</a:t>
                      </a:r>
                    </a:p>
                  </a:txBody>
                  <a:tcPr anchor="ctr"/>
                </a:tc>
                <a:extLst>
                  <a:ext uri="{0D108BD9-81ED-4DB2-BD59-A6C34878D82A}">
                    <a16:rowId xmlns:a16="http://schemas.microsoft.com/office/drawing/2014/main" val="1974327840"/>
                  </a:ext>
                </a:extLst>
              </a:tr>
              <a:tr h="482367">
                <a:tc>
                  <a:txBody>
                    <a:bodyPr/>
                    <a:lstStyle/>
                    <a:p>
                      <a:r>
                        <a:rPr lang="en-US" dirty="0"/>
                        <a:t>3:00 pm</a:t>
                      </a:r>
                    </a:p>
                  </a:txBody>
                  <a:tcPr anchor="ctr"/>
                </a:tc>
                <a:tc>
                  <a:txBody>
                    <a:bodyPr/>
                    <a:lstStyle/>
                    <a:p>
                      <a:r>
                        <a:rPr lang="en-US" dirty="0"/>
                        <a:t>Oral Presentations</a:t>
                      </a:r>
                    </a:p>
                  </a:txBody>
                  <a:tcPr anchor="ctr"/>
                </a:tc>
                <a:tc>
                  <a:txBody>
                    <a:bodyPr/>
                    <a:lstStyle/>
                    <a:p>
                      <a:r>
                        <a:rPr lang="en-US" dirty="0"/>
                        <a:t>Senior Residents</a:t>
                      </a:r>
                    </a:p>
                  </a:txBody>
                  <a:tcPr anchor="ctr"/>
                </a:tc>
                <a:extLst>
                  <a:ext uri="{0D108BD9-81ED-4DB2-BD59-A6C34878D82A}">
                    <a16:rowId xmlns:a16="http://schemas.microsoft.com/office/drawing/2014/main" val="302366613"/>
                  </a:ext>
                </a:extLst>
              </a:tr>
            </a:tbl>
          </a:graphicData>
        </a:graphic>
      </p:graphicFrame>
    </p:spTree>
    <p:extLst>
      <p:ext uri="{BB962C8B-B14F-4D97-AF65-F5344CB8AC3E}">
        <p14:creationId xmlns:p14="http://schemas.microsoft.com/office/powerpoint/2010/main" val="371111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990600"/>
          </a:xfrm>
        </p:spPr>
        <p:txBody>
          <a:bodyPr>
            <a:normAutofit/>
          </a:bodyPr>
          <a:lstStyle/>
          <a:p>
            <a:pPr algn="ctr"/>
            <a:r>
              <a:rPr lang="en-US" b="1" dirty="0"/>
              <a:t>Timeline for Pediatric Residents</a:t>
            </a:r>
          </a:p>
        </p:txBody>
      </p:sp>
      <p:sp>
        <p:nvSpPr>
          <p:cNvPr id="3" name="Content Placeholder 2"/>
          <p:cNvSpPr>
            <a:spLocks noGrp="1"/>
          </p:cNvSpPr>
          <p:nvPr>
            <p:ph idx="1"/>
          </p:nvPr>
        </p:nvSpPr>
        <p:spPr>
          <a:xfrm>
            <a:off x="1981200" y="1828800"/>
            <a:ext cx="8458200" cy="4267200"/>
          </a:xfrm>
        </p:spPr>
        <p:txBody>
          <a:bodyPr>
            <a:normAutofit fontScale="92500" lnSpcReduction="20000"/>
          </a:bodyPr>
          <a:lstStyle/>
          <a:p>
            <a:pPr marL="0" indent="0">
              <a:buNone/>
            </a:pPr>
            <a:r>
              <a:rPr lang="en-US" dirty="0"/>
              <a:t>Aim: Complete a research project during your training</a:t>
            </a:r>
          </a:p>
          <a:p>
            <a:r>
              <a:rPr lang="en-US" b="1" dirty="0"/>
              <a:t>R1 year  </a:t>
            </a:r>
          </a:p>
          <a:p>
            <a:pPr lvl="1"/>
            <a:r>
              <a:rPr lang="en-US" dirty="0"/>
              <a:t>Submit a complete proposal &amp; applications for scientific/ethics review </a:t>
            </a:r>
          </a:p>
          <a:p>
            <a:pPr lvl="1"/>
            <a:r>
              <a:rPr lang="en-US" dirty="0"/>
              <a:t>Initiate project remainder of this year</a:t>
            </a:r>
          </a:p>
          <a:p>
            <a:r>
              <a:rPr lang="en-US" b="1" dirty="0"/>
              <a:t>R2 year</a:t>
            </a:r>
          </a:p>
          <a:p>
            <a:pPr lvl="1"/>
            <a:r>
              <a:rPr lang="en-US" dirty="0"/>
              <a:t>Conduct your research during this year </a:t>
            </a:r>
          </a:p>
          <a:p>
            <a:pPr lvl="1"/>
            <a:r>
              <a:rPr lang="en-US" dirty="0"/>
              <a:t>Present your progress (poster) at Research Day</a:t>
            </a:r>
          </a:p>
          <a:p>
            <a:pPr lvl="0"/>
            <a:r>
              <a:rPr lang="en-US" b="1" dirty="0"/>
              <a:t>R3/R4 year  </a:t>
            </a:r>
          </a:p>
          <a:p>
            <a:pPr lvl="1"/>
            <a:r>
              <a:rPr lang="en-US" dirty="0"/>
              <a:t>Complete your research project</a:t>
            </a:r>
          </a:p>
          <a:p>
            <a:pPr lvl="1"/>
            <a:r>
              <a:rPr lang="en-US" dirty="0"/>
              <a:t>Submit and present an abstract for the Oral Presentation Competition</a:t>
            </a:r>
          </a:p>
          <a:p>
            <a:pPr lvl="1"/>
            <a:r>
              <a:rPr lang="en-US" b="1" dirty="0"/>
              <a:t>Required</a:t>
            </a:r>
            <a:r>
              <a:rPr lang="en-US" dirty="0"/>
              <a:t> to present your project (oral or poster) at Research Day</a:t>
            </a:r>
          </a:p>
          <a:p>
            <a:pPr lvl="1"/>
            <a:r>
              <a:rPr lang="en-US" dirty="0"/>
              <a:t>QI projects may be also be presented at ACH Quality Forum </a:t>
            </a:r>
            <a:endParaRPr lang="en-US" u="sng" dirty="0">
              <a:solidFill>
                <a:srgbClr val="0070C0"/>
              </a:solidFill>
            </a:endParaRPr>
          </a:p>
        </p:txBody>
      </p:sp>
    </p:spTree>
    <p:extLst>
      <p:ext uri="{BB962C8B-B14F-4D97-AF65-F5344CB8AC3E}">
        <p14:creationId xmlns:p14="http://schemas.microsoft.com/office/powerpoint/2010/main" val="2198643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725424"/>
            <a:ext cx="9144000" cy="990600"/>
          </a:xfrm>
        </p:spPr>
        <p:txBody>
          <a:bodyPr>
            <a:noAutofit/>
          </a:bodyPr>
          <a:lstStyle/>
          <a:p>
            <a:pPr algn="ctr"/>
            <a:r>
              <a:rPr lang="en-US" b="1" dirty="0"/>
              <a:t>Timeline for Subspecialty Residents</a:t>
            </a:r>
          </a:p>
        </p:txBody>
      </p:sp>
      <p:sp>
        <p:nvSpPr>
          <p:cNvPr id="3" name="Content Placeholder 2"/>
          <p:cNvSpPr>
            <a:spLocks noGrp="1"/>
          </p:cNvSpPr>
          <p:nvPr>
            <p:ph idx="1"/>
          </p:nvPr>
        </p:nvSpPr>
        <p:spPr>
          <a:xfrm>
            <a:off x="1981200" y="1981200"/>
            <a:ext cx="8458200" cy="3810000"/>
          </a:xfrm>
        </p:spPr>
        <p:txBody>
          <a:bodyPr>
            <a:normAutofit/>
          </a:bodyPr>
          <a:lstStyle/>
          <a:p>
            <a:r>
              <a:rPr lang="en-US" dirty="0"/>
              <a:t>Aim: Complete a research project during your training</a:t>
            </a:r>
          </a:p>
          <a:p>
            <a:pPr lvl="1"/>
            <a:r>
              <a:rPr lang="en-US" dirty="0"/>
              <a:t>Each resident has requirements specific to their individual training programs. Other academic project types such as Quality Improvement may also meet program requirements.  These requirements should be discussed with your program director in advance of you formulating your research question/project as the specifications and timelines may vary with each program.</a:t>
            </a:r>
          </a:p>
          <a:p>
            <a:pPr lvl="1"/>
            <a:r>
              <a:rPr lang="en-US" dirty="0"/>
              <a:t>Sub-specialty residents who have completed the Research Course in their first year of training are welcome to present at the annual Research day (either a poster presentation or oral format), but are not required to. </a:t>
            </a:r>
          </a:p>
        </p:txBody>
      </p:sp>
    </p:spTree>
    <p:extLst>
      <p:ext uri="{BB962C8B-B14F-4D97-AF65-F5344CB8AC3E}">
        <p14:creationId xmlns:p14="http://schemas.microsoft.com/office/powerpoint/2010/main" val="1739465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2057" name="Picture 2056">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59" name="Straight Connector 2058">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579" y="804519"/>
            <a:ext cx="9603275" cy="1049235"/>
          </a:xfrm>
        </p:spPr>
        <p:txBody>
          <a:bodyPr vert="horz" lIns="91440" tIns="45720" rIns="91440" bIns="45720" rtlCol="0" anchor="t">
            <a:normAutofit/>
          </a:bodyPr>
          <a:lstStyle/>
          <a:p>
            <a:r>
              <a:rPr lang="en-US"/>
              <a:t>One45</a:t>
            </a:r>
          </a:p>
        </p:txBody>
      </p:sp>
      <p:sp>
        <p:nvSpPr>
          <p:cNvPr id="5" name="Rectangle 4"/>
          <p:cNvSpPr/>
          <p:nvPr/>
        </p:nvSpPr>
        <p:spPr>
          <a:xfrm>
            <a:off x="1451579" y="2015734"/>
            <a:ext cx="4158849" cy="3450613"/>
          </a:xfrm>
          <a:prstGeom prst="rect">
            <a:avLst/>
          </a:prstGeom>
        </p:spPr>
        <p:txBody>
          <a:bodyPr vert="horz" lIns="91440" tIns="45720" rIns="91440" bIns="45720" rtlCol="0" anchor="t">
            <a:normAutofit/>
          </a:bodyPr>
          <a:lstStyle/>
          <a:p>
            <a:pPr marL="342900" indent="-228600" defTabSz="914400">
              <a:lnSpc>
                <a:spcPct val="120000"/>
              </a:lnSpc>
              <a:spcAft>
                <a:spcPts val="600"/>
              </a:spcAft>
              <a:buClr>
                <a:schemeClr val="accent1"/>
              </a:buClr>
              <a:buSzPct val="100000"/>
              <a:buFont typeface="Arial" panose="020B0604020202020204" pitchFamily="34" charset="0"/>
              <a:buChar char="•"/>
            </a:pPr>
            <a:r>
              <a:rPr lang="en-US"/>
              <a:t>Used to collect feedback on lectures and track attendance</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a:t>Will receive an evaluation to complete for:</a:t>
            </a:r>
          </a:p>
          <a:p>
            <a:pPr marL="800100" lvl="1" indent="-228600" defTabSz="914400">
              <a:lnSpc>
                <a:spcPct val="120000"/>
              </a:lnSpc>
              <a:spcAft>
                <a:spcPts val="600"/>
              </a:spcAft>
              <a:buClr>
                <a:schemeClr val="accent1"/>
              </a:buClr>
              <a:buSzPct val="100000"/>
              <a:buFont typeface="Arial" panose="020B0604020202020204" pitchFamily="34" charset="0"/>
              <a:buChar char="•"/>
            </a:pPr>
            <a:r>
              <a:rPr lang="en-US"/>
              <a:t>Each lecture</a:t>
            </a:r>
          </a:p>
          <a:p>
            <a:pPr marL="800100" lvl="1" indent="-228600" defTabSz="914400">
              <a:lnSpc>
                <a:spcPct val="120000"/>
              </a:lnSpc>
              <a:spcAft>
                <a:spcPts val="600"/>
              </a:spcAft>
              <a:buClr>
                <a:schemeClr val="accent1"/>
              </a:buClr>
              <a:buSzPct val="100000"/>
              <a:buFont typeface="Arial" panose="020B0604020202020204" pitchFamily="34" charset="0"/>
              <a:buChar char="•"/>
            </a:pPr>
            <a:r>
              <a:rPr lang="en-US"/>
              <a:t>Cumulative for Small Group Sessions for both residents and leaders</a:t>
            </a:r>
          </a:p>
          <a:p>
            <a:pPr marL="800100" lvl="1" indent="-228600" defTabSz="914400">
              <a:lnSpc>
                <a:spcPct val="120000"/>
              </a:lnSpc>
              <a:spcAft>
                <a:spcPts val="600"/>
              </a:spcAft>
              <a:buClr>
                <a:schemeClr val="accent1"/>
              </a:buClr>
              <a:buSzPct val="100000"/>
              <a:buFont typeface="Arial" panose="020B0604020202020204" pitchFamily="34" charset="0"/>
              <a:buChar char="•"/>
            </a:pPr>
            <a:r>
              <a:rPr lang="en-US"/>
              <a:t>Overall Course evaluation</a:t>
            </a:r>
          </a:p>
          <a:p>
            <a:pPr marL="285750" indent="-228600" defTabSz="914400">
              <a:lnSpc>
                <a:spcPct val="120000"/>
              </a:lnSpc>
              <a:spcAft>
                <a:spcPts val="600"/>
              </a:spcAft>
              <a:buClr>
                <a:schemeClr val="accent1"/>
              </a:buClr>
              <a:buSzPct val="100000"/>
              <a:buFont typeface="Arial" panose="020B0604020202020204" pitchFamily="34" charset="0"/>
              <a:buChar char="•"/>
            </a:pPr>
            <a:endParaRPr lang="en-US"/>
          </a:p>
        </p:txBody>
      </p:sp>
      <p:grpSp>
        <p:nvGrpSpPr>
          <p:cNvPr id="2072" name="Group 2062">
            <a:extLst>
              <a:ext uri="{FF2B5EF4-FFF2-40B4-BE49-F238E27FC236}">
                <a16:creationId xmlns:a16="http://schemas.microsoft.com/office/drawing/2014/main" id="{93401815-9C3D-43EE-B4E4-2504090CEF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2073" name="Rectangle 2063">
              <a:extLst>
                <a:ext uri="{FF2B5EF4-FFF2-40B4-BE49-F238E27FC236}">
                  <a16:creationId xmlns:a16="http://schemas.microsoft.com/office/drawing/2014/main" id="{CDC52205-72B7-41BE-99DF-6B24F25E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4" name="Rectangle 2064">
              <a:extLst>
                <a:ext uri="{FF2B5EF4-FFF2-40B4-BE49-F238E27FC236}">
                  <a16:creationId xmlns:a16="http://schemas.microsoft.com/office/drawing/2014/main" id="{298BFFC9-C8B3-41FE-B9CC-C492B0794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50" name="Picture 2" descr="https://app.na2.teamsupport.com/dc/1068004/images/9f2f850c-874d-4718-82f4-88f912f34e78.png"/>
          <p:cNvPicPr>
            <a:picLocks noChangeAspect="1" noChangeArrowheads="1"/>
          </p:cNvPicPr>
          <p:nvPr/>
        </p:nvPicPr>
        <p:blipFill rotWithShape="1">
          <a:blip r:embed="rId4">
            <a:extLst>
              <a:ext uri="{28A0092B-C50C-407E-A947-70E740481C1C}">
                <a14:useLocalDpi xmlns:a14="http://schemas.microsoft.com/office/drawing/2010/main" val="0"/>
              </a:ext>
            </a:extLst>
          </a:blip>
          <a:srcRect r="35023"/>
          <a:stretch/>
        </p:blipFill>
        <p:spPr bwMode="auto">
          <a:xfrm>
            <a:off x="6277257" y="2174242"/>
            <a:ext cx="4613872"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047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10" name="Picture 9">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ECD1FE9-2CBD-4EB6-9787-F431A23EEBA6}"/>
              </a:ext>
            </a:extLst>
          </p:cNvPr>
          <p:cNvPicPr>
            <a:picLocks noChangeAspect="1"/>
          </p:cNvPicPr>
          <p:nvPr/>
        </p:nvPicPr>
        <p:blipFill>
          <a:blip r:embed="rId4"/>
          <a:stretch>
            <a:fillRect/>
          </a:stretch>
        </p:blipFill>
        <p:spPr>
          <a:xfrm>
            <a:off x="1905000" y="335730"/>
            <a:ext cx="8382000" cy="6223636"/>
          </a:xfrm>
          <a:prstGeom prst="rect">
            <a:avLst/>
          </a:prstGeom>
        </p:spPr>
      </p:pic>
    </p:spTree>
    <p:extLst>
      <p:ext uri="{BB962C8B-B14F-4D97-AF65-F5344CB8AC3E}">
        <p14:creationId xmlns:p14="http://schemas.microsoft.com/office/powerpoint/2010/main" val="874958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2133600"/>
            <a:ext cx="8458200" cy="2862322"/>
          </a:xfrm>
          <a:prstGeom prst="rect">
            <a:avLst/>
          </a:prstGeom>
        </p:spPr>
        <p:txBody>
          <a:bodyPr wrap="square">
            <a:spAutoFit/>
          </a:bodyPr>
          <a:lstStyle/>
          <a:p>
            <a:r>
              <a:rPr lang="en-US" sz="2000" b="1" dirty="0"/>
              <a:t>All trainees will be </a:t>
            </a:r>
            <a:r>
              <a:rPr lang="en-US" sz="2000" b="1" u="sng" dirty="0"/>
              <a:t>required</a:t>
            </a:r>
            <a:r>
              <a:rPr lang="en-US" sz="2000" b="1" dirty="0"/>
              <a:t> to</a:t>
            </a:r>
            <a:r>
              <a:rPr lang="en-US" sz="2000" dirty="0"/>
              <a:t>:</a:t>
            </a:r>
          </a:p>
          <a:p>
            <a:endParaRPr lang="en-US" sz="2000" dirty="0"/>
          </a:p>
          <a:p>
            <a:pPr marL="342900" indent="-342900">
              <a:buFont typeface="Wingdings" panose="05000000000000000000" pitchFamily="2" charset="2"/>
              <a:buChar char="q"/>
            </a:pPr>
            <a:r>
              <a:rPr lang="en-US" sz="2000" dirty="0"/>
              <a:t>Submit research question and supervisor contact info before start of course</a:t>
            </a:r>
          </a:p>
          <a:p>
            <a:pPr marL="285750" indent="-285750">
              <a:buFont typeface="Wingdings" charset="2"/>
              <a:buChar char="q"/>
            </a:pPr>
            <a:r>
              <a:rPr lang="en-US" sz="2000" dirty="0"/>
              <a:t>Attend all lectures and small groups</a:t>
            </a:r>
          </a:p>
          <a:p>
            <a:pPr marL="285750" indent="-285750">
              <a:buFont typeface="Wingdings" charset="2"/>
              <a:buChar char="q"/>
            </a:pPr>
            <a:r>
              <a:rPr lang="en-US" sz="2000" dirty="0"/>
              <a:t>Complete all assignments</a:t>
            </a:r>
          </a:p>
          <a:p>
            <a:pPr marL="285750" indent="-285750">
              <a:buFont typeface="Wingdings" charset="2"/>
              <a:buChar char="q"/>
            </a:pPr>
            <a:r>
              <a:rPr lang="en-US" sz="2000" dirty="0"/>
              <a:t>Complete TCPS2 research ethics online course, submit certificate</a:t>
            </a:r>
          </a:p>
          <a:p>
            <a:pPr marL="285750" indent="-285750">
              <a:buFont typeface="Wingdings" charset="2"/>
              <a:buChar char="q"/>
            </a:pPr>
            <a:r>
              <a:rPr lang="en-US" sz="2000" dirty="0"/>
              <a:t>Attend and present on Research Day</a:t>
            </a:r>
          </a:p>
          <a:p>
            <a:pPr marL="285750" indent="-285750">
              <a:buFont typeface="Wingdings" charset="2"/>
              <a:buChar char="q"/>
            </a:pPr>
            <a:r>
              <a:rPr lang="en-US" sz="2000" dirty="0"/>
              <a:t>Submit Final Research proposal</a:t>
            </a:r>
          </a:p>
        </p:txBody>
      </p:sp>
      <p:sp>
        <p:nvSpPr>
          <p:cNvPr id="6" name="Title 5"/>
          <p:cNvSpPr>
            <a:spLocks noGrp="1"/>
          </p:cNvSpPr>
          <p:nvPr>
            <p:ph type="title"/>
          </p:nvPr>
        </p:nvSpPr>
        <p:spPr>
          <a:xfrm>
            <a:off x="2019300" y="685800"/>
            <a:ext cx="8229600" cy="990600"/>
          </a:xfrm>
        </p:spPr>
        <p:txBody>
          <a:bodyPr>
            <a:normAutofit/>
          </a:bodyPr>
          <a:lstStyle/>
          <a:p>
            <a:pPr algn="ctr"/>
            <a:r>
              <a:rPr lang="en-US" b="1" dirty="0"/>
              <a:t>Accountability</a:t>
            </a:r>
          </a:p>
        </p:txBody>
      </p:sp>
      <p:sp>
        <p:nvSpPr>
          <p:cNvPr id="5" name="TextBox 4">
            <a:extLst>
              <a:ext uri="{FF2B5EF4-FFF2-40B4-BE49-F238E27FC236}">
                <a16:creationId xmlns:a16="http://schemas.microsoft.com/office/drawing/2014/main" id="{289650AD-BC0F-40CE-B26B-4FD7C32840EF}"/>
              </a:ext>
            </a:extLst>
          </p:cNvPr>
          <p:cNvSpPr txBox="1"/>
          <p:nvPr/>
        </p:nvSpPr>
        <p:spPr>
          <a:xfrm>
            <a:off x="1905000" y="2590800"/>
            <a:ext cx="539578" cy="646331"/>
          </a:xfrm>
          <a:prstGeom prst="rect">
            <a:avLst/>
          </a:prstGeom>
          <a:noFill/>
        </p:spPr>
        <p:txBody>
          <a:bodyPr wrap="square" rtlCol="0">
            <a:spAutoFit/>
          </a:bodyPr>
          <a:lstStyle/>
          <a:p>
            <a:r>
              <a:rPr lang="en-US" sz="3600" dirty="0">
                <a:solidFill>
                  <a:srgbClr val="C00000"/>
                </a:solidFill>
                <a:sym typeface="Wingdings" panose="05000000000000000000" pitchFamily="2" charset="2"/>
              </a:rPr>
              <a:t></a:t>
            </a:r>
            <a:endParaRPr lang="en-US" sz="3600" dirty="0">
              <a:solidFill>
                <a:srgbClr val="C00000"/>
              </a:solidFill>
            </a:endParaRPr>
          </a:p>
        </p:txBody>
      </p:sp>
    </p:spTree>
    <p:extLst>
      <p:ext uri="{BB962C8B-B14F-4D97-AF65-F5344CB8AC3E}">
        <p14:creationId xmlns:p14="http://schemas.microsoft.com/office/powerpoint/2010/main" val="2004658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64" name="Picture 6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66" name="Straight Connector 6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0" name="Rectangle 69">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p:cNvSpPr>
            <a:spLocks noGrp="1"/>
          </p:cNvSpPr>
          <p:nvPr>
            <p:ph type="title"/>
          </p:nvPr>
        </p:nvSpPr>
        <p:spPr>
          <a:xfrm>
            <a:off x="7218030" y="804520"/>
            <a:ext cx="3520367" cy="1049235"/>
          </a:xfrm>
        </p:spPr>
        <p:txBody>
          <a:bodyPr vert="horz" lIns="91440" tIns="45720" rIns="91440" bIns="45720" rtlCol="0" anchor="t">
            <a:normAutofit/>
          </a:bodyPr>
          <a:lstStyle/>
          <a:p>
            <a:r>
              <a:rPr lang="en-US"/>
              <a:t>Website</a:t>
            </a:r>
          </a:p>
        </p:txBody>
      </p:sp>
      <p:sp>
        <p:nvSpPr>
          <p:cNvPr id="74" name="Rectangle 73">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76" name="Group 75">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77" name="Rectangle 76">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5794F0B1-F81D-4BCF-AE7C-F37523CEADC2}"/>
              </a:ext>
            </a:extLst>
          </p:cNvPr>
          <p:cNvPicPr>
            <a:picLocks noChangeAspect="1"/>
          </p:cNvPicPr>
          <p:nvPr/>
        </p:nvPicPr>
        <p:blipFill rotWithShape="1">
          <a:blip r:embed="rId4"/>
          <a:srcRect l="5923" r="21066" b="-1"/>
          <a:stretch/>
        </p:blipFill>
        <p:spPr>
          <a:xfrm>
            <a:off x="1271223" y="1116345"/>
            <a:ext cx="4825148" cy="3866172"/>
          </a:xfrm>
          <a:prstGeom prst="rect">
            <a:avLst/>
          </a:prstGeom>
        </p:spPr>
      </p:pic>
      <p:sp>
        <p:nvSpPr>
          <p:cNvPr id="4" name="Rectangle 3">
            <a:extLst>
              <a:ext uri="{FF2B5EF4-FFF2-40B4-BE49-F238E27FC236}">
                <a16:creationId xmlns:a16="http://schemas.microsoft.com/office/drawing/2014/main" id="{A611D061-E87E-4575-9D4A-24C9D6F8AF4A}"/>
              </a:ext>
            </a:extLst>
          </p:cNvPr>
          <p:cNvSpPr/>
          <p:nvPr/>
        </p:nvSpPr>
        <p:spPr>
          <a:xfrm>
            <a:off x="7218029" y="2015732"/>
            <a:ext cx="3520368"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hlinkClick r:id="rId5"/>
              </a:rPr>
              <a:t>https://cumming.ucalgary.ca</a:t>
            </a:r>
            <a:r>
              <a:rPr lang="en-US" dirty="0"/>
              <a:t> &gt; Paediatrics &gt; Education &amp; Training &gt; Resident and Fellows Research Course</a:t>
            </a:r>
          </a:p>
          <a:p>
            <a:pPr indent="-228600" defTabSz="914400">
              <a:lnSpc>
                <a:spcPct val="120000"/>
              </a:lnSpc>
              <a:spcAft>
                <a:spcPts val="600"/>
              </a:spcAft>
              <a:buClr>
                <a:schemeClr val="accent1"/>
              </a:buClr>
              <a:buSzPct val="100000"/>
              <a:buFont typeface="Arial" panose="020B0604020202020204" pitchFamily="34" charset="0"/>
              <a:buChar char="•"/>
            </a:pPr>
            <a:r>
              <a:rPr lang="en-US" dirty="0"/>
              <a:t>Each lecture will be recorded, but not available on the website </a:t>
            </a:r>
          </a:p>
        </p:txBody>
      </p:sp>
      <p:pic>
        <p:nvPicPr>
          <p:cNvPr id="80" name="Picture 79">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2" name="Straight Connector 81">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01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17C8-F7A2-B21F-254D-33FB65E32488}"/>
              </a:ext>
            </a:extLst>
          </p:cNvPr>
          <p:cNvSpPr>
            <a:spLocks noGrp="1"/>
          </p:cNvSpPr>
          <p:nvPr>
            <p:ph type="title"/>
          </p:nvPr>
        </p:nvSpPr>
        <p:spPr/>
        <p:txBody>
          <a:bodyPr/>
          <a:lstStyle/>
          <a:p>
            <a:r>
              <a:rPr lang="en-CA" dirty="0"/>
              <a:t>Land acknowledgement</a:t>
            </a:r>
          </a:p>
        </p:txBody>
      </p:sp>
      <p:sp>
        <p:nvSpPr>
          <p:cNvPr id="3" name="Content Placeholder 2">
            <a:extLst>
              <a:ext uri="{FF2B5EF4-FFF2-40B4-BE49-F238E27FC236}">
                <a16:creationId xmlns:a16="http://schemas.microsoft.com/office/drawing/2014/main" id="{AFB35B8C-FA35-92F9-ABA7-08E0A5AFE6EB}"/>
              </a:ext>
            </a:extLst>
          </p:cNvPr>
          <p:cNvSpPr>
            <a:spLocks noGrp="1"/>
          </p:cNvSpPr>
          <p:nvPr>
            <p:ph idx="1"/>
          </p:nvPr>
        </p:nvSpPr>
        <p:spPr/>
        <p:txBody>
          <a:bodyPr/>
          <a:lstStyle/>
          <a:p>
            <a:pPr marL="0" indent="0">
              <a:buNone/>
            </a:pPr>
            <a:r>
              <a:rPr lang="en-US" sz="2800" i="1" dirty="0"/>
              <a:t>We respectfully acknowledge and pay tribute to the traditional territories of the peoples of Treaty 7, which include the Blackfoot Confederacy (comprised of the </a:t>
            </a:r>
            <a:r>
              <a:rPr lang="en-US" sz="2800" i="1" dirty="0" err="1"/>
              <a:t>Siksika</a:t>
            </a:r>
            <a:r>
              <a:rPr lang="en-US" sz="2800" i="1" dirty="0"/>
              <a:t>, the Piikani, and the Kainai First Nations), the Tsuut’ina First Nation, and the Stoney </a:t>
            </a:r>
            <a:r>
              <a:rPr lang="en-US" sz="2800" i="1" dirty="0" err="1"/>
              <a:t>Nakoda</a:t>
            </a:r>
            <a:r>
              <a:rPr lang="en-US" sz="2800" i="1" dirty="0"/>
              <a:t> (including </a:t>
            </a:r>
            <a:r>
              <a:rPr lang="en-US" sz="2800" i="1" dirty="0" err="1"/>
              <a:t>Chiniki</a:t>
            </a:r>
            <a:r>
              <a:rPr lang="en-US" sz="2800" i="1" dirty="0"/>
              <a:t>, </a:t>
            </a:r>
            <a:r>
              <a:rPr lang="en-US" sz="2800" i="1" dirty="0" err="1"/>
              <a:t>Bearspaw</a:t>
            </a:r>
            <a:r>
              <a:rPr lang="en-US" sz="2800" i="1" dirty="0"/>
              <a:t>, and </a:t>
            </a:r>
            <a:r>
              <a:rPr lang="en-US" sz="2800" i="1" dirty="0" err="1"/>
              <a:t>Goodstoney</a:t>
            </a:r>
            <a:r>
              <a:rPr lang="en-US" sz="2800" i="1" dirty="0"/>
              <a:t> First Nations). The City of Calgary is also home to the Métis Nation of Alberta Region 3. </a:t>
            </a:r>
          </a:p>
          <a:p>
            <a:endParaRPr lang="en-CA" dirty="0"/>
          </a:p>
        </p:txBody>
      </p:sp>
    </p:spTree>
    <p:extLst>
      <p:ext uri="{BB962C8B-B14F-4D97-AF65-F5344CB8AC3E}">
        <p14:creationId xmlns:p14="http://schemas.microsoft.com/office/powerpoint/2010/main" val="3541003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9"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30"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6">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18">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0">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p:cNvSpPr>
            <a:spLocks noGrp="1"/>
          </p:cNvSpPr>
          <p:nvPr>
            <p:ph type="title"/>
          </p:nvPr>
        </p:nvSpPr>
        <p:spPr>
          <a:xfrm>
            <a:off x="1452616" y="962902"/>
            <a:ext cx="4176384" cy="2380828"/>
          </a:xfrm>
        </p:spPr>
        <p:txBody>
          <a:bodyPr vert="horz" lIns="91440" tIns="45720" rIns="91440" bIns="0" rtlCol="0" anchor="b">
            <a:normAutofit/>
          </a:bodyPr>
          <a:lstStyle/>
          <a:p>
            <a:r>
              <a:rPr lang="en-US" sz="4800"/>
              <a:t>Questions?</a:t>
            </a:r>
          </a:p>
        </p:txBody>
      </p:sp>
      <p:cxnSp>
        <p:nvCxnSpPr>
          <p:cNvPr id="35" name="Straight Connector 22">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6" name="Graphic 7" descr="Question mark">
            <a:extLst>
              <a:ext uri="{FF2B5EF4-FFF2-40B4-BE49-F238E27FC236}">
                <a16:creationId xmlns:a16="http://schemas.microsoft.com/office/drawing/2014/main" id="{E5AD4F29-8350-E8D3-A4E7-9F3479B959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4251" y="805583"/>
            <a:ext cx="4660762" cy="4660762"/>
          </a:xfrm>
          <a:prstGeom prst="rect">
            <a:avLst/>
          </a:prstGeom>
        </p:spPr>
      </p:pic>
      <p:pic>
        <p:nvPicPr>
          <p:cNvPr id="37" name="Picture 24">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26">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79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6794-D56E-4293-90D5-9E32FAE65D00}"/>
              </a:ext>
            </a:extLst>
          </p:cNvPr>
          <p:cNvSpPr>
            <a:spLocks noGrp="1"/>
          </p:cNvSpPr>
          <p:nvPr>
            <p:ph type="title"/>
          </p:nvPr>
        </p:nvSpPr>
        <p:spPr/>
        <p:txBody>
          <a:bodyPr/>
          <a:lstStyle/>
          <a:p>
            <a:r>
              <a:rPr lang="en-US" dirty="0"/>
              <a:t>Researcher Panel</a:t>
            </a:r>
          </a:p>
        </p:txBody>
      </p:sp>
      <p:sp>
        <p:nvSpPr>
          <p:cNvPr id="3" name="Text Placeholder 2">
            <a:extLst>
              <a:ext uri="{FF2B5EF4-FFF2-40B4-BE49-F238E27FC236}">
                <a16:creationId xmlns:a16="http://schemas.microsoft.com/office/drawing/2014/main" id="{90EDB8F5-52D0-4B08-88CF-0638FC276523}"/>
              </a:ext>
            </a:extLst>
          </p:cNvPr>
          <p:cNvSpPr>
            <a:spLocks noGrp="1"/>
          </p:cNvSpPr>
          <p:nvPr>
            <p:ph type="body" idx="1"/>
          </p:nvPr>
        </p:nvSpPr>
        <p:spPr/>
        <p:txBody>
          <a:bodyPr>
            <a:normAutofit fontScale="70000" lnSpcReduction="20000"/>
          </a:bodyPr>
          <a:lstStyle/>
          <a:p>
            <a:r>
              <a:rPr lang="en-US" dirty="0"/>
              <a:t>Dr. Jennifer Thull-Freedman, Dr. Serena Orr &amp; Dr. Mary Dunbar</a:t>
            </a:r>
          </a:p>
          <a:p>
            <a:endParaRPr lang="en-US" dirty="0"/>
          </a:p>
          <a:p>
            <a:r>
              <a:rPr lang="en-US" dirty="0"/>
              <a:t>Moderator: Dr. Gerry Giesbrecht</a:t>
            </a:r>
          </a:p>
        </p:txBody>
      </p:sp>
    </p:spTree>
    <p:extLst>
      <p:ext uri="{BB962C8B-B14F-4D97-AF65-F5344CB8AC3E}">
        <p14:creationId xmlns:p14="http://schemas.microsoft.com/office/powerpoint/2010/main" val="161632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06810F7-55D3-E992-AE17-AF7F6C08EBFA}"/>
              </a:ext>
            </a:extLst>
          </p:cNvPr>
          <p:cNvGrpSpPr/>
          <p:nvPr/>
        </p:nvGrpSpPr>
        <p:grpSpPr>
          <a:xfrm>
            <a:off x="0" y="0"/>
            <a:ext cx="12192000" cy="6324283"/>
            <a:chOff x="0" y="0"/>
            <a:chExt cx="12192000" cy="6324283"/>
          </a:xfrm>
        </p:grpSpPr>
        <p:pic>
          <p:nvPicPr>
            <p:cNvPr id="5" name="Picture 4">
              <a:extLst>
                <a:ext uri="{FF2B5EF4-FFF2-40B4-BE49-F238E27FC236}">
                  <a16:creationId xmlns:a16="http://schemas.microsoft.com/office/drawing/2014/main" id="{7E8531DB-C665-167B-374C-1E7A041DA4D2}"/>
                </a:ext>
              </a:extLst>
            </p:cNvPr>
            <p:cNvPicPr>
              <a:picLocks noChangeAspect="1"/>
            </p:cNvPicPr>
            <p:nvPr/>
          </p:nvPicPr>
          <p:blipFill>
            <a:blip r:embed="rId3"/>
            <a:stretch>
              <a:fillRect/>
            </a:stretch>
          </p:blipFill>
          <p:spPr>
            <a:xfrm>
              <a:off x="0" y="0"/>
              <a:ext cx="12192000" cy="6324283"/>
            </a:xfrm>
            <a:prstGeom prst="rect">
              <a:avLst/>
            </a:prstGeom>
          </p:spPr>
        </p:pic>
        <p:pic>
          <p:nvPicPr>
            <p:cNvPr id="7" name="Picture 6">
              <a:extLst>
                <a:ext uri="{FF2B5EF4-FFF2-40B4-BE49-F238E27FC236}">
                  <a16:creationId xmlns:a16="http://schemas.microsoft.com/office/drawing/2014/main" id="{E81F8837-F21B-1A5C-FFC0-D5ABEA93EBD2}"/>
                </a:ext>
              </a:extLst>
            </p:cNvPr>
            <p:cNvPicPr>
              <a:picLocks noChangeAspect="1"/>
            </p:cNvPicPr>
            <p:nvPr/>
          </p:nvPicPr>
          <p:blipFill rotWithShape="1">
            <a:blip r:embed="rId4"/>
            <a:srcRect l="6079" r="18058"/>
            <a:stretch/>
          </p:blipFill>
          <p:spPr>
            <a:xfrm>
              <a:off x="9089398" y="762000"/>
              <a:ext cx="3102602" cy="2667000"/>
            </a:xfrm>
            <a:prstGeom prst="roundRect">
              <a:avLst>
                <a:gd name="adj" fmla="val 9521"/>
              </a:avLst>
            </a:prstGeom>
            <a:solidFill>
              <a:srgbClr val="FFFFFF">
                <a:shade val="85000"/>
              </a:srgbClr>
            </a:solidFill>
            <a:ln>
              <a:noFill/>
            </a:ln>
            <a:effectLst/>
          </p:spPr>
        </p:pic>
        <p:pic>
          <p:nvPicPr>
            <p:cNvPr id="2050" name="Picture 2" descr="Image preview">
              <a:extLst>
                <a:ext uri="{FF2B5EF4-FFF2-40B4-BE49-F238E27FC236}">
                  <a16:creationId xmlns:a16="http://schemas.microsoft.com/office/drawing/2014/main" id="{7867EB81-3A1C-FD1B-532D-31BDA152833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323"/>
            <a:stretch/>
          </p:blipFill>
          <p:spPr bwMode="auto">
            <a:xfrm>
              <a:off x="8458200" y="3846326"/>
              <a:ext cx="3657600" cy="2402074"/>
            </a:xfrm>
            <a:prstGeom prst="roundRect">
              <a:avLst>
                <a:gd name="adj" fmla="val 8594"/>
              </a:avLst>
            </a:prstGeom>
            <a:solidFill>
              <a:srgbClr val="FFFFFF">
                <a:shade val="85000"/>
              </a:srgbClr>
            </a:solidFill>
            <a:ln>
              <a:noFill/>
            </a:ln>
            <a:effectLst/>
            <a:extLst/>
          </p:spPr>
        </p:pic>
      </p:grpSp>
    </p:spTree>
    <p:extLst>
      <p:ext uri="{BB962C8B-B14F-4D97-AF65-F5344CB8AC3E}">
        <p14:creationId xmlns:p14="http://schemas.microsoft.com/office/powerpoint/2010/main" val="4099591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miling for the camera&#10;&#10;Description automatically generated with low confidence">
            <a:extLst>
              <a:ext uri="{FF2B5EF4-FFF2-40B4-BE49-F238E27FC236}">
                <a16:creationId xmlns:a16="http://schemas.microsoft.com/office/drawing/2014/main" id="{BFFDEB4D-5E52-27B8-8940-A593542E57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85" t="4316" r="-985" b="21589"/>
          <a:stretch/>
        </p:blipFill>
        <p:spPr>
          <a:xfrm>
            <a:off x="1800760" y="2096391"/>
            <a:ext cx="1665156" cy="1847850"/>
          </a:xfrm>
          <a:prstGeom prst="rect">
            <a:avLst/>
          </a:prstGeom>
        </p:spPr>
      </p:pic>
      <p:sp>
        <p:nvSpPr>
          <p:cNvPr id="2" name="Title 1"/>
          <p:cNvSpPr>
            <a:spLocks noGrp="1"/>
          </p:cNvSpPr>
          <p:nvPr>
            <p:ph type="title"/>
          </p:nvPr>
        </p:nvSpPr>
        <p:spPr>
          <a:xfrm>
            <a:off x="1327838" y="628439"/>
            <a:ext cx="9603275" cy="1049235"/>
          </a:xfrm>
        </p:spPr>
        <p:txBody>
          <a:bodyPr>
            <a:normAutofit fontScale="90000"/>
          </a:bodyPr>
          <a:lstStyle/>
          <a:p>
            <a:pPr algn="ctr"/>
            <a:r>
              <a:rPr lang="en-US" b="1" dirty="0"/>
              <a:t>Who are we?</a:t>
            </a:r>
            <a:br>
              <a:rPr lang="en-US" b="1" dirty="0"/>
            </a:br>
            <a:br>
              <a:rPr lang="en-US" b="1" dirty="0"/>
            </a:br>
            <a:r>
              <a:rPr lang="en-US" sz="2400" b="1" dirty="0"/>
              <a:t>Course Committee</a:t>
            </a:r>
            <a:endParaRPr lang="en-US" b="1" dirty="0"/>
          </a:p>
        </p:txBody>
      </p:sp>
      <p:sp>
        <p:nvSpPr>
          <p:cNvPr id="11" name="TextBox 10"/>
          <p:cNvSpPr txBox="1"/>
          <p:nvPr/>
        </p:nvSpPr>
        <p:spPr>
          <a:xfrm>
            <a:off x="1267329" y="4081927"/>
            <a:ext cx="2730298" cy="369332"/>
          </a:xfrm>
          <a:prstGeom prst="rect">
            <a:avLst/>
          </a:prstGeom>
          <a:noFill/>
        </p:spPr>
        <p:txBody>
          <a:bodyPr wrap="none" rtlCol="0">
            <a:spAutoFit/>
          </a:bodyPr>
          <a:lstStyle/>
          <a:p>
            <a:pPr algn="ctr"/>
            <a:r>
              <a:rPr lang="en-US" dirty="0"/>
              <a:t>Dr. Jennifer Thull-Freedman</a:t>
            </a:r>
          </a:p>
        </p:txBody>
      </p:sp>
      <p:grpSp>
        <p:nvGrpSpPr>
          <p:cNvPr id="14" name="Group 13">
            <a:extLst>
              <a:ext uri="{FF2B5EF4-FFF2-40B4-BE49-F238E27FC236}">
                <a16:creationId xmlns:a16="http://schemas.microsoft.com/office/drawing/2014/main" id="{9ACF309D-9D0E-431B-A1A7-95D098A11018}"/>
              </a:ext>
            </a:extLst>
          </p:cNvPr>
          <p:cNvGrpSpPr/>
          <p:nvPr/>
        </p:nvGrpSpPr>
        <p:grpSpPr>
          <a:xfrm>
            <a:off x="8659146" y="2078103"/>
            <a:ext cx="2180725" cy="2330266"/>
            <a:chOff x="8680481" y="2076701"/>
            <a:chExt cx="2180725" cy="2330266"/>
          </a:xfrm>
        </p:grpSpPr>
        <p:sp>
          <p:nvSpPr>
            <p:cNvPr id="9" name="TextBox 8">
              <a:extLst>
                <a:ext uri="{FF2B5EF4-FFF2-40B4-BE49-F238E27FC236}">
                  <a16:creationId xmlns:a16="http://schemas.microsoft.com/office/drawing/2014/main" id="{6BCBD99B-831D-4170-BD35-938F8936B856}"/>
                </a:ext>
              </a:extLst>
            </p:cNvPr>
            <p:cNvSpPr txBox="1"/>
            <p:nvPr/>
          </p:nvSpPr>
          <p:spPr>
            <a:xfrm>
              <a:off x="8680481" y="4037635"/>
              <a:ext cx="2180725" cy="369332"/>
            </a:xfrm>
            <a:prstGeom prst="rect">
              <a:avLst/>
            </a:prstGeom>
            <a:noFill/>
          </p:spPr>
          <p:txBody>
            <a:bodyPr wrap="none" rtlCol="0">
              <a:spAutoFit/>
            </a:bodyPr>
            <a:lstStyle/>
            <a:p>
              <a:pPr algn="ctr"/>
              <a:r>
                <a:rPr lang="en-US" dirty="0"/>
                <a:t>Dr. Gerry Giesbrecht</a:t>
              </a:r>
            </a:p>
          </p:txBody>
        </p:sp>
        <p:pic>
          <p:nvPicPr>
            <p:cNvPr id="1026" name="Picture 2" descr="2021 Webinar_Annual Meeting | DOHaD Canada">
              <a:extLst>
                <a:ext uri="{FF2B5EF4-FFF2-40B4-BE49-F238E27FC236}">
                  <a16:creationId xmlns:a16="http://schemas.microsoft.com/office/drawing/2014/main" id="{6C4F9C69-70A2-4A58-81F5-2F36551F36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5352" y="2076701"/>
              <a:ext cx="1470982" cy="182758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600DE179-B86E-4DF5-B28F-30CCAC633117}"/>
              </a:ext>
            </a:extLst>
          </p:cNvPr>
          <p:cNvSpPr txBox="1">
            <a:spLocks/>
          </p:cNvSpPr>
          <p:nvPr/>
        </p:nvSpPr>
        <p:spPr>
          <a:xfrm>
            <a:off x="2632478" y="4761609"/>
            <a:ext cx="4101096" cy="125293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dirty="0"/>
              <a:t>Course Coordinator: Jolene Haddad</a:t>
            </a:r>
          </a:p>
          <a:p>
            <a:pPr marL="0" indent="0">
              <a:buFont typeface="Arial" panose="020B0604020202020204" pitchFamily="34" charset="0"/>
              <a:buNone/>
            </a:pPr>
            <a:r>
              <a:rPr lang="en-US" dirty="0"/>
              <a:t>(</a:t>
            </a:r>
            <a:r>
              <a:rPr lang="en-US" dirty="0">
                <a:hlinkClick r:id="rId5"/>
              </a:rPr>
              <a:t>jolene.haddad@ahs.ca</a:t>
            </a:r>
            <a:r>
              <a:rPr lang="en-US" dirty="0"/>
              <a:t>) </a:t>
            </a:r>
          </a:p>
          <a:p>
            <a:pPr lvl="1"/>
            <a:endParaRPr lang="en-US" dirty="0"/>
          </a:p>
          <a:p>
            <a:pPr marL="0" indent="0">
              <a:buFont typeface="Arial" panose="020B0604020202020204" pitchFamily="34" charset="0"/>
              <a:buNone/>
            </a:pPr>
            <a:endParaRPr lang="en-US" dirty="0"/>
          </a:p>
          <a:p>
            <a:endParaRPr lang="en-US" dirty="0"/>
          </a:p>
          <a:p>
            <a:endParaRPr lang="en-US" dirty="0"/>
          </a:p>
          <a:p>
            <a:pPr marL="0" indent="0">
              <a:buFont typeface="Arial" panose="020B0604020202020204" pitchFamily="34" charset="0"/>
              <a:buNone/>
            </a:pPr>
            <a:endParaRPr lang="en-US" dirty="0"/>
          </a:p>
        </p:txBody>
      </p:sp>
      <p:grpSp>
        <p:nvGrpSpPr>
          <p:cNvPr id="15" name="Group 14">
            <a:extLst>
              <a:ext uri="{FF2B5EF4-FFF2-40B4-BE49-F238E27FC236}">
                <a16:creationId xmlns:a16="http://schemas.microsoft.com/office/drawing/2014/main" id="{537955F4-0231-44BD-B4F9-950C7E9D7F01}"/>
              </a:ext>
            </a:extLst>
          </p:cNvPr>
          <p:cNvGrpSpPr/>
          <p:nvPr/>
        </p:nvGrpSpPr>
        <p:grpSpPr>
          <a:xfrm>
            <a:off x="5410943" y="2083762"/>
            <a:ext cx="1834888" cy="2337017"/>
            <a:chOff x="5029200" y="2082360"/>
            <a:chExt cx="1834888" cy="2337017"/>
          </a:xfrm>
        </p:grpSpPr>
        <p:sp>
          <p:nvSpPr>
            <p:cNvPr id="10" name="TextBox 9"/>
            <p:cNvSpPr txBox="1"/>
            <p:nvPr/>
          </p:nvSpPr>
          <p:spPr>
            <a:xfrm>
              <a:off x="5156267" y="4050045"/>
              <a:ext cx="1580754" cy="369332"/>
            </a:xfrm>
            <a:prstGeom prst="rect">
              <a:avLst/>
            </a:prstGeom>
            <a:noFill/>
          </p:spPr>
          <p:txBody>
            <a:bodyPr wrap="none" rtlCol="0">
              <a:spAutoFit/>
            </a:bodyPr>
            <a:lstStyle/>
            <a:p>
              <a:pPr algn="ctr"/>
              <a:r>
                <a:rPr lang="en-US" dirty="0"/>
                <a:t>Dr. Serena Orr</a:t>
              </a:r>
            </a:p>
          </p:txBody>
        </p:sp>
        <p:pic>
          <p:nvPicPr>
            <p:cNvPr id="13" name="Picture 12">
              <a:extLst>
                <a:ext uri="{FF2B5EF4-FFF2-40B4-BE49-F238E27FC236}">
                  <a16:creationId xmlns:a16="http://schemas.microsoft.com/office/drawing/2014/main" id="{35273A75-C12B-4894-813A-BFD79D2548F4}"/>
                </a:ext>
              </a:extLst>
            </p:cNvPr>
            <p:cNvPicPr>
              <a:picLocks noChangeAspect="1"/>
            </p:cNvPicPr>
            <p:nvPr/>
          </p:nvPicPr>
          <p:blipFill>
            <a:blip r:embed="rId6"/>
            <a:stretch>
              <a:fillRect/>
            </a:stretch>
          </p:blipFill>
          <p:spPr>
            <a:xfrm>
              <a:off x="5029200" y="2082360"/>
              <a:ext cx="1834888" cy="1834888"/>
            </a:xfrm>
            <a:prstGeom prst="rect">
              <a:avLst/>
            </a:prstGeom>
          </p:spPr>
        </p:pic>
      </p:grpSp>
      <p:pic>
        <p:nvPicPr>
          <p:cNvPr id="3" name="Picture 2" descr="7278d4b1-20e3-415f-b4cb-a2a70a3745da@CANPRD01">
            <a:extLst>
              <a:ext uri="{FF2B5EF4-FFF2-40B4-BE49-F238E27FC236}">
                <a16:creationId xmlns:a16="http://schemas.microsoft.com/office/drawing/2014/main" id="{A8CCCFCF-DBC0-4F91-A4C3-AA15F32CC06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605" t="18961"/>
          <a:stretch/>
        </p:blipFill>
        <p:spPr bwMode="auto">
          <a:xfrm>
            <a:off x="6934200" y="4681765"/>
            <a:ext cx="1628174" cy="184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27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Why do we have a research course?</a:t>
            </a:r>
          </a:p>
        </p:txBody>
      </p:sp>
      <p:sp>
        <p:nvSpPr>
          <p:cNvPr id="7171" name="Rectangle 3"/>
          <p:cNvSpPr>
            <a:spLocks noGrp="1" noChangeArrowheads="1"/>
          </p:cNvSpPr>
          <p:nvPr>
            <p:ph idx="1"/>
          </p:nvPr>
        </p:nvSpPr>
        <p:spPr>
          <a:xfrm>
            <a:off x="2133600" y="2133600"/>
            <a:ext cx="7924800" cy="3694112"/>
          </a:xfrm>
        </p:spPr>
        <p:txBody>
          <a:bodyPr>
            <a:normAutofit fontScale="70000" lnSpcReduction="20000"/>
          </a:bodyPr>
          <a:lstStyle/>
          <a:p>
            <a:r>
              <a:rPr lang="en-US" sz="2800" dirty="0"/>
              <a:t>It’s fun!  Seriously.  We will convince you if you don’t already agree. </a:t>
            </a:r>
          </a:p>
          <a:p>
            <a:r>
              <a:rPr lang="en-US" sz="2800" dirty="0"/>
              <a:t>We want to lower any stress you may have about starting your project. </a:t>
            </a:r>
          </a:p>
          <a:p>
            <a:r>
              <a:rPr lang="en-US" sz="2800" dirty="0"/>
              <a:t>Our aim is to deepen your understanding of research and evaluation so that you can:</a:t>
            </a:r>
          </a:p>
          <a:p>
            <a:pPr marL="800100" lvl="1" indent="-342900"/>
            <a:r>
              <a:rPr lang="en-US" sz="2600" dirty="0"/>
              <a:t>Understand evidence, so that you know when and when not to apply it to your patients, and be able to guide them in shared decision-making</a:t>
            </a:r>
          </a:p>
          <a:p>
            <a:pPr marL="800100" lvl="1" indent="-342900"/>
            <a:r>
              <a:rPr lang="en-US" sz="2600" dirty="0"/>
              <a:t>Have a foundation for understanding how to design research and quality improvement projects</a:t>
            </a:r>
          </a:p>
          <a:p>
            <a:pPr marL="800100" lvl="1" indent="-342900"/>
            <a:r>
              <a:rPr lang="en-US" sz="2600" dirty="0"/>
              <a:t>See options for integrating academic interests into your career</a:t>
            </a:r>
          </a:p>
        </p:txBody>
      </p:sp>
    </p:spTree>
    <p:extLst>
      <p:ext uri="{BB962C8B-B14F-4D97-AF65-F5344CB8AC3E}">
        <p14:creationId xmlns:p14="http://schemas.microsoft.com/office/powerpoint/2010/main" val="240394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Our course Format</a:t>
            </a:r>
          </a:p>
        </p:txBody>
      </p:sp>
      <p:sp>
        <p:nvSpPr>
          <p:cNvPr id="7171" name="Rectangle 3"/>
          <p:cNvSpPr>
            <a:spLocks noGrp="1" noChangeArrowheads="1"/>
          </p:cNvSpPr>
          <p:nvPr>
            <p:ph idx="1"/>
          </p:nvPr>
        </p:nvSpPr>
        <p:spPr>
          <a:xfrm>
            <a:off x="1396410" y="2133600"/>
            <a:ext cx="9713611" cy="3694112"/>
          </a:xfrm>
        </p:spPr>
        <p:txBody>
          <a:bodyPr>
            <a:normAutofit fontScale="70000" lnSpcReduction="20000"/>
          </a:bodyPr>
          <a:lstStyle/>
          <a:p>
            <a:r>
              <a:rPr lang="en-US" sz="2800" dirty="0"/>
              <a:t>About half of the time will be spent in presentations and small group sessions.  The rest is available for project work. </a:t>
            </a:r>
          </a:p>
          <a:p>
            <a:r>
              <a:rPr lang="en-US" sz="2800" dirty="0"/>
              <a:t>The presentations will give you just enough of a foundation to understand basic content, to know what you don’t know, and know when to seek additional expertise. </a:t>
            </a:r>
          </a:p>
          <a:p>
            <a:r>
              <a:rPr lang="en-US" sz="2800" dirty="0"/>
              <a:t>Your help is essential in small groups.  You and your peers will develop your projects together with a physician and a scientist supervisor.  Even if you have no research experience, you can help your peers develop the “story” of their project into something that is interesting, worth doing and sharing, and feasible to execute. </a:t>
            </a:r>
          </a:p>
          <a:p>
            <a:r>
              <a:rPr lang="en-US" sz="2800" dirty="0"/>
              <a:t>At the end of the course, you will have the opportunity to present your work at the Resident Research Day. </a:t>
            </a:r>
          </a:p>
          <a:p>
            <a:pPr marL="0" indent="0">
              <a:buNone/>
            </a:pPr>
            <a:endParaRPr lang="en-US" sz="2800" dirty="0"/>
          </a:p>
          <a:p>
            <a:pPr marL="0" indent="0">
              <a:buNone/>
            </a:pPr>
            <a:endParaRPr lang="en-US" sz="2800" dirty="0"/>
          </a:p>
          <a:p>
            <a:pPr marL="0" indent="0">
              <a:buNone/>
            </a:pPr>
            <a:endParaRPr lang="en-US" b="1" i="1" dirty="0"/>
          </a:p>
        </p:txBody>
      </p:sp>
    </p:spTree>
    <p:extLst>
      <p:ext uri="{BB962C8B-B14F-4D97-AF65-F5344CB8AC3E}">
        <p14:creationId xmlns:p14="http://schemas.microsoft.com/office/powerpoint/2010/main" val="425745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52600" y="685799"/>
            <a:ext cx="8686800" cy="990600"/>
          </a:xfrm>
        </p:spPr>
        <p:txBody>
          <a:bodyPr>
            <a:normAutofit fontScale="90000"/>
          </a:bodyPr>
          <a:lstStyle/>
          <a:p>
            <a:pPr algn="ctr" eaLnBrk="1" hangingPunct="1"/>
            <a:r>
              <a:rPr lang="en-US" sz="3600" b="1" dirty="0"/>
              <a:t>How do I prepare for the course?</a:t>
            </a:r>
          </a:p>
        </p:txBody>
      </p:sp>
      <p:sp>
        <p:nvSpPr>
          <p:cNvPr id="7171" name="Rectangle 3"/>
          <p:cNvSpPr>
            <a:spLocks noGrp="1" noChangeArrowheads="1"/>
          </p:cNvSpPr>
          <p:nvPr>
            <p:ph idx="1"/>
          </p:nvPr>
        </p:nvSpPr>
        <p:spPr>
          <a:xfrm>
            <a:off x="1905000" y="2362200"/>
            <a:ext cx="9144000" cy="3084512"/>
          </a:xfrm>
        </p:spPr>
        <p:txBody>
          <a:bodyPr>
            <a:normAutofit fontScale="92500"/>
          </a:bodyPr>
          <a:lstStyle/>
          <a:p>
            <a:r>
              <a:rPr lang="en-US" dirty="0"/>
              <a:t>Identify an area of interest</a:t>
            </a:r>
          </a:p>
          <a:p>
            <a:r>
              <a:rPr lang="en-US" dirty="0"/>
              <a:t>Identify and confirm a project supervisor and set up a meeting</a:t>
            </a:r>
          </a:p>
          <a:p>
            <a:r>
              <a:rPr lang="en-US" b="1" dirty="0"/>
              <a:t>With your supervisor, construct your research question or QI project aim</a:t>
            </a:r>
          </a:p>
          <a:p>
            <a:pPr lvl="1"/>
            <a:r>
              <a:rPr lang="en-US" b="1" dirty="0"/>
              <a:t>Research or QI? </a:t>
            </a:r>
            <a:r>
              <a:rPr lang="en-US" dirty="0"/>
              <a:t> Is the purpose of your project to answer a question or to achieve an aim?</a:t>
            </a:r>
            <a:endParaRPr lang="en-US" b="1" dirty="0"/>
          </a:p>
          <a:p>
            <a:r>
              <a:rPr lang="en-US" dirty="0"/>
              <a:t>Discuss with your supervisor whether funding will be required and how it will be secured</a:t>
            </a:r>
          </a:p>
          <a:p>
            <a:r>
              <a:rPr lang="en-US" dirty="0"/>
              <a:t>Schedule at least two meetings with your supervisor during the research course and at least one in the month following the research course</a:t>
            </a:r>
          </a:p>
          <a:p>
            <a:pPr marL="0" indent="0">
              <a:buNone/>
            </a:pPr>
            <a:endParaRPr lang="en-US" b="1" dirty="0"/>
          </a:p>
          <a:p>
            <a:pPr marL="0" indent="0">
              <a:buNone/>
            </a:pPr>
            <a:endParaRPr lang="en-US" b="1" dirty="0"/>
          </a:p>
          <a:p>
            <a:pPr marL="0" indent="0">
              <a:buNone/>
            </a:pPr>
            <a:endParaRPr lang="en-US" b="1" i="1" dirty="0"/>
          </a:p>
          <a:p>
            <a:pPr eaLnBrk="1" hangingPunct="1"/>
            <a:endParaRPr lang="en-US" dirty="0"/>
          </a:p>
        </p:txBody>
      </p:sp>
      <p:sp>
        <p:nvSpPr>
          <p:cNvPr id="2" name="TextBox 1">
            <a:extLst>
              <a:ext uri="{FF2B5EF4-FFF2-40B4-BE49-F238E27FC236}">
                <a16:creationId xmlns:a16="http://schemas.microsoft.com/office/drawing/2014/main" id="{87C7DE56-95BC-43B4-9DA5-79515F0AC32B}"/>
              </a:ext>
            </a:extLst>
          </p:cNvPr>
          <p:cNvSpPr txBox="1"/>
          <p:nvPr/>
        </p:nvSpPr>
        <p:spPr>
          <a:xfrm>
            <a:off x="1837038" y="2209800"/>
            <a:ext cx="539578" cy="646331"/>
          </a:xfrm>
          <a:prstGeom prst="rect">
            <a:avLst/>
          </a:prstGeom>
          <a:noFill/>
        </p:spPr>
        <p:txBody>
          <a:bodyPr wrap="square" rtlCol="0">
            <a:spAutoFit/>
          </a:bodyPr>
          <a:lstStyle/>
          <a:p>
            <a:r>
              <a:rPr lang="en-US" sz="3600" dirty="0">
                <a:solidFill>
                  <a:srgbClr val="C00000"/>
                </a:solidFill>
                <a:sym typeface="Wingdings" panose="05000000000000000000" pitchFamily="2" charset="2"/>
              </a:rPr>
              <a:t></a:t>
            </a:r>
            <a:endParaRPr lang="en-US" sz="3600" dirty="0">
              <a:solidFill>
                <a:srgbClr val="C00000"/>
              </a:solidFill>
            </a:endParaRPr>
          </a:p>
        </p:txBody>
      </p:sp>
      <p:sp>
        <p:nvSpPr>
          <p:cNvPr id="6" name="TextBox 5">
            <a:extLst>
              <a:ext uri="{FF2B5EF4-FFF2-40B4-BE49-F238E27FC236}">
                <a16:creationId xmlns:a16="http://schemas.microsoft.com/office/drawing/2014/main" id="{BB330053-CE78-4332-BF40-925C02D765F9}"/>
              </a:ext>
            </a:extLst>
          </p:cNvPr>
          <p:cNvSpPr txBox="1"/>
          <p:nvPr/>
        </p:nvSpPr>
        <p:spPr>
          <a:xfrm>
            <a:off x="1834978" y="2685365"/>
            <a:ext cx="539578" cy="646331"/>
          </a:xfrm>
          <a:prstGeom prst="rect">
            <a:avLst/>
          </a:prstGeom>
          <a:noFill/>
        </p:spPr>
        <p:txBody>
          <a:bodyPr wrap="square" rtlCol="0">
            <a:spAutoFit/>
          </a:bodyPr>
          <a:lstStyle/>
          <a:p>
            <a:r>
              <a:rPr lang="en-US" sz="3600" dirty="0">
                <a:solidFill>
                  <a:srgbClr val="C00000"/>
                </a:solidFill>
                <a:sym typeface="Wingdings" panose="05000000000000000000" pitchFamily="2" charset="2"/>
              </a:rPr>
              <a:t></a:t>
            </a:r>
            <a:endParaRPr lang="en-US" sz="3600" dirty="0">
              <a:solidFill>
                <a:srgbClr val="C00000"/>
              </a:solidFill>
            </a:endParaRPr>
          </a:p>
        </p:txBody>
      </p:sp>
      <p:sp>
        <p:nvSpPr>
          <p:cNvPr id="7" name="TextBox 6">
            <a:extLst>
              <a:ext uri="{FF2B5EF4-FFF2-40B4-BE49-F238E27FC236}">
                <a16:creationId xmlns:a16="http://schemas.microsoft.com/office/drawing/2014/main" id="{D9A14390-A671-42C5-BAE5-8964FF4DC7CE}"/>
              </a:ext>
            </a:extLst>
          </p:cNvPr>
          <p:cNvSpPr txBox="1"/>
          <p:nvPr/>
        </p:nvSpPr>
        <p:spPr>
          <a:xfrm>
            <a:off x="1832918" y="3160930"/>
            <a:ext cx="539578" cy="646331"/>
          </a:xfrm>
          <a:prstGeom prst="rect">
            <a:avLst/>
          </a:prstGeom>
          <a:noFill/>
        </p:spPr>
        <p:txBody>
          <a:bodyPr wrap="square" rtlCol="0">
            <a:spAutoFit/>
          </a:bodyPr>
          <a:lstStyle/>
          <a:p>
            <a:r>
              <a:rPr lang="en-US" sz="3600" dirty="0">
                <a:solidFill>
                  <a:srgbClr val="C00000"/>
                </a:solidFill>
                <a:sym typeface="Wingdings" panose="05000000000000000000" pitchFamily="2" charset="2"/>
              </a:rPr>
              <a:t></a:t>
            </a:r>
            <a:endParaRPr lang="en-US" sz="3600" dirty="0">
              <a:solidFill>
                <a:srgbClr val="C00000"/>
              </a:solidFill>
            </a:endParaRPr>
          </a:p>
        </p:txBody>
      </p:sp>
      <p:sp>
        <p:nvSpPr>
          <p:cNvPr id="8" name="TextBox 7">
            <a:extLst>
              <a:ext uri="{FF2B5EF4-FFF2-40B4-BE49-F238E27FC236}">
                <a16:creationId xmlns:a16="http://schemas.microsoft.com/office/drawing/2014/main" id="{AF6438B6-5554-4742-96B6-3EDB7D69D5AD}"/>
              </a:ext>
            </a:extLst>
          </p:cNvPr>
          <p:cNvSpPr txBox="1"/>
          <p:nvPr/>
        </p:nvSpPr>
        <p:spPr>
          <a:xfrm>
            <a:off x="2286000" y="3541932"/>
            <a:ext cx="539578" cy="646331"/>
          </a:xfrm>
          <a:prstGeom prst="rect">
            <a:avLst/>
          </a:prstGeom>
          <a:noFill/>
        </p:spPr>
        <p:txBody>
          <a:bodyPr wrap="square" rtlCol="0">
            <a:spAutoFit/>
          </a:bodyPr>
          <a:lstStyle/>
          <a:p>
            <a:r>
              <a:rPr lang="en-US" sz="3600" dirty="0">
                <a:solidFill>
                  <a:srgbClr val="C00000"/>
                </a:solidFill>
                <a:sym typeface="Wingdings" panose="05000000000000000000" pitchFamily="2" charset="2"/>
              </a:rPr>
              <a:t></a:t>
            </a:r>
            <a:endParaRPr lang="en-US" sz="3600" dirty="0">
              <a:solidFill>
                <a:srgbClr val="C00000"/>
              </a:solidFill>
            </a:endParaRPr>
          </a:p>
        </p:txBody>
      </p:sp>
    </p:spTree>
    <p:extLst>
      <p:ext uri="{BB962C8B-B14F-4D97-AF65-F5344CB8AC3E}">
        <p14:creationId xmlns:p14="http://schemas.microsoft.com/office/powerpoint/2010/main" val="138854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990600"/>
          </a:xfrm>
        </p:spPr>
        <p:txBody>
          <a:bodyPr/>
          <a:lstStyle/>
          <a:p>
            <a:pPr algn="ctr"/>
            <a:r>
              <a:rPr lang="en-US" b="1" dirty="0"/>
              <a:t>Course Lectures</a:t>
            </a:r>
          </a:p>
        </p:txBody>
      </p:sp>
      <p:sp>
        <p:nvSpPr>
          <p:cNvPr id="3" name="Content Placeholder 2"/>
          <p:cNvSpPr>
            <a:spLocks noGrp="1"/>
          </p:cNvSpPr>
          <p:nvPr>
            <p:ph idx="1"/>
          </p:nvPr>
        </p:nvSpPr>
        <p:spPr>
          <a:xfrm>
            <a:off x="1984248" y="1905000"/>
            <a:ext cx="8458200" cy="4038600"/>
          </a:xfrm>
        </p:spPr>
        <p:txBody>
          <a:bodyPr>
            <a:normAutofit fontScale="92500" lnSpcReduction="10000"/>
          </a:bodyPr>
          <a:lstStyle/>
          <a:p>
            <a:pPr lvl="0"/>
            <a:r>
              <a:rPr lang="en-US" dirty="0"/>
              <a:t>Defining your research question or project aim</a:t>
            </a:r>
          </a:p>
          <a:p>
            <a:pPr lvl="0"/>
            <a:r>
              <a:rPr lang="en-US" dirty="0"/>
              <a:t>Choosing the right study design</a:t>
            </a:r>
          </a:p>
          <a:p>
            <a:pPr lvl="0"/>
            <a:r>
              <a:rPr lang="en-US" dirty="0"/>
              <a:t>Searching the medical literature</a:t>
            </a:r>
          </a:p>
          <a:p>
            <a:pPr lvl="0"/>
            <a:r>
              <a:rPr lang="en-US" dirty="0"/>
              <a:t>Defining your aims, hypotheses, and outcome measures</a:t>
            </a:r>
          </a:p>
          <a:p>
            <a:pPr lvl="0"/>
            <a:r>
              <a:rPr lang="en-US" dirty="0"/>
              <a:t>Analyzing your data: Intro to biostatistics</a:t>
            </a:r>
          </a:p>
          <a:p>
            <a:pPr lvl="0"/>
            <a:r>
              <a:rPr lang="en-US" dirty="0"/>
              <a:t>Qualitative research; Health economics; Human simulation</a:t>
            </a:r>
          </a:p>
          <a:p>
            <a:pPr lvl="0"/>
            <a:r>
              <a:rPr lang="en-US" dirty="0"/>
              <a:t>Quality improvement and QI workshop</a:t>
            </a:r>
          </a:p>
          <a:p>
            <a:pPr lvl="0"/>
            <a:r>
              <a:rPr lang="en-US" dirty="0"/>
              <a:t>Research and QI Ethics: process for scientific and ethical review</a:t>
            </a:r>
          </a:p>
          <a:p>
            <a:pPr lvl="0"/>
            <a:r>
              <a:rPr lang="en-US" dirty="0"/>
              <a:t>Systematic Review/Meta-Analysis</a:t>
            </a:r>
          </a:p>
        </p:txBody>
      </p:sp>
    </p:spTree>
    <p:extLst>
      <p:ext uri="{BB962C8B-B14F-4D97-AF65-F5344CB8AC3E}">
        <p14:creationId xmlns:p14="http://schemas.microsoft.com/office/powerpoint/2010/main" val="38786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762000"/>
          </a:xfrm>
        </p:spPr>
        <p:txBody>
          <a:bodyPr/>
          <a:lstStyle/>
          <a:p>
            <a:pPr algn="ctr"/>
            <a:r>
              <a:rPr lang="en-US" b="1" dirty="0"/>
              <a:t>Course Expectations</a:t>
            </a:r>
          </a:p>
        </p:txBody>
      </p:sp>
      <p:sp>
        <p:nvSpPr>
          <p:cNvPr id="3" name="Content Placeholder 2"/>
          <p:cNvSpPr>
            <a:spLocks noGrp="1"/>
          </p:cNvSpPr>
          <p:nvPr>
            <p:ph idx="1"/>
          </p:nvPr>
        </p:nvSpPr>
        <p:spPr>
          <a:xfrm>
            <a:off x="1981200" y="2133600"/>
            <a:ext cx="8382000" cy="3733800"/>
          </a:xfrm>
        </p:spPr>
        <p:txBody>
          <a:bodyPr>
            <a:normAutofit/>
          </a:bodyPr>
          <a:lstStyle/>
          <a:p>
            <a:r>
              <a:rPr lang="en-US" dirty="0"/>
              <a:t>Daily attendance &amp; evaluations: Complete One45 forms</a:t>
            </a:r>
          </a:p>
          <a:p>
            <a:r>
              <a:rPr lang="en-US" dirty="0"/>
              <a:t>Minimize your call and time away</a:t>
            </a:r>
          </a:p>
          <a:p>
            <a:r>
              <a:rPr lang="en-US" dirty="0"/>
              <a:t>Submit assignments to Jolene, small group leaders, and supervisor</a:t>
            </a:r>
          </a:p>
          <a:p>
            <a:r>
              <a:rPr lang="en-US" dirty="0"/>
              <a:t>Meet with your supervisor regularly (at least twice during the course)</a:t>
            </a:r>
          </a:p>
          <a:p>
            <a:r>
              <a:rPr lang="en-US" dirty="0"/>
              <a:t>Develop full research or QI proposal through a series of assignments</a:t>
            </a:r>
          </a:p>
          <a:p>
            <a:r>
              <a:rPr lang="en-US" dirty="0"/>
              <a:t>Present poster on Research Day that includes background and project design</a:t>
            </a:r>
          </a:p>
          <a:p>
            <a:r>
              <a:rPr lang="en-US" dirty="0"/>
              <a:t>Participate in Research Day (Thursday, Nov 14</a:t>
            </a:r>
            <a:r>
              <a:rPr lang="en-US" baseline="30000" dirty="0"/>
              <a:t>th</a:t>
            </a:r>
            <a:r>
              <a:rPr lang="en-US" dirty="0"/>
              <a:t>)</a:t>
            </a:r>
          </a:p>
        </p:txBody>
      </p:sp>
    </p:spTree>
    <p:extLst>
      <p:ext uri="{BB962C8B-B14F-4D97-AF65-F5344CB8AC3E}">
        <p14:creationId xmlns:p14="http://schemas.microsoft.com/office/powerpoint/2010/main" val="103917267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0e72014-04b7-4083-ba73-4e9d4d4f8bb9" xsi:nil="true"/>
    <lcf76f155ced4ddcb4097134ff3c332f xmlns="92c849dc-3ec0-47c6-bafd-10ba8fde8bf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CB9AB9EC832B468F58B38C1F86ACB7" ma:contentTypeVersion="12" ma:contentTypeDescription="Create a new document." ma:contentTypeScope="" ma:versionID="df57663e348409504d16708b42518c47">
  <xsd:schema xmlns:xsd="http://www.w3.org/2001/XMLSchema" xmlns:xs="http://www.w3.org/2001/XMLSchema" xmlns:p="http://schemas.microsoft.com/office/2006/metadata/properties" xmlns:ns2="92c849dc-3ec0-47c6-bafd-10ba8fde8bf9" xmlns:ns3="e0e72014-04b7-4083-ba73-4e9d4d4f8bb9" targetNamespace="http://schemas.microsoft.com/office/2006/metadata/properties" ma:root="true" ma:fieldsID="a7554f33c17e6516629e1e7b2a12a637" ns2:_="" ns3:_="">
    <xsd:import namespace="92c849dc-3ec0-47c6-bafd-10ba8fde8bf9"/>
    <xsd:import namespace="e0e72014-04b7-4083-ba73-4e9d4d4f8bb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c849dc-3ec0-47c6-bafd-10ba8fde8b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c7d52c8-4c65-45dd-a390-edaf4691c18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e72014-04b7-4083-ba73-4e9d4d4f8bb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d44e870-3f38-40a3-97fb-12bbc5aed57b}" ma:internalName="TaxCatchAll" ma:showField="CatchAllData" ma:web="e0e72014-04b7-4083-ba73-4e9d4d4f8b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F9A514-A927-44BD-A7D1-4D047EF8BD38}">
  <ds:schemaRefs>
    <ds:schemaRef ds:uri="http://schemas.microsoft.com/office/2006/metadata/properties"/>
    <ds:schemaRef ds:uri="http://purl.org/dc/dcmitype/"/>
    <ds:schemaRef ds:uri="http://purl.org/dc/elements/1.1/"/>
    <ds:schemaRef ds:uri="http://purl.org/dc/terms/"/>
    <ds:schemaRef ds:uri="92c849dc-3ec0-47c6-bafd-10ba8fde8bf9"/>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e0e72014-04b7-4083-ba73-4e9d4d4f8bb9"/>
  </ds:schemaRefs>
</ds:datastoreItem>
</file>

<file path=customXml/itemProps2.xml><?xml version="1.0" encoding="utf-8"?>
<ds:datastoreItem xmlns:ds="http://schemas.openxmlformats.org/officeDocument/2006/customXml" ds:itemID="{28FC4EBC-61B4-4F21-9BE6-9810DA5583DD}">
  <ds:schemaRefs>
    <ds:schemaRef ds:uri="http://schemas.microsoft.com/sharepoint/v3/contenttype/forms"/>
  </ds:schemaRefs>
</ds:datastoreItem>
</file>

<file path=customXml/itemProps3.xml><?xml version="1.0" encoding="utf-8"?>
<ds:datastoreItem xmlns:ds="http://schemas.openxmlformats.org/officeDocument/2006/customXml" ds:itemID="{01ADF9B7-3455-444D-8378-CEA54015F3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c849dc-3ec0-47c6-bafd-10ba8fde8bf9"/>
    <ds:schemaRef ds:uri="e0e72014-04b7-4083-ba73-4e9d4d4f8b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12516</TotalTime>
  <Words>2189</Words>
  <Application>Microsoft Office PowerPoint</Application>
  <PresentationFormat>Widescreen</PresentationFormat>
  <Paragraphs>210</Paragraphs>
  <Slides>21</Slides>
  <Notes>21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Gill Sans MT</vt:lpstr>
      <vt:lpstr>Wingdings</vt:lpstr>
      <vt:lpstr>Gallery</vt:lpstr>
      <vt:lpstr>Residents &amp; Fellows Research course</vt:lpstr>
      <vt:lpstr>Land acknowledgement</vt:lpstr>
      <vt:lpstr>PowerPoint Presentation</vt:lpstr>
      <vt:lpstr>Who are we?  Course Committee</vt:lpstr>
      <vt:lpstr>Why do we have a research course?</vt:lpstr>
      <vt:lpstr>Our course Format</vt:lpstr>
      <vt:lpstr>How do I prepare for the course?</vt:lpstr>
      <vt:lpstr>Course Lectures</vt:lpstr>
      <vt:lpstr>Course Expectations</vt:lpstr>
      <vt:lpstr>Funding opportunities</vt:lpstr>
      <vt:lpstr>Format</vt:lpstr>
      <vt:lpstr>Assignment Review</vt:lpstr>
      <vt:lpstr>Research Day</vt:lpstr>
      <vt:lpstr>Timeline for Pediatric Residents</vt:lpstr>
      <vt:lpstr>Timeline for Subspecialty Residents</vt:lpstr>
      <vt:lpstr>One45</vt:lpstr>
      <vt:lpstr>PowerPoint Presentation</vt:lpstr>
      <vt:lpstr>Accountability</vt:lpstr>
      <vt:lpstr>Website</vt:lpstr>
      <vt:lpstr>Questions?</vt:lpstr>
      <vt:lpstr>Researcher Panel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Residents &amp; Fellows Research course</dc:title>
  <dc:creator>Jolene Haddad</dc:creator>
  <cp:lastModifiedBy>Jolene Haddad</cp:lastModifiedBy>
  <cp:revision>6</cp:revision>
  <cp:lastPrinted>2024-10-21T14:57:38Z</cp:lastPrinted>
  <dcterms:created xsi:type="dcterms:W3CDTF">2023-10-18T18:43:26Z</dcterms:created>
  <dcterms:modified xsi:type="dcterms:W3CDTF">2024-10-21T14:59:12Z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0x01010018CB9AB9EC832B468F58B38C1F86ACB7</vt:lpwstr>
  </property>
  <property fmtid="{D5CDD505-2E9C-101B-9397-08002B2CF9AE}" pid="3" name="Order">
    <vt:r8>1288600</vt:r8>
  </property>
  <property fmtid="{D5CDD505-2E9C-101B-9397-08002B2CF9AE}" pid="4" name="MediaServiceImageTags">
    <vt:lpwstr/>
  </property>
</Properties>
</file>