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0"/>
    <a:srgbClr val="FBB031"/>
    <a:srgbClr val="E32726"/>
    <a:srgbClr val="D60057"/>
    <a:srgbClr val="8B857B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69"/>
    <p:restoredTop sz="94647"/>
  </p:normalViewPr>
  <p:slideViewPr>
    <p:cSldViewPr snapToGrid="0" snapToObjects="1" showGuides="1">
      <p:cViewPr varScale="1">
        <p:scale>
          <a:sx n="108" d="100"/>
          <a:sy n="108" d="100"/>
        </p:scale>
        <p:origin x="2142" y="96"/>
      </p:cViewPr>
      <p:guideLst>
        <p:guide orient="horz" pos="417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2CACE1-0839-DD4E-8A8D-815B08AED9A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B58301-8E47-694C-884E-80E9D526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2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843" y="321276"/>
            <a:ext cx="6357551" cy="215689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600"/>
              </a:lnSpc>
              <a:defRPr sz="44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843" y="2490530"/>
            <a:ext cx="6357551" cy="72840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3665EAFC-1584-534F-94A0-E401762A18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4844" y="3231291"/>
            <a:ext cx="5097162" cy="120261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 / additional designations</a:t>
            </a:r>
            <a:br>
              <a:rPr lang="en-US" dirty="0"/>
            </a:br>
            <a:r>
              <a:rPr lang="en-US" dirty="0"/>
              <a:t>Faculty of / Department of / additional designations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C5AE50E-BB67-BE4C-B639-5B1F6E7798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4843" y="4446262"/>
            <a:ext cx="2755557" cy="521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94642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93" y="284199"/>
            <a:ext cx="7347637" cy="98854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400"/>
              </a:lnSpc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8814" y="6449026"/>
            <a:ext cx="2057400" cy="24833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CC87759-9B3E-7B4A-8AC8-00BB92888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92" y="1643448"/>
            <a:ext cx="8113757" cy="4639963"/>
          </a:xfrm>
          <a:prstGeom prst="rect">
            <a:avLst/>
          </a:prstGeom>
        </p:spPr>
        <p:txBody>
          <a:bodyPr/>
          <a:lstStyle>
            <a:lvl1pPr>
              <a:buClr>
                <a:srgbClr val="E32726"/>
              </a:buClr>
              <a:defRPr sz="2800"/>
            </a:lvl1pPr>
            <a:lvl2pPr>
              <a:buClr>
                <a:srgbClr val="FBB031"/>
              </a:buClr>
              <a:defRPr sz="2400"/>
            </a:lvl2pPr>
            <a:lvl3pPr>
              <a:buClr>
                <a:srgbClr val="8B857B"/>
              </a:buClr>
              <a:defRPr sz="2000"/>
            </a:lvl3pPr>
            <a:lvl4pPr>
              <a:buClr>
                <a:schemeClr val="accent3"/>
              </a:buClr>
              <a:defRPr sz="1800"/>
            </a:lvl4pPr>
            <a:lvl5pPr>
              <a:buClr>
                <a:schemeClr val="accent1"/>
              </a:buCl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3222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55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hoto wit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EED04D62-3AA9-214D-8928-EF6811EB93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6684" y="1775596"/>
            <a:ext cx="3149515" cy="4170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58C75E1-5E7E-BA4A-A06F-8AB20CB5F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2189" y="1775595"/>
            <a:ext cx="4195119" cy="4170577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buClr>
                <a:srgbClr val="FBB031"/>
              </a:buClr>
              <a:defRPr sz="2400"/>
            </a:lvl2pPr>
            <a:lvl3pPr>
              <a:buClr>
                <a:srgbClr val="8B857B"/>
              </a:buClr>
              <a:defRPr sz="2000"/>
            </a:lvl3pPr>
            <a:lvl4pPr>
              <a:buClr>
                <a:schemeClr val="accent3"/>
              </a:buClr>
              <a:defRPr sz="1800"/>
            </a:lvl4pPr>
            <a:lvl5pPr>
              <a:buClr>
                <a:schemeClr val="accent1"/>
              </a:buCl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BE65C4-B259-0848-8C28-01D941C52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93" y="284199"/>
            <a:ext cx="7347637" cy="98854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400"/>
              </a:lnSpc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0F2D80D-ADC6-7F46-9D4B-257CF34D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8814" y="6449026"/>
            <a:ext cx="2057400" cy="24833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 wit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D3CB8C31-17B9-D04A-AD0C-9EE4B3540B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7039" y="1766452"/>
            <a:ext cx="3012030" cy="16810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07E1D0-04A0-F646-9FDF-EA299EBA3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39" y="3739103"/>
            <a:ext cx="3012030" cy="2167427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rgbClr val="FBB031"/>
              </a:buClr>
              <a:defRPr sz="1800"/>
            </a:lvl2pPr>
            <a:lvl3pPr>
              <a:buClr>
                <a:srgbClr val="8B857B"/>
              </a:buClr>
              <a:defRPr sz="1600"/>
            </a:lvl3pPr>
            <a:lvl4pPr>
              <a:buClr>
                <a:schemeClr val="accent3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F9D265-5699-C74F-8BA7-F087707447AE}"/>
              </a:ext>
            </a:extLst>
          </p:cNvPr>
          <p:cNvCxnSpPr/>
          <p:nvPr userDrawn="1"/>
        </p:nvCxnSpPr>
        <p:spPr>
          <a:xfrm>
            <a:off x="4572000" y="1551313"/>
            <a:ext cx="0" cy="465342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FE44C8FA-770D-1046-9E87-57D9D7082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64932" y="1766452"/>
            <a:ext cx="3012030" cy="16810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B6D65A2-63E1-BB4F-8662-202C2AF5B86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64932" y="3739103"/>
            <a:ext cx="3012030" cy="2167427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rgbClr val="FBB031"/>
              </a:buClr>
              <a:defRPr sz="1800"/>
            </a:lvl2pPr>
            <a:lvl3pPr>
              <a:buClr>
                <a:srgbClr val="8B857B"/>
              </a:buClr>
              <a:defRPr sz="1600"/>
            </a:lvl3pPr>
            <a:lvl4pPr>
              <a:buClr>
                <a:schemeClr val="accent3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6F9B76C-5DA8-FB4F-BE8E-C02B3725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93" y="284199"/>
            <a:ext cx="7347637" cy="98854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400"/>
              </a:lnSpc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A1398E-8F6A-A34B-AD16-2F964A5E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8814" y="6449026"/>
            <a:ext cx="2057400" cy="24833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9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DC09A30-2DEC-8049-A594-3E394E6318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77529" y="1192427"/>
            <a:ext cx="5974493" cy="4528752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ts val="4600"/>
              </a:lnSpc>
              <a:spcBef>
                <a:spcPts val="0"/>
              </a:spcBef>
              <a:buNone/>
              <a:defRPr sz="44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This slide is for one big, bold statement. Bullet points can’t compete! </a:t>
            </a:r>
          </a:p>
        </p:txBody>
      </p:sp>
    </p:spTree>
    <p:extLst>
      <p:ext uri="{BB962C8B-B14F-4D97-AF65-F5344CB8AC3E}">
        <p14:creationId xmlns:p14="http://schemas.microsoft.com/office/powerpoint/2010/main" val="176466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914" y="543697"/>
            <a:ext cx="6269746" cy="1718234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400"/>
              </a:lnSpc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Thank you for attending!</a:t>
            </a:r>
            <a:br>
              <a:rPr lang="en-US" dirty="0"/>
            </a:br>
            <a:r>
              <a:rPr lang="en-US" dirty="0"/>
              <a:t>and/or other concluding message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1913" y="2274287"/>
            <a:ext cx="6269746" cy="87773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0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For more information go to </a:t>
            </a:r>
            <a:r>
              <a:rPr lang="en-US" dirty="0" err="1"/>
              <a:t>ucalgary.ca</a:t>
            </a:r>
            <a:r>
              <a:rPr lang="en-US" dirty="0"/>
              <a:t>/</a:t>
            </a:r>
            <a:r>
              <a:rPr lang="en-US" dirty="0" err="1"/>
              <a:t>webaddress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3665EAFC-1584-534F-94A0-E401762A18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913" y="3164375"/>
            <a:ext cx="5202195" cy="1233507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 err="1"/>
              <a:t>presentersemail@ucalgary.ca</a:t>
            </a:r>
            <a:br>
              <a:rPr lang="en-US" dirty="0"/>
            </a:br>
            <a:r>
              <a:rPr lang="en-US" dirty="0"/>
              <a:t>Phone number / Twitter handle / additional contact info</a:t>
            </a:r>
          </a:p>
        </p:txBody>
      </p:sp>
    </p:spTree>
    <p:extLst>
      <p:ext uri="{BB962C8B-B14F-4D97-AF65-F5344CB8AC3E}">
        <p14:creationId xmlns:p14="http://schemas.microsoft.com/office/powerpoint/2010/main" val="95611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00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edevent@ucalgary.ca" TargetMode="External"/><Relationship Id="rId13" Type="http://schemas.openxmlformats.org/officeDocument/2006/relationships/hyperlink" Target="mailto:medweb@ucalgary.ca" TargetMode="External"/><Relationship Id="rId18" Type="http://schemas.openxmlformats.org/officeDocument/2006/relationships/hyperlink" Target="https://ucalgary.us17.list-manage.com/track/click?u=ac98f27c43d09a5b194a735d4&amp;id=2f190551ce&amp;e=e24316d37d" TargetMode="External"/><Relationship Id="rId3" Type="http://schemas.openxmlformats.org/officeDocument/2006/relationships/hyperlink" Target="mailto:kelly.johnston2@ucalgary.ca" TargetMode="External"/><Relationship Id="rId7" Type="http://schemas.openxmlformats.org/officeDocument/2006/relationships/hyperlink" Target="mailto:afishe@ucalgary.ca" TargetMode="External"/><Relationship Id="rId12" Type="http://schemas.openxmlformats.org/officeDocument/2006/relationships/hyperlink" Target="https://ucalgary.service-now.com/it" TargetMode="External"/><Relationship Id="rId17" Type="http://schemas.openxmlformats.org/officeDocument/2006/relationships/image" Target="../media/image7.png"/><Relationship Id="rId2" Type="http://schemas.openxmlformats.org/officeDocument/2006/relationships/hyperlink" Target="mailto:jheller@ucalgary.ca" TargetMode="External"/><Relationship Id="rId16" Type="http://schemas.openxmlformats.org/officeDocument/2006/relationships/hyperlink" Target="https://ucalgary.us17.list-manage.com/track/click?u=ac98f27c43d09a5b194a735d4&amp;id=2926d73f90&amp;e=e24316d37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mily.sitter@ucalgary.ca" TargetMode="External"/><Relationship Id="rId11" Type="http://schemas.openxmlformats.org/officeDocument/2006/relationships/hyperlink" Target="mailto:medcomm@ucalgary.ca" TargetMode="External"/><Relationship Id="rId5" Type="http://schemas.openxmlformats.org/officeDocument/2006/relationships/hyperlink" Target="mailto:kyle.marr@ucalgary.ca" TargetMode="External"/><Relationship Id="rId15" Type="http://schemas.openxmlformats.org/officeDocument/2006/relationships/image" Target="../media/image6.png"/><Relationship Id="rId10" Type="http://schemas.openxmlformats.org/officeDocument/2006/relationships/hyperlink" Target="http://www.ucalgary.ca/brand" TargetMode="External"/><Relationship Id="rId19" Type="http://schemas.openxmlformats.org/officeDocument/2006/relationships/image" Target="../media/image8.png"/><Relationship Id="rId4" Type="http://schemas.openxmlformats.org/officeDocument/2006/relationships/hyperlink" Target="mailto:Kyle.marr@ucalgary.ca" TargetMode="External"/><Relationship Id="rId9" Type="http://schemas.openxmlformats.org/officeDocument/2006/relationships/hyperlink" Target="mailto:samara.mcbain@ucalgary.ca" TargetMode="External"/><Relationship Id="rId14" Type="http://schemas.openxmlformats.org/officeDocument/2006/relationships/hyperlink" Target="https://ucalgary.us17.list-manage.com/track/click?u=ac98f27c43d09a5b194a735d4&amp;id=4916422b18&amp;e=e24316d3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6EE090-2267-4FDB-8FCF-7B3108F2DB7C}"/>
              </a:ext>
            </a:extLst>
          </p:cNvPr>
          <p:cNvSpPr/>
          <p:nvPr/>
        </p:nvSpPr>
        <p:spPr>
          <a:xfrm>
            <a:off x="-70553" y="239698"/>
            <a:ext cx="27696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CA" sz="2800" b="1" dirty="0">
                <a:solidFill>
                  <a:schemeClr val="accent1"/>
                </a:solidFill>
              </a:rPr>
              <a:t>Communications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D1606D-0747-4CA5-8B5D-2AE8145AD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965455"/>
              </p:ext>
            </p:extLst>
          </p:nvPr>
        </p:nvGraphicFramePr>
        <p:xfrm>
          <a:off x="0" y="657546"/>
          <a:ext cx="5136867" cy="56584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63945">
                  <a:extLst>
                    <a:ext uri="{9D8B030D-6E8A-4147-A177-3AD203B41FA5}">
                      <a16:colId xmlns:a16="http://schemas.microsoft.com/office/drawing/2014/main" val="3972567760"/>
                    </a:ext>
                  </a:extLst>
                </a:gridCol>
                <a:gridCol w="3172922">
                  <a:extLst>
                    <a:ext uri="{9D8B030D-6E8A-4147-A177-3AD203B41FA5}">
                      <a16:colId xmlns:a16="http://schemas.microsoft.com/office/drawing/2014/main" val="3827201205"/>
                    </a:ext>
                  </a:extLst>
                </a:gridCol>
              </a:tblGrid>
              <a:tr h="3906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Jordanna Heller, Director, Communications </a:t>
                      </a:r>
                      <a:br>
                        <a:rPr lang="en-CA" sz="1100" dirty="0">
                          <a:effectLst/>
                        </a:rPr>
                      </a:br>
                      <a:r>
                        <a:rPr lang="en-CA" sz="1100" dirty="0">
                          <a:effectLst/>
                        </a:rPr>
                        <a:t>403.220.2431  </a:t>
                      </a:r>
                      <a:r>
                        <a:rPr lang="he-IL" sz="1100" dirty="0">
                          <a:effectLst/>
                        </a:rPr>
                        <a:t>׀</a:t>
                      </a:r>
                      <a:r>
                        <a:rPr lang="en-CA" sz="1100" dirty="0">
                          <a:effectLst/>
                        </a:rPr>
                        <a:t>  </a:t>
                      </a:r>
                      <a:r>
                        <a:rPr lang="en-CA" sz="1100" u="sng" dirty="0">
                          <a:effectLst/>
                          <a:hlinkClick r:id="rId2"/>
                        </a:rPr>
                        <a:t>jheller@ucalgary.ca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535267"/>
                  </a:ext>
                </a:extLst>
              </a:tr>
              <a:tr h="1079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Kelly Johnston, Sr Communications Specialist – Media</a:t>
                      </a:r>
                      <a:br>
                        <a:rPr lang="en-CA" sz="1100" dirty="0">
                          <a:effectLst/>
                        </a:rPr>
                      </a:br>
                      <a:r>
                        <a:rPr lang="en-CA" sz="1100" dirty="0">
                          <a:effectLst/>
                        </a:rPr>
                        <a:t>403.220.5012  (w)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403.617-8691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u="sng" dirty="0">
                          <a:effectLst/>
                          <a:hlinkClick r:id="rId3"/>
                        </a:rPr>
                        <a:t>kelly.johnston2@ucalgary.ca</a:t>
                      </a:r>
                      <a:r>
                        <a:rPr lang="en-CA" sz="1100" dirty="0">
                          <a:effectLst/>
                        </a:rPr>
                        <a:t> 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Pitch </a:t>
                      </a:r>
                      <a:r>
                        <a:rPr lang="en-CA" sz="1000" dirty="0" err="1">
                          <a:effectLst/>
                        </a:rPr>
                        <a:t>UToday</a:t>
                      </a:r>
                      <a:r>
                        <a:rPr lang="en-CA" sz="1000" dirty="0">
                          <a:effectLst/>
                        </a:rPr>
                        <a:t> stories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News media outreach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Crisis communications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Provide one-on-one media training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Lead media events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321112"/>
                  </a:ext>
                </a:extLst>
              </a:tr>
              <a:tr h="976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Kyle Marr, Sr Communications Specialist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403.210.5681 (work)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100" b="0" dirty="0">
                          <a:effectLst/>
                        </a:rPr>
                        <a:t>403.473.6049 (cell)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100" u="sng" dirty="0">
                          <a:effectLst/>
                          <a:hlinkClick r:id="rId4"/>
                        </a:rPr>
                        <a:t>Kyle.marr@ucalgary.ca</a:t>
                      </a:r>
                      <a:r>
                        <a:rPr lang="en-CA" sz="1100" dirty="0">
                          <a:effectLst/>
                        </a:rPr>
                        <a:t> 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 relations (CSM Update) and campaigns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 relations and fund development messaging support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Dean’s office messaging and internal announcements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Marketing support and UToday story writing/editing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C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630313"/>
                  </a:ext>
                </a:extLst>
              </a:tr>
              <a:tr h="919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>
                          <a:effectLst/>
                        </a:rPr>
                        <a:t>Aimee Mains</a:t>
                      </a:r>
                      <a:br>
                        <a:rPr lang="en-CA" sz="1100" b="1" dirty="0">
                          <a:effectLst/>
                        </a:rPr>
                      </a:br>
                      <a:r>
                        <a:rPr lang="en-CA" sz="1100" b="1" dirty="0">
                          <a:effectLst/>
                        </a:rPr>
                        <a:t>Communications Specialist</a:t>
                      </a:r>
                      <a:br>
                        <a:rPr lang="en-CA" sz="1100" dirty="0">
                          <a:effectLst/>
                        </a:rPr>
                      </a:br>
                      <a:r>
                        <a:rPr lang="en-CA" sz="1100" dirty="0">
                          <a:effectLst/>
                        </a:rPr>
                        <a:t>403.210.3872 (work)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effectLst/>
                        </a:rPr>
                        <a:t>403.604.0397 (cell) 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u="sng" dirty="0">
                          <a:effectLst/>
                          <a:hlinkClick r:id="rId5"/>
                        </a:rPr>
                        <a:t>aimee.mains@ucalgary.ca</a:t>
                      </a:r>
                      <a:endParaRPr lang="en-CA" sz="1100" dirty="0">
                        <a:effectLst/>
                      </a:endParaRP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Social media management and strategy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Coordinate event promotion (EBBs, social media, posters)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Content creation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Internal facing event support</a:t>
                      </a: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830994"/>
                  </a:ext>
                </a:extLst>
              </a:tr>
              <a:tr h="775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Andrea Mendizabal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Marketing Strategist</a:t>
                      </a:r>
                      <a:br>
                        <a:rPr lang="en-CA" sz="1100" dirty="0">
                          <a:effectLst/>
                        </a:rPr>
                      </a:br>
                      <a:r>
                        <a:rPr lang="en-CA" sz="1100" dirty="0">
                          <a:effectLst/>
                        </a:rPr>
                        <a:t>403.870.6634  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u="sng" dirty="0">
                          <a:effectLst/>
                          <a:hlinkClick r:id="rId6"/>
                        </a:rPr>
                        <a:t>almendiz@ucalgary.ca</a:t>
                      </a:r>
                      <a:endParaRPr lang="en-CA" sz="1100" dirty="0">
                        <a:effectLst/>
                      </a:endParaRP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Paid advertising, promotion of events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Content creation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Social media posting, monitoring and analytics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External facing event support</a:t>
                      </a: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23566"/>
                  </a:ext>
                </a:extLst>
              </a:tr>
              <a:tr h="74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Amanda Fisher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Graphic Designer </a:t>
                      </a:r>
                      <a:br>
                        <a:rPr lang="en-CA" sz="1100" dirty="0">
                          <a:effectLst/>
                        </a:rPr>
                      </a:br>
                      <a:r>
                        <a:rPr lang="en-CA" sz="1100" dirty="0">
                          <a:effectLst/>
                        </a:rPr>
                        <a:t>403.852.2469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u="sng" dirty="0">
                          <a:effectLst/>
                          <a:hlinkClick r:id="rId7"/>
                        </a:rPr>
                        <a:t>afishe@ucalgary.ca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Logo and graphic design requests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Branding / visual identity standards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Web and advertising visual standards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000" b="1" dirty="0">
                          <a:effectLst/>
                        </a:rPr>
                        <a:t>Send all design requests to </a:t>
                      </a:r>
                      <a:r>
                        <a:rPr lang="en-CA" sz="1000" b="1" u="sng" dirty="0">
                          <a:effectLst/>
                          <a:hlinkClick r:id="rId8"/>
                        </a:rPr>
                        <a:t>medcomm@ucalgary.ca</a:t>
                      </a:r>
                      <a:r>
                        <a:rPr lang="en-CA" sz="1000" b="1" dirty="0">
                          <a:effectLst/>
                        </a:rPr>
                        <a:t> </a:t>
                      </a:r>
                      <a:endParaRPr lang="en-CA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701661"/>
                  </a:ext>
                </a:extLst>
              </a:tr>
              <a:tr h="74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</a:rPr>
                        <a:t>Samara McBain </a:t>
                      </a:r>
                      <a:endParaRPr lang="en-CA" sz="11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Digital Producer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b="0" dirty="0">
                          <a:effectLst/>
                        </a:rPr>
                        <a:t>403.969.7072</a:t>
                      </a:r>
                      <a:r>
                        <a:rPr lang="en-CA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u="sng" dirty="0">
                          <a:effectLst/>
                          <a:hlinkClick r:id="rId9"/>
                        </a:rPr>
                        <a:t>samara.mcbain@ucalgary.ca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Incoming new site/web maintenance requests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Coaching/advising CSM web admins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effectLst/>
                        </a:rPr>
                        <a:t>Advise on web visual standards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108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37647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F4E0115-15B0-4B6C-8C37-9420A2445705}"/>
              </a:ext>
            </a:extLst>
          </p:cNvPr>
          <p:cNvSpPr txBox="1"/>
          <p:nvPr/>
        </p:nvSpPr>
        <p:spPr>
          <a:xfrm>
            <a:off x="5177713" y="846550"/>
            <a:ext cx="39661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CA" sz="1400" b="1" dirty="0">
                <a:solidFill>
                  <a:schemeClr val="accent1"/>
                </a:solidFill>
              </a:rPr>
              <a:t>Media Inquiries</a:t>
            </a:r>
          </a:p>
          <a:p>
            <a:pPr>
              <a:spcAft>
                <a:spcPts val="600"/>
              </a:spcAft>
            </a:pPr>
            <a:r>
              <a:rPr lang="en-CA" sz="1100" dirty="0"/>
              <a:t>We help connect researchers and media to share our stories and connect with the community. Contact Kelly Johnston, Sr. Communications Specialist at </a:t>
            </a:r>
            <a:r>
              <a:rPr lang="en-CA" sz="1100" u="sng" dirty="0">
                <a:hlinkClick r:id="rId3"/>
              </a:rPr>
              <a:t>kelly.johnston2@ucalgary.ca</a:t>
            </a:r>
            <a:r>
              <a:rPr lang="en-CA" sz="1100" dirty="0"/>
              <a:t> or 403.220.5012 or Kyle Marr at </a:t>
            </a:r>
            <a:r>
              <a:rPr lang="en-CA" sz="1100" dirty="0">
                <a:hlinkClick r:id="rId5"/>
              </a:rPr>
              <a:t>kyle.marr@ucalgary.ca</a:t>
            </a:r>
            <a:r>
              <a:rPr lang="en-CA" sz="1100" dirty="0"/>
              <a:t> or 403.473.6049 for all media inquiries. </a:t>
            </a:r>
          </a:p>
          <a:p>
            <a:pPr>
              <a:spcAft>
                <a:spcPts val="600"/>
              </a:spcAft>
            </a:pPr>
            <a:endParaRPr lang="en-CA" sz="500" dirty="0"/>
          </a:p>
          <a:p>
            <a:pPr>
              <a:spcAft>
                <a:spcPts val="600"/>
              </a:spcAft>
            </a:pPr>
            <a:r>
              <a:rPr lang="en-CA" sz="1400" b="1" dirty="0">
                <a:solidFill>
                  <a:schemeClr val="accent1"/>
                </a:solidFill>
              </a:rPr>
              <a:t>Social Media and Event Promotion</a:t>
            </a:r>
          </a:p>
          <a:p>
            <a:pPr>
              <a:spcAft>
                <a:spcPts val="600"/>
              </a:spcAft>
            </a:pPr>
            <a:r>
              <a:rPr lang="en-CA" sz="1100" dirty="0"/>
              <a:t>Need help getting the word out? Email </a:t>
            </a:r>
            <a:r>
              <a:rPr lang="en-CA" sz="1100" u="sng" dirty="0">
                <a:hlinkClick r:id="rId8"/>
              </a:rPr>
              <a:t>medevent@ucalgary.ca</a:t>
            </a:r>
            <a:r>
              <a:rPr lang="en-CA" sz="1100" dirty="0"/>
              <a:t> and a member of our team will work with you to determine the best way of sharing your message.</a:t>
            </a:r>
          </a:p>
          <a:p>
            <a:pPr>
              <a:spcAft>
                <a:spcPts val="600"/>
              </a:spcAft>
            </a:pPr>
            <a:endParaRPr lang="en-CA" sz="500" dirty="0">
              <a:solidFill>
                <a:schemeClr val="accent1"/>
              </a:solidFill>
            </a:endParaRPr>
          </a:p>
          <a:p>
            <a:pPr>
              <a:spcAft>
                <a:spcPts val="600"/>
              </a:spcAft>
            </a:pPr>
            <a:r>
              <a:rPr lang="en-CA" sz="1400" b="1" dirty="0">
                <a:solidFill>
                  <a:schemeClr val="accent1"/>
                </a:solidFill>
              </a:rPr>
              <a:t>Brand</a:t>
            </a:r>
          </a:p>
          <a:p>
            <a:pPr>
              <a:spcAft>
                <a:spcPts val="600"/>
              </a:spcAft>
            </a:pPr>
            <a:r>
              <a:rPr lang="en-CA" sz="1100" dirty="0"/>
              <a:t>We make it easy for people to recognize the CSM by following </a:t>
            </a:r>
            <a:r>
              <a:rPr lang="en-CA" sz="1100" dirty="0" err="1"/>
              <a:t>UCalgary</a:t>
            </a:r>
            <a:r>
              <a:rPr lang="en-CA" sz="1100" dirty="0"/>
              <a:t> visual identity standards. Visit </a:t>
            </a:r>
            <a:r>
              <a:rPr lang="en-CA" sz="1100" u="sng" dirty="0">
                <a:hlinkClick r:id="rId10"/>
              </a:rPr>
              <a:t>www.ucalgary.ca/brand</a:t>
            </a:r>
            <a:r>
              <a:rPr lang="en-CA" sz="1100" dirty="0"/>
              <a:t> for guidelines and templates. Contact </a:t>
            </a:r>
            <a:r>
              <a:rPr lang="en-CA" sz="1100" u="sng" dirty="0">
                <a:hlinkClick r:id="rId11"/>
              </a:rPr>
              <a:t>medcomm@ucalgary.ca</a:t>
            </a:r>
            <a:r>
              <a:rPr lang="en-CA" sz="1100" dirty="0"/>
              <a:t> if you have a design request or for more information about the CSM’s brand guidelines. </a:t>
            </a:r>
          </a:p>
          <a:p>
            <a:pPr>
              <a:spcAft>
                <a:spcPts val="600"/>
              </a:spcAft>
            </a:pPr>
            <a:endParaRPr lang="en-CA" sz="500" dirty="0">
              <a:solidFill>
                <a:schemeClr val="accent1"/>
              </a:solidFill>
            </a:endParaRPr>
          </a:p>
          <a:p>
            <a:pPr>
              <a:spcAft>
                <a:spcPts val="600"/>
              </a:spcAft>
            </a:pPr>
            <a:r>
              <a:rPr lang="en-CA" sz="1400" b="1" dirty="0">
                <a:solidFill>
                  <a:schemeClr val="accent1"/>
                </a:solidFill>
              </a:rPr>
              <a:t>Websites</a:t>
            </a:r>
          </a:p>
          <a:p>
            <a:pPr>
              <a:spcAft>
                <a:spcPts val="600"/>
              </a:spcAft>
            </a:pPr>
            <a:r>
              <a:rPr lang="en-CA" sz="1100" dirty="0" err="1"/>
              <a:t>UCalgary</a:t>
            </a:r>
            <a:r>
              <a:rPr lang="en-CA" sz="1100" dirty="0"/>
              <a:t> offers options for websites that communicate to the public who we are and how they can connect with us. Visit </a:t>
            </a:r>
            <a:r>
              <a:rPr lang="en-CA" sz="1100" u="sng" dirty="0">
                <a:hlinkClick r:id="rId12"/>
              </a:rPr>
              <a:t>https://ucalgary.service-now.com/it</a:t>
            </a:r>
            <a:r>
              <a:rPr lang="en-CA" sz="1100" dirty="0"/>
              <a:t> to request a website or contact </a:t>
            </a:r>
            <a:r>
              <a:rPr lang="en-CA" sz="1100" u="sng" dirty="0">
                <a:hlinkClick r:id="rId13"/>
              </a:rPr>
              <a:t>medweb@ucalgary.ca</a:t>
            </a:r>
            <a:r>
              <a:rPr lang="en-CA" sz="1100" dirty="0"/>
              <a:t> for more information</a:t>
            </a:r>
          </a:p>
        </p:txBody>
      </p:sp>
      <p:pic>
        <p:nvPicPr>
          <p:cNvPr id="8" name="Picture 2" descr="https://twitter.com/UCalgaryMed">
            <a:hlinkClick r:id="rId14"/>
            <a:extLst>
              <a:ext uri="{FF2B5EF4-FFF2-40B4-BE49-F238E27FC236}">
                <a16:creationId xmlns:a16="http://schemas.microsoft.com/office/drawing/2014/main" id="{EA8A9C8C-D8CF-4B3D-B15E-4F21D5107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534" y="6296766"/>
            <a:ext cx="457201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https://www.facebook.com/UCalgaryMed">
            <a:hlinkClick r:id="rId16"/>
            <a:extLst>
              <a:ext uri="{FF2B5EF4-FFF2-40B4-BE49-F238E27FC236}">
                <a16:creationId xmlns:a16="http://schemas.microsoft.com/office/drawing/2014/main" id="{A62B9A8C-7F2A-478B-8443-B8262DAD7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084" y="629676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instagram.com/ucalgarymed">
            <a:hlinkClick r:id="rId18"/>
            <a:extLst>
              <a:ext uri="{FF2B5EF4-FFF2-40B4-BE49-F238E27FC236}">
                <a16:creationId xmlns:a16="http://schemas.microsoft.com/office/drawing/2014/main" id="{D1E2FA1B-F7C4-4541-9156-66B385B30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634" y="629676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5F3E018-24E9-4305-AA11-AF081CC143E7}"/>
              </a:ext>
            </a:extLst>
          </p:cNvPr>
          <p:cNvSpPr txBox="1"/>
          <p:nvPr/>
        </p:nvSpPr>
        <p:spPr>
          <a:xfrm>
            <a:off x="5193434" y="6043261"/>
            <a:ext cx="229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Follow </a:t>
            </a:r>
            <a:r>
              <a:rPr lang="en-CA" sz="1200" b="1" dirty="0">
                <a:solidFill>
                  <a:schemeClr val="accent1"/>
                </a:solidFill>
              </a:rPr>
              <a:t>@</a:t>
            </a:r>
            <a:r>
              <a:rPr lang="en-CA" sz="1200" b="1" dirty="0" err="1">
                <a:solidFill>
                  <a:schemeClr val="accent1"/>
                </a:solidFill>
              </a:rPr>
              <a:t>UCalgaryMed</a:t>
            </a:r>
            <a:r>
              <a:rPr lang="en-CA" sz="1200" b="1" dirty="0">
                <a:solidFill>
                  <a:schemeClr val="accent1"/>
                </a:solidFill>
              </a:rPr>
              <a:t> </a:t>
            </a:r>
            <a:r>
              <a:rPr lang="en-CA" sz="1200" dirty="0"/>
              <a:t>on social: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BEEB0A-4FA2-44C7-B36D-589C147A0447}"/>
              </a:ext>
            </a:extLst>
          </p:cNvPr>
          <p:cNvSpPr txBox="1"/>
          <p:nvPr/>
        </p:nvSpPr>
        <p:spPr>
          <a:xfrm>
            <a:off x="4017145" y="290299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2A7194-24D8-432A-B28A-2CA3E58A1D11}"/>
              </a:ext>
            </a:extLst>
          </p:cNvPr>
          <p:cNvSpPr txBox="1"/>
          <p:nvPr/>
        </p:nvSpPr>
        <p:spPr>
          <a:xfrm>
            <a:off x="1331650" y="56817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363092"/>
            <a:ext cx="5199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i="1" dirty="0"/>
              <a:t>CSM Communications is part of the CSM Advancement Hub, working together with </a:t>
            </a:r>
            <a:br>
              <a:rPr lang="en-CA" sz="1000" i="1" dirty="0"/>
            </a:br>
            <a:r>
              <a:rPr lang="en-CA" sz="1000" i="1" dirty="0"/>
              <a:t>Alumni Engagement and Fund Development to advance the CSM’s mission.</a:t>
            </a:r>
          </a:p>
        </p:txBody>
      </p:sp>
    </p:spTree>
    <p:extLst>
      <p:ext uri="{BB962C8B-B14F-4D97-AF65-F5344CB8AC3E}">
        <p14:creationId xmlns:p14="http://schemas.microsoft.com/office/powerpoint/2010/main" val="3401540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Calgary">
      <a:dk1>
        <a:srgbClr val="000000"/>
      </a:dk1>
      <a:lt1>
        <a:srgbClr val="FFFFFF"/>
      </a:lt1>
      <a:dk2>
        <a:srgbClr val="8C857B"/>
      </a:dk2>
      <a:lt2>
        <a:srgbClr val="C3BFB6"/>
      </a:lt2>
      <a:accent1>
        <a:srgbClr val="D6001C"/>
      </a:accent1>
      <a:accent2>
        <a:srgbClr val="FFA300"/>
      </a:accent2>
      <a:accent3>
        <a:srgbClr val="FF671F"/>
      </a:accent3>
      <a:accent4>
        <a:srgbClr val="B5BD00"/>
      </a:accent4>
      <a:accent5>
        <a:srgbClr val="CE0058"/>
      </a:accent5>
      <a:accent6>
        <a:srgbClr val="A6192E"/>
      </a:accent6>
      <a:hlink>
        <a:srgbClr val="D6001C"/>
      </a:hlink>
      <a:folHlink>
        <a:srgbClr val="8C85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8118</TotalTime>
  <Words>462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Bentham</dc:creator>
  <cp:lastModifiedBy>Jordanna Heller</cp:lastModifiedBy>
  <cp:revision>82</cp:revision>
  <cp:lastPrinted>2020-01-20T16:04:41Z</cp:lastPrinted>
  <dcterms:created xsi:type="dcterms:W3CDTF">2018-02-28T16:41:54Z</dcterms:created>
  <dcterms:modified xsi:type="dcterms:W3CDTF">2022-08-24T17:45:53Z</dcterms:modified>
</cp:coreProperties>
</file>