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Medium" panose="00000600000000000000" pitchFamily="2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56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19" Type="http://schemas.openxmlformats.org/officeDocument/2006/relationships/customXml" Target="../customXml/item3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24">
            <a:off x="6211074" y="6165840"/>
            <a:ext cx="2435153" cy="0"/>
          </a:xfrm>
          <a:prstGeom prst="line">
            <a:avLst/>
          </a:prstGeom>
          <a:ln w="19050" cap="flat">
            <a:solidFill>
              <a:srgbClr val="90E4D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-5377725">
            <a:off x="7623435" y="4043151"/>
            <a:ext cx="3137624" cy="0"/>
          </a:xfrm>
          <a:prstGeom prst="line">
            <a:avLst/>
          </a:prstGeom>
          <a:ln w="19050" cap="flat">
            <a:solidFill>
              <a:srgbClr val="90E4D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8194888" y="4601078"/>
            <a:ext cx="977669" cy="0"/>
          </a:xfrm>
          <a:prstGeom prst="line">
            <a:avLst/>
          </a:prstGeom>
          <a:ln w="19050" cap="flat">
            <a:solidFill>
              <a:srgbClr val="90E4D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8635591" y="5621455"/>
            <a:ext cx="1092984" cy="109298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2E1D4">
                <a:alpha val="49804"/>
              </a:srgbClr>
            </a:solidFill>
          </p:spPr>
        </p:sp>
      </p:grpSp>
      <p:sp>
        <p:nvSpPr>
          <p:cNvPr id="7" name="AutoShape 7"/>
          <p:cNvSpPr/>
          <p:nvPr/>
        </p:nvSpPr>
        <p:spPr>
          <a:xfrm rot="-5400000">
            <a:off x="5316241" y="2111428"/>
            <a:ext cx="389368" cy="0"/>
          </a:xfrm>
          <a:prstGeom prst="line">
            <a:avLst/>
          </a:prstGeom>
          <a:ln w="19050" cap="flat">
            <a:solidFill>
              <a:srgbClr val="90E4D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-5400000">
            <a:off x="-110092" y="4586081"/>
            <a:ext cx="3242622" cy="0"/>
          </a:xfrm>
          <a:prstGeom prst="line">
            <a:avLst/>
          </a:prstGeom>
          <a:ln w="19050" cap="flat">
            <a:solidFill>
              <a:srgbClr val="90E4D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3136877" y="2306112"/>
            <a:ext cx="776892" cy="0"/>
          </a:xfrm>
          <a:prstGeom prst="line">
            <a:avLst/>
          </a:prstGeom>
          <a:ln w="19050" cap="flat">
            <a:solidFill>
              <a:srgbClr val="90E4D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8194888" y="3003377"/>
            <a:ext cx="1017049" cy="0"/>
          </a:xfrm>
          <a:prstGeom prst="line">
            <a:avLst/>
          </a:prstGeom>
          <a:ln w="19050" cap="flat">
            <a:solidFill>
              <a:srgbClr val="90E4D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3525323" y="1916744"/>
            <a:ext cx="1984491" cy="0"/>
          </a:xfrm>
          <a:prstGeom prst="line">
            <a:avLst/>
          </a:prstGeom>
          <a:ln w="19050" cap="flat">
            <a:solidFill>
              <a:srgbClr val="90E4D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520744" y="6182334"/>
            <a:ext cx="1303996" cy="0"/>
          </a:xfrm>
          <a:prstGeom prst="line">
            <a:avLst/>
          </a:prstGeom>
          <a:ln w="19050" cap="flat">
            <a:solidFill>
              <a:srgbClr val="90E4D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1520744" y="2974295"/>
            <a:ext cx="1303996" cy="0"/>
          </a:xfrm>
          <a:prstGeom prst="line">
            <a:avLst/>
          </a:prstGeom>
          <a:ln w="19050" cap="flat">
            <a:solidFill>
              <a:srgbClr val="90E4D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6211074" y="3003377"/>
            <a:ext cx="582648" cy="0"/>
          </a:xfrm>
          <a:prstGeom prst="line">
            <a:avLst/>
          </a:prstGeom>
          <a:ln w="19050" cap="flat">
            <a:solidFill>
              <a:srgbClr val="90E4D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6211074" y="4601078"/>
            <a:ext cx="582648" cy="0"/>
          </a:xfrm>
          <a:prstGeom prst="line">
            <a:avLst/>
          </a:prstGeom>
          <a:ln w="19050" cap="flat">
            <a:solidFill>
              <a:srgbClr val="90E4D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756000" y="3866200"/>
            <a:ext cx="1488806" cy="1488806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2E1D4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8447194" y="1186651"/>
            <a:ext cx="1488806" cy="1488806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2E1D4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6793722" y="2733164"/>
            <a:ext cx="1401167" cy="559474"/>
            <a:chOff x="0" y="0"/>
            <a:chExt cx="1154010" cy="46078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54010" cy="460787"/>
            </a:xfrm>
            <a:custGeom>
              <a:avLst/>
              <a:gdLst/>
              <a:ahLst/>
              <a:cxnLst/>
              <a:rect l="l" t="t" r="r" b="b"/>
              <a:pathLst>
                <a:path w="1154010" h="460787">
                  <a:moveTo>
                    <a:pt x="0" y="0"/>
                  </a:moveTo>
                  <a:lnTo>
                    <a:pt x="1154010" y="0"/>
                  </a:lnTo>
                  <a:lnTo>
                    <a:pt x="1154010" y="460787"/>
                  </a:lnTo>
                  <a:lnTo>
                    <a:pt x="0" y="460787"/>
                  </a:lnTo>
                  <a:close/>
                </a:path>
              </a:pathLst>
            </a:custGeom>
            <a:solidFill>
              <a:srgbClr val="72E1D4">
                <a:alpha val="80000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6793722" y="4330866"/>
            <a:ext cx="1401167" cy="559474"/>
            <a:chOff x="0" y="0"/>
            <a:chExt cx="1154010" cy="46078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54010" cy="460787"/>
            </a:xfrm>
            <a:custGeom>
              <a:avLst/>
              <a:gdLst/>
              <a:ahLst/>
              <a:cxnLst/>
              <a:rect l="l" t="t" r="r" b="b"/>
              <a:pathLst>
                <a:path w="1154010" h="460787">
                  <a:moveTo>
                    <a:pt x="0" y="0"/>
                  </a:moveTo>
                  <a:lnTo>
                    <a:pt x="1154010" y="0"/>
                  </a:lnTo>
                  <a:lnTo>
                    <a:pt x="1154010" y="460787"/>
                  </a:lnTo>
                  <a:lnTo>
                    <a:pt x="0" y="460787"/>
                  </a:lnTo>
                  <a:close/>
                </a:path>
              </a:pathLst>
            </a:custGeom>
            <a:solidFill>
              <a:srgbClr val="72E1D4">
                <a:alpha val="80000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2824740" y="5912122"/>
            <a:ext cx="1401167" cy="559474"/>
            <a:chOff x="0" y="0"/>
            <a:chExt cx="1154010" cy="46078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54010" cy="460787"/>
            </a:xfrm>
            <a:custGeom>
              <a:avLst/>
              <a:gdLst/>
              <a:ahLst/>
              <a:cxnLst/>
              <a:rect l="l" t="t" r="r" b="b"/>
              <a:pathLst>
                <a:path w="1154010" h="460787">
                  <a:moveTo>
                    <a:pt x="0" y="0"/>
                  </a:moveTo>
                  <a:lnTo>
                    <a:pt x="1154010" y="0"/>
                  </a:lnTo>
                  <a:lnTo>
                    <a:pt x="1154010" y="460787"/>
                  </a:lnTo>
                  <a:lnTo>
                    <a:pt x="0" y="460787"/>
                  </a:lnTo>
                  <a:close/>
                </a:path>
              </a:pathLst>
            </a:custGeom>
            <a:solidFill>
              <a:srgbClr val="72E1D4">
                <a:alpha val="80000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2824740" y="2704083"/>
            <a:ext cx="1401167" cy="559474"/>
            <a:chOff x="0" y="0"/>
            <a:chExt cx="1154010" cy="46078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54010" cy="460787"/>
            </a:xfrm>
            <a:custGeom>
              <a:avLst/>
              <a:gdLst/>
              <a:ahLst/>
              <a:cxnLst/>
              <a:rect l="l" t="t" r="r" b="b"/>
              <a:pathLst>
                <a:path w="1154010" h="460787">
                  <a:moveTo>
                    <a:pt x="0" y="0"/>
                  </a:moveTo>
                  <a:lnTo>
                    <a:pt x="1154010" y="0"/>
                  </a:lnTo>
                  <a:lnTo>
                    <a:pt x="1154010" y="460787"/>
                  </a:lnTo>
                  <a:lnTo>
                    <a:pt x="0" y="460787"/>
                  </a:lnTo>
                  <a:close/>
                </a:path>
              </a:pathLst>
            </a:custGeom>
            <a:solidFill>
              <a:srgbClr val="72E1D4">
                <a:alpha val="80000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2824740" y="4321335"/>
            <a:ext cx="1401167" cy="559474"/>
            <a:chOff x="0" y="0"/>
            <a:chExt cx="1154010" cy="46078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54010" cy="460787"/>
            </a:xfrm>
            <a:custGeom>
              <a:avLst/>
              <a:gdLst/>
              <a:ahLst/>
              <a:cxnLst/>
              <a:rect l="l" t="t" r="r" b="b"/>
              <a:pathLst>
                <a:path w="1154010" h="460787">
                  <a:moveTo>
                    <a:pt x="0" y="0"/>
                  </a:moveTo>
                  <a:lnTo>
                    <a:pt x="1154010" y="0"/>
                  </a:lnTo>
                  <a:lnTo>
                    <a:pt x="1154010" y="460787"/>
                  </a:lnTo>
                  <a:lnTo>
                    <a:pt x="0" y="460787"/>
                  </a:lnTo>
                  <a:close/>
                </a:path>
              </a:pathLst>
            </a:custGeom>
            <a:solidFill>
              <a:srgbClr val="72E1D4">
                <a:alpha val="80000"/>
              </a:srgbClr>
            </a:solidFill>
          </p:spPr>
        </p:sp>
      </p:grpSp>
      <p:grpSp>
        <p:nvGrpSpPr>
          <p:cNvPr id="30" name="Group 30"/>
          <p:cNvGrpSpPr/>
          <p:nvPr/>
        </p:nvGrpSpPr>
        <p:grpSpPr>
          <a:xfrm rot="2700000">
            <a:off x="5013948" y="2507511"/>
            <a:ext cx="991731" cy="991731"/>
            <a:chOff x="0" y="0"/>
            <a:chExt cx="1913890" cy="191389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2E1D4">
                <a:alpha val="4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 rot="2700000">
            <a:off x="5013948" y="4114737"/>
            <a:ext cx="991731" cy="991731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2E1D4">
                <a:alpha val="49804"/>
              </a:srgbClr>
            </a:solidFill>
          </p:spPr>
        </p:sp>
      </p:grpSp>
      <p:grpSp>
        <p:nvGrpSpPr>
          <p:cNvPr id="34" name="Group 34"/>
          <p:cNvGrpSpPr/>
          <p:nvPr/>
        </p:nvGrpSpPr>
        <p:grpSpPr>
          <a:xfrm rot="2700000">
            <a:off x="5013948" y="5682949"/>
            <a:ext cx="991731" cy="991731"/>
            <a:chOff x="0" y="0"/>
            <a:chExt cx="1913890" cy="191389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2E1D4">
                <a:alpha val="49804"/>
              </a:srgbClr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964547" y="4461653"/>
            <a:ext cx="1071712" cy="26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9"/>
              </a:lnSpc>
              <a:spcBef>
                <a:spcPct val="0"/>
              </a:spcBef>
            </a:pPr>
            <a:r>
              <a:rPr lang="en-US" sz="1564">
                <a:solidFill>
                  <a:srgbClr val="000000"/>
                </a:solidFill>
                <a:latin typeface="Montserrat Medium" panose="00000600000000000000" pitchFamily="2" charset="0"/>
              </a:rPr>
              <a:t>Concept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989467" y="6071259"/>
            <a:ext cx="1071712" cy="26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9"/>
              </a:lnSpc>
              <a:spcBef>
                <a:spcPct val="0"/>
              </a:spcBef>
            </a:pPr>
            <a:r>
              <a:rPr lang="en-US" sz="1564">
                <a:solidFill>
                  <a:srgbClr val="000000"/>
                </a:solidFill>
                <a:latin typeface="Montserrat Medium" panose="00000600000000000000" pitchFamily="2" charset="0"/>
              </a:rPr>
              <a:t>Survey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989467" y="2849088"/>
            <a:ext cx="1071712" cy="26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9"/>
              </a:lnSpc>
              <a:spcBef>
                <a:spcPct val="0"/>
              </a:spcBef>
            </a:pPr>
            <a:r>
              <a:rPr lang="en-US" sz="1564">
                <a:solidFill>
                  <a:srgbClr val="000000"/>
                </a:solidFill>
                <a:latin typeface="Montserrat Medium" panose="00000600000000000000" pitchFamily="2" charset="0"/>
              </a:rPr>
              <a:t>Problem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989467" y="4472864"/>
            <a:ext cx="1071712" cy="26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9"/>
              </a:lnSpc>
              <a:spcBef>
                <a:spcPct val="0"/>
              </a:spcBef>
            </a:pPr>
            <a:r>
              <a:rPr lang="en-US" sz="1564">
                <a:solidFill>
                  <a:srgbClr val="000000"/>
                </a:solidFill>
                <a:latin typeface="Montserrat Medium" panose="00000600000000000000" pitchFamily="2" charset="0"/>
              </a:rPr>
              <a:t>Case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973431" y="2861114"/>
            <a:ext cx="1071712" cy="26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9"/>
              </a:lnSpc>
              <a:spcBef>
                <a:spcPct val="0"/>
              </a:spcBef>
            </a:pPr>
            <a:r>
              <a:rPr lang="en-US" sz="1564">
                <a:solidFill>
                  <a:srgbClr val="000000"/>
                </a:solidFill>
                <a:latin typeface="Montserrat Medium" panose="00000600000000000000" pitchFamily="2" charset="0"/>
              </a:rPr>
              <a:t>Features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984595" y="4468340"/>
            <a:ext cx="1071712" cy="26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9"/>
              </a:lnSpc>
              <a:spcBef>
                <a:spcPct val="0"/>
              </a:spcBef>
            </a:pPr>
            <a:r>
              <a:rPr lang="en-US" sz="1564">
                <a:solidFill>
                  <a:srgbClr val="000000"/>
                </a:solidFill>
                <a:latin typeface="Montserrat Medium" panose="00000600000000000000" pitchFamily="2" charset="0"/>
              </a:rPr>
              <a:t>Data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984595" y="6036552"/>
            <a:ext cx="1071712" cy="26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9"/>
              </a:lnSpc>
              <a:spcBef>
                <a:spcPct val="0"/>
              </a:spcBef>
            </a:pPr>
            <a:r>
              <a:rPr lang="en-US" sz="1564">
                <a:solidFill>
                  <a:srgbClr val="000000"/>
                </a:solidFill>
                <a:latin typeface="Montserrat Medium" panose="00000600000000000000" pitchFamily="2" charset="0"/>
              </a:rPr>
              <a:t>Notes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958449" y="2844564"/>
            <a:ext cx="1071712" cy="26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9"/>
              </a:lnSpc>
              <a:spcBef>
                <a:spcPct val="0"/>
              </a:spcBef>
            </a:pPr>
            <a:r>
              <a:rPr lang="en-US" sz="1564">
                <a:solidFill>
                  <a:srgbClr val="000000"/>
                </a:solidFill>
                <a:latin typeface="Montserrat Medium" panose="00000600000000000000" pitchFamily="2" charset="0"/>
              </a:rPr>
              <a:t>To Do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893083" y="4468340"/>
            <a:ext cx="1202445" cy="26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9"/>
              </a:lnSpc>
              <a:spcBef>
                <a:spcPct val="0"/>
              </a:spcBef>
            </a:pPr>
            <a:r>
              <a:rPr lang="en-US" sz="1564">
                <a:solidFill>
                  <a:srgbClr val="000000"/>
                </a:solidFill>
                <a:latin typeface="Montserrat Medium" panose="00000600000000000000" pitchFamily="2" charset="0"/>
              </a:rPr>
              <a:t>Evaluation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646227" y="1780662"/>
            <a:ext cx="1071712" cy="26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9"/>
              </a:lnSpc>
              <a:spcBef>
                <a:spcPct val="0"/>
              </a:spcBef>
            </a:pPr>
            <a:r>
              <a:rPr lang="en-US" sz="1564">
                <a:solidFill>
                  <a:srgbClr val="000000"/>
                </a:solidFill>
                <a:latin typeface="Montserrat Medium" panose="00000600000000000000" pitchFamily="2" charset="0"/>
              </a:rPr>
              <a:t>Complete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646227" y="6028691"/>
            <a:ext cx="1071712" cy="26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9"/>
              </a:lnSpc>
              <a:spcBef>
                <a:spcPct val="0"/>
              </a:spcBef>
            </a:pPr>
            <a:r>
              <a:rPr lang="en-US" sz="1564">
                <a:solidFill>
                  <a:srgbClr val="000000"/>
                </a:solidFill>
                <a:latin typeface="Montserrat Medium" panose="00000600000000000000" pitchFamily="2" charset="0"/>
              </a:rPr>
              <a:t>Result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49682" y="649060"/>
            <a:ext cx="6622994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000000"/>
                </a:solidFill>
                <a:latin typeface="Montserrat" panose="00000500000000000000" pitchFamily="2" charset="0"/>
              </a:rPr>
              <a:t> WORKFLOW PROCESS MAP</a:t>
            </a:r>
          </a:p>
        </p:txBody>
      </p:sp>
      <p:sp>
        <p:nvSpPr>
          <p:cNvPr id="48" name="AutoShape 48"/>
          <p:cNvSpPr/>
          <p:nvPr/>
        </p:nvSpPr>
        <p:spPr>
          <a:xfrm rot="-5400000">
            <a:off x="2996434" y="3782921"/>
            <a:ext cx="1057778" cy="0"/>
          </a:xfrm>
          <a:prstGeom prst="line">
            <a:avLst/>
          </a:prstGeom>
          <a:ln w="19050" cap="flat">
            <a:solidFill>
              <a:srgbClr val="90E4D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9" name="AutoShape 49"/>
          <p:cNvSpPr/>
          <p:nvPr/>
        </p:nvSpPr>
        <p:spPr>
          <a:xfrm rot="-5400000">
            <a:off x="3009667" y="5386941"/>
            <a:ext cx="1031312" cy="0"/>
          </a:xfrm>
          <a:prstGeom prst="line">
            <a:avLst/>
          </a:prstGeom>
          <a:ln w="19050" cap="flat">
            <a:solidFill>
              <a:srgbClr val="90E4DA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35591" y="782237"/>
            <a:ext cx="1065539" cy="1758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72EA843863E945A75E44EECBC6AF89" ma:contentTypeVersion="13" ma:contentTypeDescription="Create a new document." ma:contentTypeScope="" ma:versionID="f495fbf1bd8d777333c9e7e6d0d1b916">
  <xsd:schema xmlns:xsd="http://www.w3.org/2001/XMLSchema" xmlns:xs="http://www.w3.org/2001/XMLSchema" xmlns:p="http://schemas.microsoft.com/office/2006/metadata/properties" xmlns:ns2="7bd0799a-9841-4932-980b-55e27583d4a9" xmlns:ns3="173c3c74-61ca-43ed-8ef9-6ea37c4addb4" targetNamespace="http://schemas.microsoft.com/office/2006/metadata/properties" ma:root="true" ma:fieldsID="ad210ae5be972ae485b1281f7bb5ef14" ns2:_="" ns3:_="">
    <xsd:import namespace="7bd0799a-9841-4932-980b-55e27583d4a9"/>
    <xsd:import namespace="173c3c74-61ca-43ed-8ef9-6ea37c4addb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0799a-9841-4932-980b-55e27583d4a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6c7d52c8-4c65-45dd-a390-edaf4691c1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c3c74-61ca-43ed-8ef9-6ea37c4addb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5edbcd8-c902-4fcf-816a-b91a4de54d1e}" ma:internalName="TaxCatchAll" ma:showField="CatchAllData" ma:web="173c3c74-61ca-43ed-8ef9-6ea37c4add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3c3c74-61ca-43ed-8ef9-6ea37c4addb4" xsi:nil="true"/>
    <lcf76f155ced4ddcb4097134ff3c332f xmlns="7bd0799a-9841-4932-980b-55e27583d4a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DBC668-7B9E-46E9-9047-007064C5FE25}"/>
</file>

<file path=customXml/itemProps2.xml><?xml version="1.0" encoding="utf-8"?>
<ds:datastoreItem xmlns:ds="http://schemas.openxmlformats.org/officeDocument/2006/customXml" ds:itemID="{83650480-B61B-4032-A547-0511DA23CD9F}"/>
</file>

<file path=customXml/itemProps3.xml><?xml version="1.0" encoding="utf-8"?>
<ds:datastoreItem xmlns:ds="http://schemas.openxmlformats.org/officeDocument/2006/customXml" ds:itemID="{BB920D48-CE0E-45AA-BB55-1A5DA59D13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Montserrat Medium</vt:lpstr>
      <vt:lpstr>Montserrat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map template 1,3,4,5,6,7,8</dc:title>
  <cp:lastModifiedBy>Hương Tecpen</cp:lastModifiedBy>
  <cp:revision>3</cp:revision>
  <dcterms:created xsi:type="dcterms:W3CDTF">2006-08-16T00:00:00Z</dcterms:created>
  <dcterms:modified xsi:type="dcterms:W3CDTF">2022-11-24T19:08:56Z</dcterms:modified>
  <dc:identifier>DAFSsxXcOHI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0x0101003172EA843863E945A75E44EECBC6AF89</vt:lpwstr>
  </property>
</Properties>
</file>